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xml" ContentType="application/vnd.openxmlformats-officedocument.presentationml.tags+xml"/>
  <Override PartName="/ppt/notesSlides/notesSlide43.xml" ContentType="application/vnd.openxmlformats-officedocument.presentationml.notesSlide+xml"/>
  <Override PartName="/ppt/tags/tag8.xml" ContentType="application/vnd.openxmlformats-officedocument.presentationml.tags+xml"/>
  <Override PartName="/ppt/notesSlides/notesSlide44.xml" ContentType="application/vnd.openxmlformats-officedocument.presentationml.notesSlide+xml"/>
  <Override PartName="/ppt/tags/tag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0.xml" ContentType="application/vnd.openxmlformats-officedocument.presentationml.tags+xml"/>
  <Override PartName="/ppt/notesSlides/notesSlide47.xml" ContentType="application/vnd.openxmlformats-officedocument.presentationml.notesSlide+xml"/>
  <Override PartName="/ppt/tags/tag11.xml" ContentType="application/vnd.openxmlformats-officedocument.presentationml.tags+xml"/>
  <Override PartName="/ppt/notesSlides/notesSlide48.xml" ContentType="application/vnd.openxmlformats-officedocument.presentationml.notesSlide+xml"/>
  <Override PartName="/ppt/tags/tag12.xml" ContentType="application/vnd.openxmlformats-officedocument.presentationml.tags+xml"/>
  <Override PartName="/ppt/notesSlides/notesSlide49.xml" ContentType="application/vnd.openxmlformats-officedocument.presentationml.notesSlide+xml"/>
  <Override PartName="/ppt/tags/tag13.xml" ContentType="application/vnd.openxmlformats-officedocument.presentationml.tags+xml"/>
  <Override PartName="/ppt/notesSlides/notesSlide50.xml" ContentType="application/vnd.openxmlformats-officedocument.presentationml.notesSlide+xml"/>
  <Override PartName="/ppt/tags/tag14.xml" ContentType="application/vnd.openxmlformats-officedocument.presentationml.tags+xml"/>
  <Override PartName="/ppt/notesSlides/notesSlide51.xml" ContentType="application/vnd.openxmlformats-officedocument.presentationml.notesSlide+xml"/>
  <Override PartName="/ppt/tags/tag15.xml" ContentType="application/vnd.openxmlformats-officedocument.presentationml.tags+xml"/>
  <Override PartName="/ppt/notesSlides/notesSlide52.xml" ContentType="application/vnd.openxmlformats-officedocument.presentationml.notesSlide+xml"/>
  <Override PartName="/ppt/tags/tag16.xml" ContentType="application/vnd.openxmlformats-officedocument.presentationml.tags+xml"/>
  <Override PartName="/ppt/notesSlides/notesSlide53.xml" ContentType="application/vnd.openxmlformats-officedocument.presentationml.notesSlide+xml"/>
  <Override PartName="/ppt/tags/tag17.xml" ContentType="application/vnd.openxmlformats-officedocument.presentationml.tags+xml"/>
  <Override PartName="/ppt/notesSlides/notesSlide54.xml" ContentType="application/vnd.openxmlformats-officedocument.presentationml.notesSlide+xml"/>
  <Override PartName="/ppt/tags/tag18.xml" ContentType="application/vnd.openxmlformats-officedocument.presentationml.tags+xml"/>
  <Override PartName="/ppt/notesSlides/notesSlide55.xml" ContentType="application/vnd.openxmlformats-officedocument.presentationml.notesSlide+xml"/>
  <Override PartName="/ppt/tags/tag19.xml" ContentType="application/vnd.openxmlformats-officedocument.presentationml.tags+xml"/>
  <Override PartName="/ppt/notesSlides/notesSlide56.xml" ContentType="application/vnd.openxmlformats-officedocument.presentationml.notesSlide+xml"/>
  <Override PartName="/ppt/tags/tag20.xml" ContentType="application/vnd.openxmlformats-officedocument.presentationml.tags+xml"/>
  <Override PartName="/ppt/notesSlides/notesSlide57.xml" ContentType="application/vnd.openxmlformats-officedocument.presentationml.notesSlide+xml"/>
  <Override PartName="/ppt/tags/tag21.xml" ContentType="application/vnd.openxmlformats-officedocument.presentationml.tags+xml"/>
  <Override PartName="/ppt/notesSlides/notesSlide58.xml" ContentType="application/vnd.openxmlformats-officedocument.presentationml.notesSlide+xml"/>
  <Override PartName="/ppt/tags/tag22.xml" ContentType="application/vnd.openxmlformats-officedocument.presentationml.tags+xml"/>
  <Override PartName="/ppt/notesSlides/notesSlide59.xml" ContentType="application/vnd.openxmlformats-officedocument.presentationml.notesSlide+xml"/>
  <Override PartName="/ppt/tags/tag23.xml" ContentType="application/vnd.openxmlformats-officedocument.presentationml.tags+xml"/>
  <Override PartName="/ppt/notesSlides/notesSlide60.xml" ContentType="application/vnd.openxmlformats-officedocument.presentationml.notesSlide+xml"/>
  <Override PartName="/ppt/tags/tag24.xml" ContentType="application/vnd.openxmlformats-officedocument.presentationml.tags+xml"/>
  <Override PartName="/ppt/notesSlides/notesSlide61.xml" ContentType="application/vnd.openxmlformats-officedocument.presentationml.notesSlide+xml"/>
  <Override PartName="/ppt/tags/tag25.xml" ContentType="application/vnd.openxmlformats-officedocument.presentationml.tags+xml"/>
  <Override PartName="/ppt/notesSlides/notesSlide62.xml" ContentType="application/vnd.openxmlformats-officedocument.presentationml.notesSlide+xml"/>
  <Override PartName="/ppt/tags/tag26.xml" ContentType="application/vnd.openxmlformats-officedocument.presentationml.tags+xml"/>
  <Override PartName="/ppt/notesSlides/notesSlide63.xml" ContentType="application/vnd.openxmlformats-officedocument.presentationml.notesSlide+xml"/>
  <Override PartName="/ppt/tags/tag27.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8.xml" ContentType="application/vnd.openxmlformats-officedocument.presentationml.tags+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9.xml" ContentType="application/vnd.openxmlformats-officedocument.presentationml.tags+xml"/>
  <Override PartName="/ppt/notesSlides/notesSlide67.xml" ContentType="application/vnd.openxmlformats-officedocument.presentationml.notesSlide+xml"/>
  <Override PartName="/ppt/tags/tag30.xml" ContentType="application/vnd.openxmlformats-officedocument.presentationml.tags+xml"/>
  <Override PartName="/ppt/notesSlides/notesSlide68.xml" ContentType="application/vnd.openxmlformats-officedocument.presentationml.notesSlide+xml"/>
  <Override PartName="/ppt/tags/tag31.xml" ContentType="application/vnd.openxmlformats-officedocument.presentationml.tags+xml"/>
  <Override PartName="/ppt/notesSlides/notesSlide69.xml" ContentType="application/vnd.openxmlformats-officedocument.presentationml.notesSlide+xml"/>
  <Override PartName="/ppt/tags/tag32.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33.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34.xml" ContentType="application/vnd.openxmlformats-officedocument.presentationml.tags+xml"/>
  <Override PartName="/ppt/notesSlides/notesSlide75.xml" ContentType="application/vnd.openxmlformats-officedocument.presentationml.notesSlide+xml"/>
  <Override PartName="/ppt/tags/tag35.xml" ContentType="application/vnd.openxmlformats-officedocument.presentationml.tags+xml"/>
  <Override PartName="/ppt/notesSlides/notesSlide76.xml" ContentType="application/vnd.openxmlformats-officedocument.presentationml.notesSlide+xml"/>
  <Override PartName="/ppt/tags/tag36.xml" ContentType="application/vnd.openxmlformats-officedocument.presentationml.tags+xml"/>
  <Override PartName="/ppt/notesSlides/notesSlide77.xml" ContentType="application/vnd.openxmlformats-officedocument.presentationml.notesSlide+xml"/>
  <Override PartName="/ppt/tags/tag37.xml" ContentType="application/vnd.openxmlformats-officedocument.presentationml.tags+xml"/>
  <Override PartName="/ppt/notesSlides/notesSlide78.xml" ContentType="application/vnd.openxmlformats-officedocument.presentationml.notesSlide+xml"/>
  <Override PartName="/ppt/tags/tag38.xml" ContentType="application/vnd.openxmlformats-officedocument.presentationml.tags+xml"/>
  <Override PartName="/ppt/notesSlides/notesSlide79.xml" ContentType="application/vnd.openxmlformats-officedocument.presentationml.notesSlide+xml"/>
  <Override PartName="/ppt/tags/tag39.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40.xml" ContentType="application/vnd.openxmlformats-officedocument.presentationml.tags+xml"/>
  <Override PartName="/ppt/notesSlides/notesSlide82.xml" ContentType="application/vnd.openxmlformats-officedocument.presentationml.notesSlide+xml"/>
  <Override PartName="/ppt/tags/tag41.xml" ContentType="application/vnd.openxmlformats-officedocument.presentationml.tags+xml"/>
  <Override PartName="/ppt/notesSlides/notesSlide83.xml" ContentType="application/vnd.openxmlformats-officedocument.presentationml.notesSlide+xml"/>
  <Override PartName="/ppt/tags/tag42.xml" ContentType="application/vnd.openxmlformats-officedocument.presentationml.tags+xml"/>
  <Override PartName="/ppt/notesSlides/notesSlide84.xml" ContentType="application/vnd.openxmlformats-officedocument.presentationml.notesSlide+xml"/>
  <Override PartName="/ppt/tags/tag43.xml" ContentType="application/vnd.openxmlformats-officedocument.presentationml.tags+xml"/>
  <Override PartName="/ppt/notesSlides/notesSlide85.xml" ContentType="application/vnd.openxmlformats-officedocument.presentationml.notesSlide+xml"/>
  <Override PartName="/ppt/tags/tag44.xml" ContentType="application/vnd.openxmlformats-officedocument.presentationml.tags+xml"/>
  <Override PartName="/ppt/notesSlides/notesSlide86.xml" ContentType="application/vnd.openxmlformats-officedocument.presentationml.notesSlide+xml"/>
  <Override PartName="/ppt/tags/tag45.xml" ContentType="application/vnd.openxmlformats-officedocument.presentationml.tags+xml"/>
  <Override PartName="/ppt/notesSlides/notesSlide87.xml" ContentType="application/vnd.openxmlformats-officedocument.presentationml.notesSlide+xml"/>
  <Override PartName="/ppt/tags/tag46.xml" ContentType="application/vnd.openxmlformats-officedocument.presentationml.tags+xml"/>
  <Override PartName="/ppt/notesSlides/notesSlide88.xml" ContentType="application/vnd.openxmlformats-officedocument.presentationml.notesSlide+xml"/>
  <Override PartName="/ppt/tags/tag47.xml" ContentType="application/vnd.openxmlformats-officedocument.presentationml.tags+xml"/>
  <Override PartName="/ppt/notesSlides/notesSlide89.xml" ContentType="application/vnd.openxmlformats-officedocument.presentationml.notesSlide+xml"/>
  <Override PartName="/ppt/tags/tag48.xml" ContentType="application/vnd.openxmlformats-officedocument.presentationml.tags+xml"/>
  <Override PartName="/ppt/notesSlides/notesSlide90.xml" ContentType="application/vnd.openxmlformats-officedocument.presentationml.notesSlide+xml"/>
  <Override PartName="/ppt/tags/tag49.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50.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ags/tag51.xml" ContentType="application/vnd.openxmlformats-officedocument.presentationml.tags+xml"/>
  <Override PartName="/ppt/notesSlides/notesSlide95.xml" ContentType="application/vnd.openxmlformats-officedocument.presentationml.notesSlide+xml"/>
  <Override PartName="/ppt/tags/tag52.xml" ContentType="application/vnd.openxmlformats-officedocument.presentationml.tags+xml"/>
  <Override PartName="/ppt/notesSlides/notesSlide96.xml" ContentType="application/vnd.openxmlformats-officedocument.presentationml.notesSlide+xml"/>
  <Override PartName="/ppt/tags/tag53.xml" ContentType="application/vnd.openxmlformats-officedocument.presentationml.tags+xml"/>
  <Override PartName="/ppt/notesSlides/notesSlide97.xml" ContentType="application/vnd.openxmlformats-officedocument.presentationml.notesSlide+xml"/>
  <Override PartName="/ppt/tags/tag54.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tags/tag55.xml" ContentType="application/vnd.openxmlformats-officedocument.presentationml.tags+xml"/>
  <Override PartName="/ppt/notesSlides/notesSlide128.xml" ContentType="application/vnd.openxmlformats-officedocument.presentationml.notesSlide+xml"/>
  <Override PartName="/ppt/tags/tag56.xml" ContentType="application/vnd.openxmlformats-officedocument.presentationml.tags+xml"/>
  <Override PartName="/ppt/notesSlides/notesSlide129.xml" ContentType="application/vnd.openxmlformats-officedocument.presentationml.notesSlide+xml"/>
  <Override PartName="/ppt/tags/tag57.xml" ContentType="application/vnd.openxmlformats-officedocument.presentationml.tags+xml"/>
  <Override PartName="/ppt/notesSlides/notesSlide130.xml" ContentType="application/vnd.openxmlformats-officedocument.presentationml.notesSlide+xml"/>
  <Override PartName="/ppt/tags/tag58.xml" ContentType="application/vnd.openxmlformats-officedocument.presentationml.tags+xml"/>
  <Override PartName="/ppt/notesSlides/notesSlide1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77" r:id="rId5"/>
  </p:sldMasterIdLst>
  <p:notesMasterIdLst>
    <p:notesMasterId r:id="rId137"/>
  </p:notesMasterIdLst>
  <p:sldIdLst>
    <p:sldId id="2147473306" r:id="rId6"/>
    <p:sldId id="2147378614" r:id="rId7"/>
    <p:sldId id="2147473310" r:id="rId8"/>
    <p:sldId id="2147473308" r:id="rId9"/>
    <p:sldId id="2147473309" r:id="rId10"/>
    <p:sldId id="2147475051" r:id="rId11"/>
    <p:sldId id="2147475050" r:id="rId12"/>
    <p:sldId id="296" r:id="rId13"/>
    <p:sldId id="297" r:id="rId14"/>
    <p:sldId id="298" r:id="rId15"/>
    <p:sldId id="299" r:id="rId16"/>
    <p:sldId id="300" r:id="rId17"/>
    <p:sldId id="301" r:id="rId18"/>
    <p:sldId id="302" r:id="rId19"/>
    <p:sldId id="305" r:id="rId20"/>
    <p:sldId id="307" r:id="rId21"/>
    <p:sldId id="308" r:id="rId22"/>
    <p:sldId id="309" r:id="rId23"/>
    <p:sldId id="332" r:id="rId24"/>
    <p:sldId id="333" r:id="rId25"/>
    <p:sldId id="334" r:id="rId26"/>
    <p:sldId id="335" r:id="rId27"/>
    <p:sldId id="336" r:id="rId28"/>
    <p:sldId id="358" r:id="rId29"/>
    <p:sldId id="359" r:id="rId30"/>
    <p:sldId id="360" r:id="rId31"/>
    <p:sldId id="361" r:id="rId32"/>
    <p:sldId id="362" r:id="rId33"/>
    <p:sldId id="366" r:id="rId34"/>
    <p:sldId id="367" r:id="rId35"/>
    <p:sldId id="368" r:id="rId36"/>
    <p:sldId id="369" r:id="rId37"/>
    <p:sldId id="370" r:id="rId38"/>
    <p:sldId id="2147475052" r:id="rId39"/>
    <p:sldId id="2147473311" r:id="rId40"/>
    <p:sldId id="2147473320" r:id="rId41"/>
    <p:sldId id="2147475021" r:id="rId42"/>
    <p:sldId id="2147473196" r:id="rId43"/>
    <p:sldId id="2147473312" r:id="rId44"/>
    <p:sldId id="2147475022" r:id="rId45"/>
    <p:sldId id="2147473321" r:id="rId46"/>
    <p:sldId id="2147475013" r:id="rId47"/>
    <p:sldId id="2147473322" r:id="rId48"/>
    <p:sldId id="2147473325" r:id="rId49"/>
    <p:sldId id="2147474977" r:id="rId50"/>
    <p:sldId id="2147474978" r:id="rId51"/>
    <p:sldId id="2147474981" r:id="rId52"/>
    <p:sldId id="2147474982" r:id="rId53"/>
    <p:sldId id="2147475048" r:id="rId54"/>
    <p:sldId id="2147474991" r:id="rId55"/>
    <p:sldId id="2147474984" r:id="rId56"/>
    <p:sldId id="2147474985" r:id="rId57"/>
    <p:sldId id="2147474995" r:id="rId58"/>
    <p:sldId id="2147475041" r:id="rId59"/>
    <p:sldId id="2147475024" r:id="rId60"/>
    <p:sldId id="2147475008" r:id="rId61"/>
    <p:sldId id="2147474996" r:id="rId62"/>
    <p:sldId id="2147474997" r:id="rId63"/>
    <p:sldId id="2147474998" r:id="rId64"/>
    <p:sldId id="2147475000" r:id="rId65"/>
    <p:sldId id="2147475002" r:id="rId66"/>
    <p:sldId id="2147475003" r:id="rId67"/>
    <p:sldId id="2147475004" r:id="rId68"/>
    <p:sldId id="2147475009" r:id="rId69"/>
    <p:sldId id="2147475016" r:id="rId70"/>
    <p:sldId id="2147475014" r:id="rId71"/>
    <p:sldId id="2147475015" r:id="rId72"/>
    <p:sldId id="2147473024" r:id="rId73"/>
    <p:sldId id="2147473025" r:id="rId74"/>
    <p:sldId id="2147473026" r:id="rId75"/>
    <p:sldId id="2147472958" r:id="rId76"/>
    <p:sldId id="2147474994" r:id="rId77"/>
    <p:sldId id="2147474860" r:id="rId78"/>
    <p:sldId id="2147474861" r:id="rId79"/>
    <p:sldId id="2147475017" r:id="rId80"/>
    <p:sldId id="2147475018" r:id="rId81"/>
    <p:sldId id="2147475026" r:id="rId82"/>
    <p:sldId id="2147475042" r:id="rId83"/>
    <p:sldId id="2147475028" r:id="rId84"/>
    <p:sldId id="2147475029" r:id="rId85"/>
    <p:sldId id="2147475032" r:id="rId86"/>
    <p:sldId id="2147475054" r:id="rId87"/>
    <p:sldId id="2147475031" r:id="rId88"/>
    <p:sldId id="2147475030" r:id="rId89"/>
    <p:sldId id="2147475033" r:id="rId90"/>
    <p:sldId id="2147475034" r:id="rId91"/>
    <p:sldId id="2147475035" r:id="rId92"/>
    <p:sldId id="2147475036" r:id="rId93"/>
    <p:sldId id="2147475037" r:id="rId94"/>
    <p:sldId id="2147475038" r:id="rId95"/>
    <p:sldId id="2147475039" r:id="rId96"/>
    <p:sldId id="2147475055" r:id="rId97"/>
    <p:sldId id="2147475056" r:id="rId98"/>
    <p:sldId id="2147474914" r:id="rId99"/>
    <p:sldId id="2147474930" r:id="rId100"/>
    <p:sldId id="2147474935" r:id="rId101"/>
    <p:sldId id="2147474936" r:id="rId102"/>
    <p:sldId id="2147474938" r:id="rId103"/>
    <p:sldId id="502" r:id="rId104"/>
    <p:sldId id="387" r:id="rId105"/>
    <p:sldId id="401" r:id="rId106"/>
    <p:sldId id="390" r:id="rId107"/>
    <p:sldId id="2147474948" r:id="rId108"/>
    <p:sldId id="389" r:id="rId109"/>
    <p:sldId id="385" r:id="rId110"/>
    <p:sldId id="2147474941" r:id="rId111"/>
    <p:sldId id="378" r:id="rId112"/>
    <p:sldId id="400" r:id="rId113"/>
    <p:sldId id="391" r:id="rId114"/>
    <p:sldId id="2147474947" r:id="rId115"/>
    <p:sldId id="392" r:id="rId116"/>
    <p:sldId id="394" r:id="rId117"/>
    <p:sldId id="2147474943" r:id="rId118"/>
    <p:sldId id="380" r:id="rId119"/>
    <p:sldId id="399" r:id="rId120"/>
    <p:sldId id="395" r:id="rId121"/>
    <p:sldId id="396" r:id="rId122"/>
    <p:sldId id="397" r:id="rId123"/>
    <p:sldId id="406" r:id="rId124"/>
    <p:sldId id="2147474944" r:id="rId125"/>
    <p:sldId id="379" r:id="rId126"/>
    <p:sldId id="402" r:id="rId127"/>
    <p:sldId id="407" r:id="rId128"/>
    <p:sldId id="403" r:id="rId129"/>
    <p:sldId id="404" r:id="rId130"/>
    <p:sldId id="405" r:id="rId131"/>
    <p:sldId id="410" r:id="rId132"/>
    <p:sldId id="2147475053" r:id="rId133"/>
    <p:sldId id="2147475040" r:id="rId134"/>
    <p:sldId id="2147472804" r:id="rId135"/>
    <p:sldId id="2147474969" r:id="rId1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7C"/>
    <a:srgbClr val="1FC61E"/>
    <a:srgbClr val="D10B0C"/>
    <a:srgbClr val="005B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790"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ma Alsagaf" userId="ef587b5e-378a-4bb3-aa9f-3c15b98138a4" providerId="ADAL" clId="{15527183-19E9-4C9F-8E32-259771283DE9}"/>
    <pc:docChg chg="undo custSel addSld delSld modSld modNotesMaster">
      <pc:chgData name="Fatma Alsagaf" userId="ef587b5e-378a-4bb3-aa9f-3c15b98138a4" providerId="ADAL" clId="{15527183-19E9-4C9F-8E32-259771283DE9}" dt="2025-08-15T14:38:36.569" v="102" actId="6549"/>
      <pc:docMkLst>
        <pc:docMk/>
      </pc:docMkLst>
      <pc:sldChg chg="modNotes">
        <pc:chgData name="Fatma Alsagaf" userId="ef587b5e-378a-4bb3-aa9f-3c15b98138a4" providerId="ADAL" clId="{15527183-19E9-4C9F-8E32-259771283DE9}" dt="2025-08-15T14:36:46.480" v="41"/>
        <pc:sldMkLst>
          <pc:docMk/>
          <pc:sldMk cId="879401731" sldId="387"/>
        </pc:sldMkLst>
      </pc:sldChg>
      <pc:sldChg chg="modNotes">
        <pc:chgData name="Fatma Alsagaf" userId="ef587b5e-378a-4bb3-aa9f-3c15b98138a4" providerId="ADAL" clId="{15527183-19E9-4C9F-8E32-259771283DE9}" dt="2025-08-15T14:36:46.480" v="41"/>
        <pc:sldMkLst>
          <pc:docMk/>
          <pc:sldMk cId="2755035833" sldId="389"/>
        </pc:sldMkLst>
      </pc:sldChg>
      <pc:sldChg chg="modNotes">
        <pc:chgData name="Fatma Alsagaf" userId="ef587b5e-378a-4bb3-aa9f-3c15b98138a4" providerId="ADAL" clId="{15527183-19E9-4C9F-8E32-259771283DE9}" dt="2025-08-15T14:36:46.480" v="41"/>
        <pc:sldMkLst>
          <pc:docMk/>
          <pc:sldMk cId="2491675563" sldId="390"/>
        </pc:sldMkLst>
      </pc:sldChg>
      <pc:sldChg chg="modNotes">
        <pc:chgData name="Fatma Alsagaf" userId="ef587b5e-378a-4bb3-aa9f-3c15b98138a4" providerId="ADAL" clId="{15527183-19E9-4C9F-8E32-259771283DE9}" dt="2025-08-15T14:36:46.480" v="41"/>
        <pc:sldMkLst>
          <pc:docMk/>
          <pc:sldMk cId="1631617661" sldId="391"/>
        </pc:sldMkLst>
      </pc:sldChg>
      <pc:sldChg chg="modNotes">
        <pc:chgData name="Fatma Alsagaf" userId="ef587b5e-378a-4bb3-aa9f-3c15b98138a4" providerId="ADAL" clId="{15527183-19E9-4C9F-8E32-259771283DE9}" dt="2025-08-15T14:36:46.480" v="41"/>
        <pc:sldMkLst>
          <pc:docMk/>
          <pc:sldMk cId="2051336629" sldId="392"/>
        </pc:sldMkLst>
      </pc:sldChg>
      <pc:sldChg chg="modNotes">
        <pc:chgData name="Fatma Alsagaf" userId="ef587b5e-378a-4bb3-aa9f-3c15b98138a4" providerId="ADAL" clId="{15527183-19E9-4C9F-8E32-259771283DE9}" dt="2025-08-15T14:36:46.480" v="41"/>
        <pc:sldMkLst>
          <pc:docMk/>
          <pc:sldMk cId="2313468422" sldId="395"/>
        </pc:sldMkLst>
      </pc:sldChg>
      <pc:sldChg chg="modNotes">
        <pc:chgData name="Fatma Alsagaf" userId="ef587b5e-378a-4bb3-aa9f-3c15b98138a4" providerId="ADAL" clId="{15527183-19E9-4C9F-8E32-259771283DE9}" dt="2025-08-15T14:36:46.480" v="41"/>
        <pc:sldMkLst>
          <pc:docMk/>
          <pc:sldMk cId="1302041037" sldId="396"/>
        </pc:sldMkLst>
      </pc:sldChg>
      <pc:sldChg chg="modNotes">
        <pc:chgData name="Fatma Alsagaf" userId="ef587b5e-378a-4bb3-aa9f-3c15b98138a4" providerId="ADAL" clId="{15527183-19E9-4C9F-8E32-259771283DE9}" dt="2025-08-15T14:36:46.480" v="41"/>
        <pc:sldMkLst>
          <pc:docMk/>
          <pc:sldMk cId="4173994817" sldId="399"/>
        </pc:sldMkLst>
      </pc:sldChg>
      <pc:sldChg chg="modNotes">
        <pc:chgData name="Fatma Alsagaf" userId="ef587b5e-378a-4bb3-aa9f-3c15b98138a4" providerId="ADAL" clId="{15527183-19E9-4C9F-8E32-259771283DE9}" dt="2025-08-15T14:36:46.480" v="41"/>
        <pc:sldMkLst>
          <pc:docMk/>
          <pc:sldMk cId="2249800739" sldId="400"/>
        </pc:sldMkLst>
      </pc:sldChg>
      <pc:sldChg chg="modNotes">
        <pc:chgData name="Fatma Alsagaf" userId="ef587b5e-378a-4bb3-aa9f-3c15b98138a4" providerId="ADAL" clId="{15527183-19E9-4C9F-8E32-259771283DE9}" dt="2025-08-15T14:36:46.480" v="41"/>
        <pc:sldMkLst>
          <pc:docMk/>
          <pc:sldMk cId="816503314" sldId="401"/>
        </pc:sldMkLst>
      </pc:sldChg>
      <pc:sldChg chg="modNotes">
        <pc:chgData name="Fatma Alsagaf" userId="ef587b5e-378a-4bb3-aa9f-3c15b98138a4" providerId="ADAL" clId="{15527183-19E9-4C9F-8E32-259771283DE9}" dt="2025-08-15T14:36:46.480" v="41"/>
        <pc:sldMkLst>
          <pc:docMk/>
          <pc:sldMk cId="1070017018" sldId="402"/>
        </pc:sldMkLst>
      </pc:sldChg>
      <pc:sldChg chg="modNotes">
        <pc:chgData name="Fatma Alsagaf" userId="ef587b5e-378a-4bb3-aa9f-3c15b98138a4" providerId="ADAL" clId="{15527183-19E9-4C9F-8E32-259771283DE9}" dt="2025-08-15T14:36:46.480" v="41"/>
        <pc:sldMkLst>
          <pc:docMk/>
          <pc:sldMk cId="2955749472" sldId="407"/>
        </pc:sldMkLst>
      </pc:sldChg>
      <pc:sldChg chg="add modNotesTx">
        <pc:chgData name="Fatma Alsagaf" userId="ef587b5e-378a-4bb3-aa9f-3c15b98138a4" providerId="ADAL" clId="{15527183-19E9-4C9F-8E32-259771283DE9}" dt="2025-08-15T14:38:36.569" v="102" actId="6549"/>
        <pc:sldMkLst>
          <pc:docMk/>
          <pc:sldMk cId="695185958" sldId="2147378614"/>
        </pc:sldMkLst>
      </pc:sldChg>
      <pc:sldChg chg="modSp add mod">
        <pc:chgData name="Fatma Alsagaf" userId="ef587b5e-378a-4bb3-aa9f-3c15b98138a4" providerId="ADAL" clId="{15527183-19E9-4C9F-8E32-259771283DE9}" dt="2025-08-15T14:33:40.721" v="39" actId="20577"/>
        <pc:sldMkLst>
          <pc:docMk/>
          <pc:sldMk cId="2364272504" sldId="2147472804"/>
        </pc:sldMkLst>
        <pc:spChg chg="mod">
          <ac:chgData name="Fatma Alsagaf" userId="ef587b5e-378a-4bb3-aa9f-3c15b98138a4" providerId="ADAL" clId="{15527183-19E9-4C9F-8E32-259771283DE9}" dt="2025-08-15T14:33:40.721" v="39" actId="20577"/>
          <ac:spMkLst>
            <pc:docMk/>
            <pc:sldMk cId="2364272504" sldId="2147472804"/>
            <ac:spMk id="2" creationId="{B84519DB-28EE-2A1A-7932-0A8E881A7F9A}"/>
          </ac:spMkLst>
        </pc:spChg>
      </pc:sldChg>
      <pc:sldChg chg="modSp mod">
        <pc:chgData name="Fatma Alsagaf" userId="ef587b5e-378a-4bb3-aa9f-3c15b98138a4" providerId="ADAL" clId="{15527183-19E9-4C9F-8E32-259771283DE9}" dt="2025-08-15T14:37:33.355" v="98" actId="20577"/>
        <pc:sldMkLst>
          <pc:docMk/>
          <pc:sldMk cId="1114956682" sldId="2147473306"/>
        </pc:sldMkLst>
        <pc:spChg chg="mod">
          <ac:chgData name="Fatma Alsagaf" userId="ef587b5e-378a-4bb3-aa9f-3c15b98138a4" providerId="ADAL" clId="{15527183-19E9-4C9F-8E32-259771283DE9}" dt="2025-08-15T14:37:33.355" v="98" actId="20577"/>
          <ac:spMkLst>
            <pc:docMk/>
            <pc:sldMk cId="1114956682" sldId="2147473306"/>
            <ac:spMk id="9" creationId="{77928747-5E64-03C5-4D72-CA666210F6E4}"/>
          </ac:spMkLst>
        </pc:spChg>
      </pc:sldChg>
      <pc:sldChg chg="addSp modSp del modAnim">
        <pc:chgData name="Fatma Alsagaf" userId="ef587b5e-378a-4bb3-aa9f-3c15b98138a4" providerId="ADAL" clId="{15527183-19E9-4C9F-8E32-259771283DE9}" dt="2025-08-15T14:38:32.656" v="100" actId="47"/>
        <pc:sldMkLst>
          <pc:docMk/>
          <pc:sldMk cId="3331366684" sldId="2147473307"/>
        </pc:sldMkLst>
      </pc:sldChg>
      <pc:sldChg chg="modNotes">
        <pc:chgData name="Fatma Alsagaf" userId="ef587b5e-378a-4bb3-aa9f-3c15b98138a4" providerId="ADAL" clId="{15527183-19E9-4C9F-8E32-259771283DE9}" dt="2025-08-15T14:36:46.480" v="41"/>
        <pc:sldMkLst>
          <pc:docMk/>
          <pc:sldMk cId="966960124" sldId="2147473310"/>
        </pc:sldMkLst>
      </pc:sldChg>
      <pc:sldChg chg="modNotes">
        <pc:chgData name="Fatma Alsagaf" userId="ef587b5e-378a-4bb3-aa9f-3c15b98138a4" providerId="ADAL" clId="{15527183-19E9-4C9F-8E32-259771283DE9}" dt="2025-08-15T14:36:46.480" v="41"/>
        <pc:sldMkLst>
          <pc:docMk/>
          <pc:sldMk cId="3426663987" sldId="2147474861"/>
        </pc:sldMkLst>
      </pc:sldChg>
      <pc:sldChg chg="modNotes">
        <pc:chgData name="Fatma Alsagaf" userId="ef587b5e-378a-4bb3-aa9f-3c15b98138a4" providerId="ADAL" clId="{15527183-19E9-4C9F-8E32-259771283DE9}" dt="2025-08-15T14:36:46.480" v="41"/>
        <pc:sldMkLst>
          <pc:docMk/>
          <pc:sldMk cId="430482559" sldId="2147474947"/>
        </pc:sldMkLst>
      </pc:sldChg>
      <pc:sldChg chg="modNotes">
        <pc:chgData name="Fatma Alsagaf" userId="ef587b5e-378a-4bb3-aa9f-3c15b98138a4" providerId="ADAL" clId="{15527183-19E9-4C9F-8E32-259771283DE9}" dt="2025-08-15T14:36:46.480" v="41"/>
        <pc:sldMkLst>
          <pc:docMk/>
          <pc:sldMk cId="3478001068" sldId="2147474948"/>
        </pc:sldMkLst>
      </pc:sldChg>
      <pc:sldChg chg="del">
        <pc:chgData name="Fatma Alsagaf" userId="ef587b5e-378a-4bb3-aa9f-3c15b98138a4" providerId="ADAL" clId="{15527183-19E9-4C9F-8E32-259771283DE9}" dt="2025-08-15T14:33:49.778" v="40" actId="47"/>
        <pc:sldMkLst>
          <pc:docMk/>
          <pc:sldMk cId="1495563529" sldId="2147474970"/>
        </pc:sldMkLst>
      </pc:sldChg>
      <pc:sldChg chg="addSp delSp modSp add del mod">
        <pc:chgData name="Fatma Alsagaf" userId="ef587b5e-378a-4bb3-aa9f-3c15b98138a4" providerId="ADAL" clId="{15527183-19E9-4C9F-8E32-259771283DE9}" dt="2025-08-15T14:33:29.070" v="11"/>
        <pc:sldMkLst>
          <pc:docMk/>
          <pc:sldMk cId="2839246474" sldId="2147475057"/>
        </pc:sldMkLst>
      </pc:sldChg>
    </pc:docChg>
  </pc:docChgLst>
  <pc:docChgLst>
    <pc:chgData name="Sandra Le Roux" userId="S::sandra.roux@alfuttaim.com::3c96a82c-73b5-424c-a87d-5a3dbf7e1092" providerId="AD" clId="Web-{EB472A52-46C1-E984-A196-70DA12BDA0C0}"/>
    <pc:docChg chg="modSld">
      <pc:chgData name="Sandra Le Roux" userId="S::sandra.roux@alfuttaim.com::3c96a82c-73b5-424c-a87d-5a3dbf7e1092" providerId="AD" clId="Web-{EB472A52-46C1-E984-A196-70DA12BDA0C0}" dt="2025-07-24T04:26:30.055" v="0"/>
      <pc:docMkLst>
        <pc:docMk/>
      </pc:docMkLst>
      <pc:sldChg chg="modSp">
        <pc:chgData name="Sandra Le Roux" userId="S::sandra.roux@alfuttaim.com::3c96a82c-73b5-424c-a87d-5a3dbf7e1092" providerId="AD" clId="Web-{EB472A52-46C1-E984-A196-70DA12BDA0C0}" dt="2025-07-24T04:26:30.055" v="0"/>
        <pc:sldMkLst>
          <pc:docMk/>
          <pc:sldMk cId="2204996856" sldId="2147475048"/>
        </pc:sldMkLst>
        <pc:graphicFrameChg chg="mod modGraphic">
          <ac:chgData name="Sandra Le Roux" userId="S::sandra.roux@alfuttaim.com::3c96a82c-73b5-424c-a87d-5a3dbf7e1092" providerId="AD" clId="Web-{EB472A52-46C1-E984-A196-70DA12BDA0C0}" dt="2025-07-24T04:26:30.055" v="0"/>
          <ac:graphicFrameMkLst>
            <pc:docMk/>
            <pc:sldMk cId="2204996856" sldId="2147475048"/>
            <ac:graphicFrameMk id="18" creationId="{9A43297E-EE8A-2972-BF84-70E47278D522}"/>
          </ac:graphicFrameMkLst>
        </pc:graphicFrameChg>
      </pc:sldChg>
    </pc:docChg>
  </pc:docChgLst>
  <pc:docChgLst>
    <pc:chgData name="Fatma Alsagaf" userId="ef587b5e-378a-4bb3-aa9f-3c15b98138a4" providerId="ADAL" clId="{43EC2E74-FB18-4294-BD4D-4D9C56DAF32C}"/>
    <pc:docChg chg="modSld">
      <pc:chgData name="Fatma Alsagaf" userId="ef587b5e-378a-4bb3-aa9f-3c15b98138a4" providerId="ADAL" clId="{43EC2E74-FB18-4294-BD4D-4D9C56DAF32C}" dt="2025-08-18T06:07:47.583" v="7" actId="6549"/>
      <pc:docMkLst>
        <pc:docMk/>
      </pc:docMkLst>
      <pc:sldChg chg="modSp mod">
        <pc:chgData name="Fatma Alsagaf" userId="ef587b5e-378a-4bb3-aa9f-3c15b98138a4" providerId="ADAL" clId="{43EC2E74-FB18-4294-BD4D-4D9C56DAF32C}" dt="2025-08-15T14:42:20.713" v="6" actId="1076"/>
        <pc:sldMkLst>
          <pc:docMk/>
          <pc:sldMk cId="0" sldId="362"/>
        </pc:sldMkLst>
        <pc:spChg chg="mod">
          <ac:chgData name="Fatma Alsagaf" userId="ef587b5e-378a-4bb3-aa9f-3c15b98138a4" providerId="ADAL" clId="{43EC2E74-FB18-4294-BD4D-4D9C56DAF32C}" dt="2025-08-15T14:42:12.720" v="2" actId="6549"/>
          <ac:spMkLst>
            <pc:docMk/>
            <pc:sldMk cId="0" sldId="362"/>
            <ac:spMk id="3" creationId="{00000000-0000-0000-0000-000000000000}"/>
          </ac:spMkLst>
        </pc:spChg>
        <pc:picChg chg="mod">
          <ac:chgData name="Fatma Alsagaf" userId="ef587b5e-378a-4bb3-aa9f-3c15b98138a4" providerId="ADAL" clId="{43EC2E74-FB18-4294-BD4D-4D9C56DAF32C}" dt="2025-08-15T14:42:20.713" v="6" actId="1076"/>
          <ac:picMkLst>
            <pc:docMk/>
            <pc:sldMk cId="0" sldId="362"/>
            <ac:picMk id="4" creationId="{00000000-0000-0000-0000-000000000000}"/>
          </ac:picMkLst>
        </pc:picChg>
      </pc:sldChg>
      <pc:sldChg chg="modNotesTx">
        <pc:chgData name="Fatma Alsagaf" userId="ef587b5e-378a-4bb3-aa9f-3c15b98138a4" providerId="ADAL" clId="{43EC2E74-FB18-4294-BD4D-4D9C56DAF32C}" dt="2025-08-18T06:07:47.583" v="7" actId="6549"/>
        <pc:sldMkLst>
          <pc:docMk/>
          <pc:sldMk cId="1679978274" sldId="2147475051"/>
        </pc:sldMkLst>
      </pc:sldChg>
    </pc:docChg>
  </pc:docChgLst>
  <pc:docChgLst>
    <pc:chgData name="Peter Louchran" userId="d6ac22d8-c823-4f99-850e-c9210887a6b2" providerId="ADAL" clId="{0FFE52C3-C346-44B3-AF73-EF330275EA88}"/>
    <pc:docChg chg="undo custSel addSld delSld modSld sldOrd">
      <pc:chgData name="Peter Louchran" userId="d6ac22d8-c823-4f99-850e-c9210887a6b2" providerId="ADAL" clId="{0FFE52C3-C346-44B3-AF73-EF330275EA88}" dt="2025-07-23T03:15:37.663" v="1052" actId="20577"/>
      <pc:docMkLst>
        <pc:docMk/>
      </pc:docMkLst>
      <pc:sldChg chg="del">
        <pc:chgData name="Peter Louchran" userId="d6ac22d8-c823-4f99-850e-c9210887a6b2" providerId="ADAL" clId="{0FFE52C3-C346-44B3-AF73-EF330275EA88}" dt="2025-07-22T04:33:56.543" v="693" actId="47"/>
        <pc:sldMkLst>
          <pc:docMk/>
          <pc:sldMk cId="0" sldId="258"/>
        </pc:sldMkLst>
      </pc:sldChg>
      <pc:sldChg chg="del">
        <pc:chgData name="Peter Louchran" userId="d6ac22d8-c823-4f99-850e-c9210887a6b2" providerId="ADAL" clId="{0FFE52C3-C346-44B3-AF73-EF330275EA88}" dt="2025-07-22T04:33:56.543" v="693" actId="47"/>
        <pc:sldMkLst>
          <pc:docMk/>
          <pc:sldMk cId="0" sldId="259"/>
        </pc:sldMkLst>
      </pc:sldChg>
      <pc:sldChg chg="modSp del mod">
        <pc:chgData name="Peter Louchran" userId="d6ac22d8-c823-4f99-850e-c9210887a6b2" providerId="ADAL" clId="{0FFE52C3-C346-44B3-AF73-EF330275EA88}" dt="2025-07-22T04:33:56.543" v="693" actId="47"/>
        <pc:sldMkLst>
          <pc:docMk/>
          <pc:sldMk cId="0" sldId="262"/>
        </pc:sldMkLst>
      </pc:sldChg>
      <pc:sldChg chg="del">
        <pc:chgData name="Peter Louchran" userId="d6ac22d8-c823-4f99-850e-c9210887a6b2" providerId="ADAL" clId="{0FFE52C3-C346-44B3-AF73-EF330275EA88}" dt="2025-07-22T04:33:56.543" v="693" actId="47"/>
        <pc:sldMkLst>
          <pc:docMk/>
          <pc:sldMk cId="0" sldId="263"/>
        </pc:sldMkLst>
      </pc:sldChg>
      <pc:sldChg chg="del">
        <pc:chgData name="Peter Louchran" userId="d6ac22d8-c823-4f99-850e-c9210887a6b2" providerId="ADAL" clId="{0FFE52C3-C346-44B3-AF73-EF330275EA88}" dt="2025-07-21T10:30:05.391" v="519" actId="47"/>
        <pc:sldMkLst>
          <pc:docMk/>
          <pc:sldMk cId="0" sldId="266"/>
        </pc:sldMkLst>
      </pc:sldChg>
      <pc:sldChg chg="addSp modSp add mod">
        <pc:chgData name="Peter Louchran" userId="d6ac22d8-c823-4f99-850e-c9210887a6b2" providerId="ADAL" clId="{0FFE52C3-C346-44B3-AF73-EF330275EA88}" dt="2025-07-22T03:04:06.496" v="562" actId="14100"/>
        <pc:sldMkLst>
          <pc:docMk/>
          <pc:sldMk cId="0" sldId="296"/>
        </pc:sldMkLst>
        <pc:spChg chg="add mod">
          <ac:chgData name="Peter Louchran" userId="d6ac22d8-c823-4f99-850e-c9210887a6b2" providerId="ADAL" clId="{0FFE52C3-C346-44B3-AF73-EF330275EA88}" dt="2025-07-22T03:04:06.496" v="562" actId="14100"/>
          <ac:spMkLst>
            <pc:docMk/>
            <pc:sldMk cId="0" sldId="296"/>
            <ac:spMk id="9" creationId="{806A713A-AA13-2916-EE84-585DD72DEA3F}"/>
          </ac:spMkLst>
        </pc:spChg>
      </pc:sldChg>
      <pc:sldChg chg="add">
        <pc:chgData name="Peter Louchran" userId="d6ac22d8-c823-4f99-850e-c9210887a6b2" providerId="ADAL" clId="{0FFE52C3-C346-44B3-AF73-EF330275EA88}" dt="2025-07-21T10:12:15.767" v="305"/>
        <pc:sldMkLst>
          <pc:docMk/>
          <pc:sldMk cId="0" sldId="297"/>
        </pc:sldMkLst>
      </pc:sldChg>
      <pc:sldChg chg="add">
        <pc:chgData name="Peter Louchran" userId="d6ac22d8-c823-4f99-850e-c9210887a6b2" providerId="ADAL" clId="{0FFE52C3-C346-44B3-AF73-EF330275EA88}" dt="2025-07-21T10:12:15.767" v="305"/>
        <pc:sldMkLst>
          <pc:docMk/>
          <pc:sldMk cId="0" sldId="298"/>
        </pc:sldMkLst>
      </pc:sldChg>
      <pc:sldChg chg="add">
        <pc:chgData name="Peter Louchran" userId="d6ac22d8-c823-4f99-850e-c9210887a6b2" providerId="ADAL" clId="{0FFE52C3-C346-44B3-AF73-EF330275EA88}" dt="2025-07-21T10:12:15.767" v="305"/>
        <pc:sldMkLst>
          <pc:docMk/>
          <pc:sldMk cId="0" sldId="299"/>
        </pc:sldMkLst>
      </pc:sldChg>
      <pc:sldChg chg="add">
        <pc:chgData name="Peter Louchran" userId="d6ac22d8-c823-4f99-850e-c9210887a6b2" providerId="ADAL" clId="{0FFE52C3-C346-44B3-AF73-EF330275EA88}" dt="2025-07-21T10:12:15.767" v="305"/>
        <pc:sldMkLst>
          <pc:docMk/>
          <pc:sldMk cId="0" sldId="300"/>
        </pc:sldMkLst>
      </pc:sldChg>
      <pc:sldChg chg="add">
        <pc:chgData name="Peter Louchran" userId="d6ac22d8-c823-4f99-850e-c9210887a6b2" providerId="ADAL" clId="{0FFE52C3-C346-44B3-AF73-EF330275EA88}" dt="2025-07-21T10:12:15.767" v="305"/>
        <pc:sldMkLst>
          <pc:docMk/>
          <pc:sldMk cId="0" sldId="301"/>
        </pc:sldMkLst>
      </pc:sldChg>
      <pc:sldChg chg="add">
        <pc:chgData name="Peter Louchran" userId="d6ac22d8-c823-4f99-850e-c9210887a6b2" providerId="ADAL" clId="{0FFE52C3-C346-44B3-AF73-EF330275EA88}" dt="2025-07-21T10:12:15.767" v="305"/>
        <pc:sldMkLst>
          <pc:docMk/>
          <pc:sldMk cId="0" sldId="302"/>
        </pc:sldMkLst>
      </pc:sldChg>
      <pc:sldChg chg="add">
        <pc:chgData name="Peter Louchran" userId="d6ac22d8-c823-4f99-850e-c9210887a6b2" providerId="ADAL" clId="{0FFE52C3-C346-44B3-AF73-EF330275EA88}" dt="2025-07-22T03:03:29.191" v="558"/>
        <pc:sldMkLst>
          <pc:docMk/>
          <pc:sldMk cId="0" sldId="305"/>
        </pc:sldMkLst>
      </pc:sldChg>
      <pc:sldChg chg="addSp modSp add mod">
        <pc:chgData name="Peter Louchran" userId="d6ac22d8-c823-4f99-850e-c9210887a6b2" providerId="ADAL" clId="{0FFE52C3-C346-44B3-AF73-EF330275EA88}" dt="2025-07-22T03:04:19.020" v="564" actId="1076"/>
        <pc:sldMkLst>
          <pc:docMk/>
          <pc:sldMk cId="0" sldId="307"/>
        </pc:sldMkLst>
        <pc:spChg chg="add mod">
          <ac:chgData name="Peter Louchran" userId="d6ac22d8-c823-4f99-850e-c9210887a6b2" providerId="ADAL" clId="{0FFE52C3-C346-44B3-AF73-EF330275EA88}" dt="2025-07-22T03:04:19.020" v="564" actId="1076"/>
          <ac:spMkLst>
            <pc:docMk/>
            <pc:sldMk cId="0" sldId="307"/>
            <ac:spMk id="9" creationId="{60599E98-4308-9FE7-2242-0F4B41F79006}"/>
          </ac:spMkLst>
        </pc:spChg>
      </pc:sldChg>
      <pc:sldChg chg="add">
        <pc:chgData name="Peter Louchran" userId="d6ac22d8-c823-4f99-850e-c9210887a6b2" providerId="ADAL" clId="{0FFE52C3-C346-44B3-AF73-EF330275EA88}" dt="2025-07-21T10:13:08.063" v="306"/>
        <pc:sldMkLst>
          <pc:docMk/>
          <pc:sldMk cId="0" sldId="308"/>
        </pc:sldMkLst>
      </pc:sldChg>
      <pc:sldChg chg="add">
        <pc:chgData name="Peter Louchran" userId="d6ac22d8-c823-4f99-850e-c9210887a6b2" providerId="ADAL" clId="{0FFE52C3-C346-44B3-AF73-EF330275EA88}" dt="2025-07-21T10:13:08.063" v="306"/>
        <pc:sldMkLst>
          <pc:docMk/>
          <pc:sldMk cId="0" sldId="309"/>
        </pc:sldMkLst>
      </pc:sldChg>
      <pc:sldChg chg="add del">
        <pc:chgData name="Peter Louchran" userId="d6ac22d8-c823-4f99-850e-c9210887a6b2" providerId="ADAL" clId="{0FFE52C3-C346-44B3-AF73-EF330275EA88}" dt="2025-07-21T10:21:42.955" v="371" actId="47"/>
        <pc:sldMkLst>
          <pc:docMk/>
          <pc:sldMk cId="0" sldId="310"/>
        </pc:sldMkLst>
      </pc:sldChg>
      <pc:sldChg chg="addSp modSp add mod">
        <pc:chgData name="Peter Louchran" userId="d6ac22d8-c823-4f99-850e-c9210887a6b2" providerId="ADAL" clId="{0FFE52C3-C346-44B3-AF73-EF330275EA88}" dt="2025-07-22T03:04:26.625" v="566" actId="1076"/>
        <pc:sldMkLst>
          <pc:docMk/>
          <pc:sldMk cId="0" sldId="332"/>
        </pc:sldMkLst>
        <pc:spChg chg="add mod">
          <ac:chgData name="Peter Louchran" userId="d6ac22d8-c823-4f99-850e-c9210887a6b2" providerId="ADAL" clId="{0FFE52C3-C346-44B3-AF73-EF330275EA88}" dt="2025-07-22T03:04:26.625" v="566" actId="1076"/>
          <ac:spMkLst>
            <pc:docMk/>
            <pc:sldMk cId="0" sldId="332"/>
            <ac:spMk id="9" creationId="{972E2295-40CA-ABEB-BD1B-817869E579BF}"/>
          </ac:spMkLst>
        </pc:spChg>
      </pc:sldChg>
      <pc:sldChg chg="add">
        <pc:chgData name="Peter Louchran" userId="d6ac22d8-c823-4f99-850e-c9210887a6b2" providerId="ADAL" clId="{0FFE52C3-C346-44B3-AF73-EF330275EA88}" dt="2025-07-21T10:14:36.837" v="307"/>
        <pc:sldMkLst>
          <pc:docMk/>
          <pc:sldMk cId="0" sldId="333"/>
        </pc:sldMkLst>
      </pc:sldChg>
      <pc:sldChg chg="add">
        <pc:chgData name="Peter Louchran" userId="d6ac22d8-c823-4f99-850e-c9210887a6b2" providerId="ADAL" clId="{0FFE52C3-C346-44B3-AF73-EF330275EA88}" dt="2025-07-21T10:14:36.837" v="307"/>
        <pc:sldMkLst>
          <pc:docMk/>
          <pc:sldMk cId="0" sldId="334"/>
        </pc:sldMkLst>
      </pc:sldChg>
      <pc:sldChg chg="add">
        <pc:chgData name="Peter Louchran" userId="d6ac22d8-c823-4f99-850e-c9210887a6b2" providerId="ADAL" clId="{0FFE52C3-C346-44B3-AF73-EF330275EA88}" dt="2025-07-21T10:14:36.837" v="307"/>
        <pc:sldMkLst>
          <pc:docMk/>
          <pc:sldMk cId="0" sldId="335"/>
        </pc:sldMkLst>
      </pc:sldChg>
      <pc:sldChg chg="modSp add mod">
        <pc:chgData name="Peter Louchran" userId="d6ac22d8-c823-4f99-850e-c9210887a6b2" providerId="ADAL" clId="{0FFE52C3-C346-44B3-AF73-EF330275EA88}" dt="2025-07-23T02:59:31.816" v="754" actId="14100"/>
        <pc:sldMkLst>
          <pc:docMk/>
          <pc:sldMk cId="0" sldId="336"/>
        </pc:sldMkLst>
        <pc:spChg chg="mod">
          <ac:chgData name="Peter Louchran" userId="d6ac22d8-c823-4f99-850e-c9210887a6b2" providerId="ADAL" clId="{0FFE52C3-C346-44B3-AF73-EF330275EA88}" dt="2025-07-23T02:59:31.816" v="754" actId="14100"/>
          <ac:spMkLst>
            <pc:docMk/>
            <pc:sldMk cId="0" sldId="336"/>
            <ac:spMk id="44" creationId="{00000000-0000-0000-0000-000000000000}"/>
          </ac:spMkLst>
        </pc:spChg>
      </pc:sldChg>
      <pc:sldChg chg="addSp modSp add mod">
        <pc:chgData name="Peter Louchran" userId="d6ac22d8-c823-4f99-850e-c9210887a6b2" providerId="ADAL" clId="{0FFE52C3-C346-44B3-AF73-EF330275EA88}" dt="2025-07-22T03:04:35.665" v="568" actId="1076"/>
        <pc:sldMkLst>
          <pc:docMk/>
          <pc:sldMk cId="0" sldId="358"/>
        </pc:sldMkLst>
        <pc:spChg chg="add mod">
          <ac:chgData name="Peter Louchran" userId="d6ac22d8-c823-4f99-850e-c9210887a6b2" providerId="ADAL" clId="{0FFE52C3-C346-44B3-AF73-EF330275EA88}" dt="2025-07-22T03:04:35.665" v="568" actId="1076"/>
          <ac:spMkLst>
            <pc:docMk/>
            <pc:sldMk cId="0" sldId="358"/>
            <ac:spMk id="9" creationId="{7597AD26-0D6D-32AE-B6BC-5FB188E1F833}"/>
          </ac:spMkLst>
        </pc:spChg>
      </pc:sldChg>
      <pc:sldChg chg="add">
        <pc:chgData name="Peter Louchran" userId="d6ac22d8-c823-4f99-850e-c9210887a6b2" providerId="ADAL" clId="{0FFE52C3-C346-44B3-AF73-EF330275EA88}" dt="2025-07-21T10:15:26.671" v="308"/>
        <pc:sldMkLst>
          <pc:docMk/>
          <pc:sldMk cId="0" sldId="359"/>
        </pc:sldMkLst>
      </pc:sldChg>
      <pc:sldChg chg="add">
        <pc:chgData name="Peter Louchran" userId="d6ac22d8-c823-4f99-850e-c9210887a6b2" providerId="ADAL" clId="{0FFE52C3-C346-44B3-AF73-EF330275EA88}" dt="2025-07-21T10:15:26.671" v="308"/>
        <pc:sldMkLst>
          <pc:docMk/>
          <pc:sldMk cId="0" sldId="360"/>
        </pc:sldMkLst>
      </pc:sldChg>
      <pc:sldChg chg="add">
        <pc:chgData name="Peter Louchran" userId="d6ac22d8-c823-4f99-850e-c9210887a6b2" providerId="ADAL" clId="{0FFE52C3-C346-44B3-AF73-EF330275EA88}" dt="2025-07-21T10:15:26.671" v="308"/>
        <pc:sldMkLst>
          <pc:docMk/>
          <pc:sldMk cId="0" sldId="361"/>
        </pc:sldMkLst>
      </pc:sldChg>
      <pc:sldChg chg="add">
        <pc:chgData name="Peter Louchran" userId="d6ac22d8-c823-4f99-850e-c9210887a6b2" providerId="ADAL" clId="{0FFE52C3-C346-44B3-AF73-EF330275EA88}" dt="2025-07-21T10:15:26.671" v="308"/>
        <pc:sldMkLst>
          <pc:docMk/>
          <pc:sldMk cId="0" sldId="362"/>
        </pc:sldMkLst>
      </pc:sldChg>
      <pc:sldChg chg="addSp modSp add mod">
        <pc:chgData name="Peter Louchran" userId="d6ac22d8-c823-4f99-850e-c9210887a6b2" providerId="ADAL" clId="{0FFE52C3-C346-44B3-AF73-EF330275EA88}" dt="2025-07-22T03:04:43.097" v="570" actId="1076"/>
        <pc:sldMkLst>
          <pc:docMk/>
          <pc:sldMk cId="0" sldId="366"/>
        </pc:sldMkLst>
        <pc:spChg chg="add mod">
          <ac:chgData name="Peter Louchran" userId="d6ac22d8-c823-4f99-850e-c9210887a6b2" providerId="ADAL" clId="{0FFE52C3-C346-44B3-AF73-EF330275EA88}" dt="2025-07-22T03:04:43.097" v="570" actId="1076"/>
          <ac:spMkLst>
            <pc:docMk/>
            <pc:sldMk cId="0" sldId="366"/>
            <ac:spMk id="9" creationId="{6B97E848-D589-CA66-6C65-834C1F70F438}"/>
          </ac:spMkLst>
        </pc:spChg>
      </pc:sldChg>
      <pc:sldChg chg="add">
        <pc:chgData name="Peter Louchran" userId="d6ac22d8-c823-4f99-850e-c9210887a6b2" providerId="ADAL" clId="{0FFE52C3-C346-44B3-AF73-EF330275EA88}" dt="2025-07-21T10:16:22.589" v="309"/>
        <pc:sldMkLst>
          <pc:docMk/>
          <pc:sldMk cId="0" sldId="367"/>
        </pc:sldMkLst>
      </pc:sldChg>
      <pc:sldChg chg="add">
        <pc:chgData name="Peter Louchran" userId="d6ac22d8-c823-4f99-850e-c9210887a6b2" providerId="ADAL" clId="{0FFE52C3-C346-44B3-AF73-EF330275EA88}" dt="2025-07-21T10:16:22.589" v="309"/>
        <pc:sldMkLst>
          <pc:docMk/>
          <pc:sldMk cId="0" sldId="368"/>
        </pc:sldMkLst>
      </pc:sldChg>
      <pc:sldChg chg="addSp modSp add mod">
        <pc:chgData name="Peter Louchran" userId="d6ac22d8-c823-4f99-850e-c9210887a6b2" providerId="ADAL" clId="{0FFE52C3-C346-44B3-AF73-EF330275EA88}" dt="2025-07-22T03:04:51.520" v="572" actId="1076"/>
        <pc:sldMkLst>
          <pc:docMk/>
          <pc:sldMk cId="0" sldId="369"/>
        </pc:sldMkLst>
        <pc:spChg chg="add mod">
          <ac:chgData name="Peter Louchran" userId="d6ac22d8-c823-4f99-850e-c9210887a6b2" providerId="ADAL" clId="{0FFE52C3-C346-44B3-AF73-EF330275EA88}" dt="2025-07-22T03:04:51.520" v="572" actId="1076"/>
          <ac:spMkLst>
            <pc:docMk/>
            <pc:sldMk cId="0" sldId="369"/>
            <ac:spMk id="9" creationId="{A075FAF6-24EB-C65A-7568-B88FCA68D96B}"/>
          </ac:spMkLst>
        </pc:spChg>
      </pc:sldChg>
      <pc:sldChg chg="add">
        <pc:chgData name="Peter Louchran" userId="d6ac22d8-c823-4f99-850e-c9210887a6b2" providerId="ADAL" clId="{0FFE52C3-C346-44B3-AF73-EF330275EA88}" dt="2025-07-21T10:16:22.589" v="309"/>
        <pc:sldMkLst>
          <pc:docMk/>
          <pc:sldMk cId="0" sldId="370"/>
        </pc:sldMkLst>
      </pc:sldChg>
      <pc:sldChg chg="del">
        <pc:chgData name="Peter Louchran" userId="d6ac22d8-c823-4f99-850e-c9210887a6b2" providerId="ADAL" clId="{0FFE52C3-C346-44B3-AF73-EF330275EA88}" dt="2025-07-21T10:25:49.067" v="464" actId="47"/>
        <pc:sldMkLst>
          <pc:docMk/>
          <pc:sldMk cId="1759863435" sldId="452"/>
        </pc:sldMkLst>
      </pc:sldChg>
      <pc:sldChg chg="del">
        <pc:chgData name="Peter Louchran" userId="d6ac22d8-c823-4f99-850e-c9210887a6b2" providerId="ADAL" clId="{0FFE52C3-C346-44B3-AF73-EF330275EA88}" dt="2025-07-21T10:25:49.067" v="464" actId="47"/>
        <pc:sldMkLst>
          <pc:docMk/>
          <pc:sldMk cId="3247181964" sldId="453"/>
        </pc:sldMkLst>
      </pc:sldChg>
      <pc:sldChg chg="del">
        <pc:chgData name="Peter Louchran" userId="d6ac22d8-c823-4f99-850e-c9210887a6b2" providerId="ADAL" clId="{0FFE52C3-C346-44B3-AF73-EF330275EA88}" dt="2025-07-21T10:25:49.067" v="464" actId="47"/>
        <pc:sldMkLst>
          <pc:docMk/>
          <pc:sldMk cId="2523674140" sldId="454"/>
        </pc:sldMkLst>
      </pc:sldChg>
      <pc:sldChg chg="del">
        <pc:chgData name="Peter Louchran" userId="d6ac22d8-c823-4f99-850e-c9210887a6b2" providerId="ADAL" clId="{0FFE52C3-C346-44B3-AF73-EF330275EA88}" dt="2025-07-21T10:25:49.067" v="464" actId="47"/>
        <pc:sldMkLst>
          <pc:docMk/>
          <pc:sldMk cId="2598844549" sldId="455"/>
        </pc:sldMkLst>
      </pc:sldChg>
      <pc:sldChg chg="del">
        <pc:chgData name="Peter Louchran" userId="d6ac22d8-c823-4f99-850e-c9210887a6b2" providerId="ADAL" clId="{0FFE52C3-C346-44B3-AF73-EF330275EA88}" dt="2025-07-21T10:25:49.067" v="464" actId="47"/>
        <pc:sldMkLst>
          <pc:docMk/>
          <pc:sldMk cId="728726842" sldId="456"/>
        </pc:sldMkLst>
      </pc:sldChg>
      <pc:sldChg chg="del">
        <pc:chgData name="Peter Louchran" userId="d6ac22d8-c823-4f99-850e-c9210887a6b2" providerId="ADAL" clId="{0FFE52C3-C346-44B3-AF73-EF330275EA88}" dt="2025-07-21T10:25:49.067" v="464" actId="47"/>
        <pc:sldMkLst>
          <pc:docMk/>
          <pc:sldMk cId="3242492654" sldId="457"/>
        </pc:sldMkLst>
      </pc:sldChg>
      <pc:sldChg chg="del">
        <pc:chgData name="Peter Louchran" userId="d6ac22d8-c823-4f99-850e-c9210887a6b2" providerId="ADAL" clId="{0FFE52C3-C346-44B3-AF73-EF330275EA88}" dt="2025-07-21T10:25:49.067" v="464" actId="47"/>
        <pc:sldMkLst>
          <pc:docMk/>
          <pc:sldMk cId="2606389372" sldId="458"/>
        </pc:sldMkLst>
      </pc:sldChg>
      <pc:sldChg chg="del">
        <pc:chgData name="Peter Louchran" userId="d6ac22d8-c823-4f99-850e-c9210887a6b2" providerId="ADAL" clId="{0FFE52C3-C346-44B3-AF73-EF330275EA88}" dt="2025-07-21T10:25:49.067" v="464" actId="47"/>
        <pc:sldMkLst>
          <pc:docMk/>
          <pc:sldMk cId="2497827378" sldId="459"/>
        </pc:sldMkLst>
      </pc:sldChg>
      <pc:sldChg chg="del">
        <pc:chgData name="Peter Louchran" userId="d6ac22d8-c823-4f99-850e-c9210887a6b2" providerId="ADAL" clId="{0FFE52C3-C346-44B3-AF73-EF330275EA88}" dt="2025-07-21T10:25:49.067" v="464" actId="47"/>
        <pc:sldMkLst>
          <pc:docMk/>
          <pc:sldMk cId="316686832" sldId="460"/>
        </pc:sldMkLst>
      </pc:sldChg>
      <pc:sldChg chg="del">
        <pc:chgData name="Peter Louchran" userId="d6ac22d8-c823-4f99-850e-c9210887a6b2" providerId="ADAL" clId="{0FFE52C3-C346-44B3-AF73-EF330275EA88}" dt="2025-07-21T10:25:49.067" v="464" actId="47"/>
        <pc:sldMkLst>
          <pc:docMk/>
          <pc:sldMk cId="218269675" sldId="461"/>
        </pc:sldMkLst>
      </pc:sldChg>
      <pc:sldChg chg="del">
        <pc:chgData name="Peter Louchran" userId="d6ac22d8-c823-4f99-850e-c9210887a6b2" providerId="ADAL" clId="{0FFE52C3-C346-44B3-AF73-EF330275EA88}" dt="2025-07-21T10:25:49.067" v="464" actId="47"/>
        <pc:sldMkLst>
          <pc:docMk/>
          <pc:sldMk cId="3354008813" sldId="462"/>
        </pc:sldMkLst>
      </pc:sldChg>
      <pc:sldChg chg="del">
        <pc:chgData name="Peter Louchran" userId="d6ac22d8-c823-4f99-850e-c9210887a6b2" providerId="ADAL" clId="{0FFE52C3-C346-44B3-AF73-EF330275EA88}" dt="2025-07-21T10:25:49.067" v="464" actId="47"/>
        <pc:sldMkLst>
          <pc:docMk/>
          <pc:sldMk cId="1616735550" sldId="463"/>
        </pc:sldMkLst>
      </pc:sldChg>
      <pc:sldChg chg="del">
        <pc:chgData name="Peter Louchran" userId="d6ac22d8-c823-4f99-850e-c9210887a6b2" providerId="ADAL" clId="{0FFE52C3-C346-44B3-AF73-EF330275EA88}" dt="2025-07-21T10:25:49.067" v="464" actId="47"/>
        <pc:sldMkLst>
          <pc:docMk/>
          <pc:sldMk cId="2702036085" sldId="464"/>
        </pc:sldMkLst>
      </pc:sldChg>
      <pc:sldChg chg="del">
        <pc:chgData name="Peter Louchran" userId="d6ac22d8-c823-4f99-850e-c9210887a6b2" providerId="ADAL" clId="{0FFE52C3-C346-44B3-AF73-EF330275EA88}" dt="2025-07-21T10:25:49.067" v="464" actId="47"/>
        <pc:sldMkLst>
          <pc:docMk/>
          <pc:sldMk cId="249999922" sldId="465"/>
        </pc:sldMkLst>
      </pc:sldChg>
      <pc:sldChg chg="del">
        <pc:chgData name="Peter Louchran" userId="d6ac22d8-c823-4f99-850e-c9210887a6b2" providerId="ADAL" clId="{0FFE52C3-C346-44B3-AF73-EF330275EA88}" dt="2025-07-21T10:25:49.067" v="464" actId="47"/>
        <pc:sldMkLst>
          <pc:docMk/>
          <pc:sldMk cId="525261527" sldId="466"/>
        </pc:sldMkLst>
      </pc:sldChg>
      <pc:sldChg chg="del">
        <pc:chgData name="Peter Louchran" userId="d6ac22d8-c823-4f99-850e-c9210887a6b2" providerId="ADAL" clId="{0FFE52C3-C346-44B3-AF73-EF330275EA88}" dt="2025-07-21T10:25:49.067" v="464" actId="47"/>
        <pc:sldMkLst>
          <pc:docMk/>
          <pc:sldMk cId="2070611760" sldId="487"/>
        </pc:sldMkLst>
      </pc:sldChg>
      <pc:sldChg chg="del">
        <pc:chgData name="Peter Louchran" userId="d6ac22d8-c823-4f99-850e-c9210887a6b2" providerId="ADAL" clId="{0FFE52C3-C346-44B3-AF73-EF330275EA88}" dt="2025-07-21T10:25:49.067" v="464" actId="47"/>
        <pc:sldMkLst>
          <pc:docMk/>
          <pc:sldMk cId="1357508206" sldId="488"/>
        </pc:sldMkLst>
      </pc:sldChg>
      <pc:sldChg chg="del">
        <pc:chgData name="Peter Louchran" userId="d6ac22d8-c823-4f99-850e-c9210887a6b2" providerId="ADAL" clId="{0FFE52C3-C346-44B3-AF73-EF330275EA88}" dt="2025-07-21T10:25:49.067" v="464" actId="47"/>
        <pc:sldMkLst>
          <pc:docMk/>
          <pc:sldMk cId="1757549011" sldId="489"/>
        </pc:sldMkLst>
      </pc:sldChg>
      <pc:sldChg chg="del">
        <pc:chgData name="Peter Louchran" userId="d6ac22d8-c823-4f99-850e-c9210887a6b2" providerId="ADAL" clId="{0FFE52C3-C346-44B3-AF73-EF330275EA88}" dt="2025-07-21T10:25:49.067" v="464" actId="47"/>
        <pc:sldMkLst>
          <pc:docMk/>
          <pc:sldMk cId="3319150306" sldId="490"/>
        </pc:sldMkLst>
      </pc:sldChg>
      <pc:sldChg chg="del">
        <pc:chgData name="Peter Louchran" userId="d6ac22d8-c823-4f99-850e-c9210887a6b2" providerId="ADAL" clId="{0FFE52C3-C346-44B3-AF73-EF330275EA88}" dt="2025-07-21T10:25:49.067" v="464" actId="47"/>
        <pc:sldMkLst>
          <pc:docMk/>
          <pc:sldMk cId="1075956577" sldId="491"/>
        </pc:sldMkLst>
      </pc:sldChg>
      <pc:sldChg chg="del">
        <pc:chgData name="Peter Louchran" userId="d6ac22d8-c823-4f99-850e-c9210887a6b2" providerId="ADAL" clId="{0FFE52C3-C346-44B3-AF73-EF330275EA88}" dt="2025-07-21T10:25:49.067" v="464" actId="47"/>
        <pc:sldMkLst>
          <pc:docMk/>
          <pc:sldMk cId="340000918" sldId="492"/>
        </pc:sldMkLst>
      </pc:sldChg>
      <pc:sldChg chg="del">
        <pc:chgData name="Peter Louchran" userId="d6ac22d8-c823-4f99-850e-c9210887a6b2" providerId="ADAL" clId="{0FFE52C3-C346-44B3-AF73-EF330275EA88}" dt="2025-07-21T10:25:49.067" v="464" actId="47"/>
        <pc:sldMkLst>
          <pc:docMk/>
          <pc:sldMk cId="993815726" sldId="493"/>
        </pc:sldMkLst>
      </pc:sldChg>
      <pc:sldChg chg="del">
        <pc:chgData name="Peter Louchran" userId="d6ac22d8-c823-4f99-850e-c9210887a6b2" providerId="ADAL" clId="{0FFE52C3-C346-44B3-AF73-EF330275EA88}" dt="2025-07-21T10:25:49.067" v="464" actId="47"/>
        <pc:sldMkLst>
          <pc:docMk/>
          <pc:sldMk cId="1080497309" sldId="494"/>
        </pc:sldMkLst>
      </pc:sldChg>
      <pc:sldChg chg="del">
        <pc:chgData name="Peter Louchran" userId="d6ac22d8-c823-4f99-850e-c9210887a6b2" providerId="ADAL" clId="{0FFE52C3-C346-44B3-AF73-EF330275EA88}" dt="2025-07-21T10:25:49.067" v="464" actId="47"/>
        <pc:sldMkLst>
          <pc:docMk/>
          <pc:sldMk cId="3518866111" sldId="495"/>
        </pc:sldMkLst>
      </pc:sldChg>
      <pc:sldChg chg="del">
        <pc:chgData name="Peter Louchran" userId="d6ac22d8-c823-4f99-850e-c9210887a6b2" providerId="ADAL" clId="{0FFE52C3-C346-44B3-AF73-EF330275EA88}" dt="2025-07-21T10:25:49.067" v="464" actId="47"/>
        <pc:sldMkLst>
          <pc:docMk/>
          <pc:sldMk cId="3171256751" sldId="496"/>
        </pc:sldMkLst>
      </pc:sldChg>
      <pc:sldChg chg="del">
        <pc:chgData name="Peter Louchran" userId="d6ac22d8-c823-4f99-850e-c9210887a6b2" providerId="ADAL" clId="{0FFE52C3-C346-44B3-AF73-EF330275EA88}" dt="2025-07-21T10:25:49.067" v="464" actId="47"/>
        <pc:sldMkLst>
          <pc:docMk/>
          <pc:sldMk cId="509887414" sldId="497"/>
        </pc:sldMkLst>
      </pc:sldChg>
      <pc:sldChg chg="del">
        <pc:chgData name="Peter Louchran" userId="d6ac22d8-c823-4f99-850e-c9210887a6b2" providerId="ADAL" clId="{0FFE52C3-C346-44B3-AF73-EF330275EA88}" dt="2025-07-21T10:25:49.067" v="464" actId="47"/>
        <pc:sldMkLst>
          <pc:docMk/>
          <pc:sldMk cId="45635892" sldId="498"/>
        </pc:sldMkLst>
      </pc:sldChg>
      <pc:sldChg chg="del">
        <pc:chgData name="Peter Louchran" userId="d6ac22d8-c823-4f99-850e-c9210887a6b2" providerId="ADAL" clId="{0FFE52C3-C346-44B3-AF73-EF330275EA88}" dt="2025-07-21T10:25:49.067" v="464" actId="47"/>
        <pc:sldMkLst>
          <pc:docMk/>
          <pc:sldMk cId="514096939" sldId="499"/>
        </pc:sldMkLst>
      </pc:sldChg>
      <pc:sldChg chg="del">
        <pc:chgData name="Peter Louchran" userId="d6ac22d8-c823-4f99-850e-c9210887a6b2" providerId="ADAL" clId="{0FFE52C3-C346-44B3-AF73-EF330275EA88}" dt="2025-07-21T10:25:49.067" v="464" actId="47"/>
        <pc:sldMkLst>
          <pc:docMk/>
          <pc:sldMk cId="359803511" sldId="500"/>
        </pc:sldMkLst>
      </pc:sldChg>
      <pc:sldChg chg="del">
        <pc:chgData name="Peter Louchran" userId="d6ac22d8-c823-4f99-850e-c9210887a6b2" providerId="ADAL" clId="{0FFE52C3-C346-44B3-AF73-EF330275EA88}" dt="2025-07-21T10:25:49.067" v="464" actId="47"/>
        <pc:sldMkLst>
          <pc:docMk/>
          <pc:sldMk cId="990850285" sldId="501"/>
        </pc:sldMkLst>
      </pc:sldChg>
      <pc:sldChg chg="modSp mod">
        <pc:chgData name="Peter Louchran" userId="d6ac22d8-c823-4f99-850e-c9210887a6b2" providerId="ADAL" clId="{0FFE52C3-C346-44B3-AF73-EF330275EA88}" dt="2025-07-22T04:35:24.549" v="710" actId="20577"/>
        <pc:sldMkLst>
          <pc:docMk/>
          <pc:sldMk cId="1114956682" sldId="2147473306"/>
        </pc:sldMkLst>
        <pc:spChg chg="mod">
          <ac:chgData name="Peter Louchran" userId="d6ac22d8-c823-4f99-850e-c9210887a6b2" providerId="ADAL" clId="{0FFE52C3-C346-44B3-AF73-EF330275EA88}" dt="2025-07-22T04:35:24.549" v="710" actId="20577"/>
          <ac:spMkLst>
            <pc:docMk/>
            <pc:sldMk cId="1114956682" sldId="2147473306"/>
            <ac:spMk id="9" creationId="{77928747-5E64-03C5-4D72-CA666210F6E4}"/>
          </ac:spMkLst>
        </pc:spChg>
      </pc:sldChg>
      <pc:sldChg chg="addSp delSp mod delAnim">
        <pc:chgData name="Peter Louchran" userId="d6ac22d8-c823-4f99-850e-c9210887a6b2" providerId="ADAL" clId="{0FFE52C3-C346-44B3-AF73-EF330275EA88}" dt="2025-07-21T09:55:05.768" v="2" actId="478"/>
        <pc:sldMkLst>
          <pc:docMk/>
          <pc:sldMk cId="3331366684" sldId="2147473307"/>
        </pc:sldMkLst>
      </pc:sldChg>
      <pc:sldChg chg="modSp mod">
        <pc:chgData name="Peter Louchran" userId="d6ac22d8-c823-4f99-850e-c9210887a6b2" providerId="ADAL" clId="{0FFE52C3-C346-44B3-AF73-EF330275EA88}" dt="2025-07-22T04:37:55.128" v="721" actId="20577"/>
        <pc:sldMkLst>
          <pc:docMk/>
          <pc:sldMk cId="761111316" sldId="2147473308"/>
        </pc:sldMkLst>
        <pc:spChg chg="mod">
          <ac:chgData name="Peter Louchran" userId="d6ac22d8-c823-4f99-850e-c9210887a6b2" providerId="ADAL" clId="{0FFE52C3-C346-44B3-AF73-EF330275EA88}" dt="2025-07-22T04:37:55.128" v="721" actId="20577"/>
          <ac:spMkLst>
            <pc:docMk/>
            <pc:sldMk cId="761111316" sldId="2147473308"/>
            <ac:spMk id="10" creationId="{280414A2-F537-199D-F4BE-6019929541EE}"/>
          </ac:spMkLst>
        </pc:spChg>
      </pc:sldChg>
      <pc:sldChg chg="modSp mod">
        <pc:chgData name="Peter Louchran" userId="d6ac22d8-c823-4f99-850e-c9210887a6b2" providerId="ADAL" clId="{0FFE52C3-C346-44B3-AF73-EF330275EA88}" dt="2025-07-21T10:07:27.270" v="304" actId="14100"/>
        <pc:sldMkLst>
          <pc:docMk/>
          <pc:sldMk cId="2441474283" sldId="2147473309"/>
        </pc:sldMkLst>
        <pc:spChg chg="mod">
          <ac:chgData name="Peter Louchran" userId="d6ac22d8-c823-4f99-850e-c9210887a6b2" providerId="ADAL" clId="{0FFE52C3-C346-44B3-AF73-EF330275EA88}" dt="2025-07-21T10:07:27.270" v="304" actId="14100"/>
          <ac:spMkLst>
            <pc:docMk/>
            <pc:sldMk cId="2441474283" sldId="2147473309"/>
            <ac:spMk id="6" creationId="{2272B5D6-6DE0-CB1E-AA65-59B1B1963E50}"/>
          </ac:spMkLst>
        </pc:spChg>
      </pc:sldChg>
      <pc:sldChg chg="modSp ord">
        <pc:chgData name="Peter Louchran" userId="d6ac22d8-c823-4f99-850e-c9210887a6b2" providerId="ADAL" clId="{0FFE52C3-C346-44B3-AF73-EF330275EA88}" dt="2025-07-22T04:35:14.380" v="704" actId="6549"/>
        <pc:sldMkLst>
          <pc:docMk/>
          <pc:sldMk cId="966960124" sldId="2147473310"/>
        </pc:sldMkLst>
        <pc:spChg chg="mod">
          <ac:chgData name="Peter Louchran" userId="d6ac22d8-c823-4f99-850e-c9210887a6b2" providerId="ADAL" clId="{0FFE52C3-C346-44B3-AF73-EF330275EA88}" dt="2025-07-22T04:35:14.380" v="704" actId="6549"/>
          <ac:spMkLst>
            <pc:docMk/>
            <pc:sldMk cId="966960124" sldId="2147473310"/>
            <ac:spMk id="6" creationId="{61D990C9-4A75-7EDD-B943-C4BC62191C77}"/>
          </ac:spMkLst>
        </pc:spChg>
      </pc:sldChg>
      <pc:sldChg chg="del">
        <pc:chgData name="Peter Louchran" userId="d6ac22d8-c823-4f99-850e-c9210887a6b2" providerId="ADAL" clId="{0FFE52C3-C346-44B3-AF73-EF330275EA88}" dt="2025-07-22T04:33:56.543" v="693" actId="47"/>
        <pc:sldMkLst>
          <pc:docMk/>
          <pc:sldMk cId="3501539304" sldId="2147474915"/>
        </pc:sldMkLst>
      </pc:sldChg>
      <pc:sldChg chg="modSp mod">
        <pc:chgData name="Peter Louchran" userId="d6ac22d8-c823-4f99-850e-c9210887a6b2" providerId="ADAL" clId="{0FFE52C3-C346-44B3-AF73-EF330275EA88}" dt="2025-07-21T10:25:10.958" v="461" actId="6549"/>
        <pc:sldMkLst>
          <pc:docMk/>
          <pc:sldMk cId="774703384" sldId="2147474930"/>
        </pc:sldMkLst>
        <pc:spChg chg="mod">
          <ac:chgData name="Peter Louchran" userId="d6ac22d8-c823-4f99-850e-c9210887a6b2" providerId="ADAL" clId="{0FFE52C3-C346-44B3-AF73-EF330275EA88}" dt="2025-07-21T10:25:10.958" v="461" actId="6549"/>
          <ac:spMkLst>
            <pc:docMk/>
            <pc:sldMk cId="774703384" sldId="2147474930"/>
            <ac:spMk id="4" creationId="{0784DADE-740B-40EB-4646-65CD88D99B1D}"/>
          </ac:spMkLst>
        </pc:spChg>
      </pc:sldChg>
      <pc:sldChg chg="del">
        <pc:chgData name="Peter Louchran" userId="d6ac22d8-c823-4f99-850e-c9210887a6b2" providerId="ADAL" clId="{0FFE52C3-C346-44B3-AF73-EF330275EA88}" dt="2025-07-21T10:25:15.231" v="462" actId="47"/>
        <pc:sldMkLst>
          <pc:docMk/>
          <pc:sldMk cId="1488530886" sldId="2147474932"/>
        </pc:sldMkLst>
      </pc:sldChg>
      <pc:sldChg chg="modSp mod">
        <pc:chgData name="Peter Louchran" userId="d6ac22d8-c823-4f99-850e-c9210887a6b2" providerId="ADAL" clId="{0FFE52C3-C346-44B3-AF73-EF330275EA88}" dt="2025-07-21T10:25:26.118" v="463" actId="6549"/>
        <pc:sldMkLst>
          <pc:docMk/>
          <pc:sldMk cId="798616553" sldId="2147474935"/>
        </pc:sldMkLst>
        <pc:spChg chg="mod">
          <ac:chgData name="Peter Louchran" userId="d6ac22d8-c823-4f99-850e-c9210887a6b2" providerId="ADAL" clId="{0FFE52C3-C346-44B3-AF73-EF330275EA88}" dt="2025-07-21T10:25:26.118" v="463" actId="6549"/>
          <ac:spMkLst>
            <pc:docMk/>
            <pc:sldMk cId="798616553" sldId="2147474935"/>
            <ac:spMk id="4" creationId="{BEE1B00B-EAE5-F791-694D-D974E8FE95D5}"/>
          </ac:spMkLst>
        </pc:spChg>
      </pc:sldChg>
      <pc:sldChg chg="del">
        <pc:chgData name="Peter Louchran" userId="d6ac22d8-c823-4f99-850e-c9210887a6b2" providerId="ADAL" clId="{0FFE52C3-C346-44B3-AF73-EF330275EA88}" dt="2025-07-21T10:25:49.067" v="464" actId="47"/>
        <pc:sldMkLst>
          <pc:docMk/>
          <pc:sldMk cId="3988714182" sldId="2147474937"/>
        </pc:sldMkLst>
      </pc:sldChg>
      <pc:sldChg chg="del">
        <pc:chgData name="Peter Louchran" userId="d6ac22d8-c823-4f99-850e-c9210887a6b2" providerId="ADAL" clId="{0FFE52C3-C346-44B3-AF73-EF330275EA88}" dt="2025-07-21T10:54:56.377" v="554" actId="47"/>
        <pc:sldMkLst>
          <pc:docMk/>
          <pc:sldMk cId="1817273355" sldId="2147474949"/>
        </pc:sldMkLst>
      </pc:sldChg>
      <pc:sldChg chg="del">
        <pc:chgData name="Peter Louchran" userId="d6ac22d8-c823-4f99-850e-c9210887a6b2" providerId="ADAL" clId="{0FFE52C3-C346-44B3-AF73-EF330275EA88}" dt="2025-07-21T10:30:44.123" v="520" actId="47"/>
        <pc:sldMkLst>
          <pc:docMk/>
          <pc:sldMk cId="3707775056" sldId="2147474950"/>
        </pc:sldMkLst>
      </pc:sldChg>
      <pc:sldChg chg="del">
        <pc:chgData name="Peter Louchran" userId="d6ac22d8-c823-4f99-850e-c9210887a6b2" providerId="ADAL" clId="{0FFE52C3-C346-44B3-AF73-EF330275EA88}" dt="2025-07-21T10:30:46.623" v="521" actId="47"/>
        <pc:sldMkLst>
          <pc:docMk/>
          <pc:sldMk cId="3010677455" sldId="2147474951"/>
        </pc:sldMkLst>
      </pc:sldChg>
      <pc:sldChg chg="del">
        <pc:chgData name="Peter Louchran" userId="d6ac22d8-c823-4f99-850e-c9210887a6b2" providerId="ADAL" clId="{0FFE52C3-C346-44B3-AF73-EF330275EA88}" dt="2025-07-22T04:33:56.543" v="693" actId="47"/>
        <pc:sldMkLst>
          <pc:docMk/>
          <pc:sldMk cId="3563788079" sldId="2147474954"/>
        </pc:sldMkLst>
      </pc:sldChg>
      <pc:sldChg chg="del">
        <pc:chgData name="Peter Louchran" userId="d6ac22d8-c823-4f99-850e-c9210887a6b2" providerId="ADAL" clId="{0FFE52C3-C346-44B3-AF73-EF330275EA88}" dt="2025-07-22T04:33:56.543" v="693" actId="47"/>
        <pc:sldMkLst>
          <pc:docMk/>
          <pc:sldMk cId="3525878046" sldId="2147474955"/>
        </pc:sldMkLst>
      </pc:sldChg>
      <pc:sldChg chg="del">
        <pc:chgData name="Peter Louchran" userId="d6ac22d8-c823-4f99-850e-c9210887a6b2" providerId="ADAL" clId="{0FFE52C3-C346-44B3-AF73-EF330275EA88}" dt="2025-07-22T04:33:56.543" v="693" actId="47"/>
        <pc:sldMkLst>
          <pc:docMk/>
          <pc:sldMk cId="2181669305" sldId="2147474956"/>
        </pc:sldMkLst>
      </pc:sldChg>
      <pc:sldChg chg="del">
        <pc:chgData name="Peter Louchran" userId="d6ac22d8-c823-4f99-850e-c9210887a6b2" providerId="ADAL" clId="{0FFE52C3-C346-44B3-AF73-EF330275EA88}" dt="2025-07-22T04:33:56.543" v="693" actId="47"/>
        <pc:sldMkLst>
          <pc:docMk/>
          <pc:sldMk cId="3044021106" sldId="2147474957"/>
        </pc:sldMkLst>
      </pc:sldChg>
      <pc:sldChg chg="del">
        <pc:chgData name="Peter Louchran" userId="d6ac22d8-c823-4f99-850e-c9210887a6b2" providerId="ADAL" clId="{0FFE52C3-C346-44B3-AF73-EF330275EA88}" dt="2025-07-22T04:33:56.543" v="693" actId="47"/>
        <pc:sldMkLst>
          <pc:docMk/>
          <pc:sldMk cId="1745333986" sldId="2147474958"/>
        </pc:sldMkLst>
      </pc:sldChg>
      <pc:sldChg chg="modSp del mod">
        <pc:chgData name="Peter Louchran" userId="d6ac22d8-c823-4f99-850e-c9210887a6b2" providerId="ADAL" clId="{0FFE52C3-C346-44B3-AF73-EF330275EA88}" dt="2025-07-22T04:33:56.543" v="693" actId="47"/>
        <pc:sldMkLst>
          <pc:docMk/>
          <pc:sldMk cId="3171663880" sldId="2147474959"/>
        </pc:sldMkLst>
      </pc:sldChg>
      <pc:sldChg chg="del">
        <pc:chgData name="Peter Louchran" userId="d6ac22d8-c823-4f99-850e-c9210887a6b2" providerId="ADAL" clId="{0FFE52C3-C346-44B3-AF73-EF330275EA88}" dt="2025-07-22T04:33:56.543" v="693" actId="47"/>
        <pc:sldMkLst>
          <pc:docMk/>
          <pc:sldMk cId="436470121" sldId="2147474960"/>
        </pc:sldMkLst>
      </pc:sldChg>
      <pc:sldChg chg="del">
        <pc:chgData name="Peter Louchran" userId="d6ac22d8-c823-4f99-850e-c9210887a6b2" providerId="ADAL" clId="{0FFE52C3-C346-44B3-AF73-EF330275EA88}" dt="2025-07-22T04:33:56.543" v="693" actId="47"/>
        <pc:sldMkLst>
          <pc:docMk/>
          <pc:sldMk cId="722482829" sldId="2147474961"/>
        </pc:sldMkLst>
      </pc:sldChg>
      <pc:sldChg chg="del">
        <pc:chgData name="Peter Louchran" userId="d6ac22d8-c823-4f99-850e-c9210887a6b2" providerId="ADAL" clId="{0FFE52C3-C346-44B3-AF73-EF330275EA88}" dt="2025-07-22T04:33:56.543" v="693" actId="47"/>
        <pc:sldMkLst>
          <pc:docMk/>
          <pc:sldMk cId="4187715546" sldId="2147474962"/>
        </pc:sldMkLst>
      </pc:sldChg>
      <pc:sldChg chg="del">
        <pc:chgData name="Peter Louchran" userId="d6ac22d8-c823-4f99-850e-c9210887a6b2" providerId="ADAL" clId="{0FFE52C3-C346-44B3-AF73-EF330275EA88}" dt="2025-07-22T04:33:56.543" v="693" actId="47"/>
        <pc:sldMkLst>
          <pc:docMk/>
          <pc:sldMk cId="2548360496" sldId="2147474963"/>
        </pc:sldMkLst>
      </pc:sldChg>
      <pc:sldChg chg="del">
        <pc:chgData name="Peter Louchran" userId="d6ac22d8-c823-4f99-850e-c9210887a6b2" providerId="ADAL" clId="{0FFE52C3-C346-44B3-AF73-EF330275EA88}" dt="2025-07-22T04:33:56.543" v="693" actId="47"/>
        <pc:sldMkLst>
          <pc:docMk/>
          <pc:sldMk cId="3762167721" sldId="2147474964"/>
        </pc:sldMkLst>
      </pc:sldChg>
      <pc:sldChg chg="del">
        <pc:chgData name="Peter Louchran" userId="d6ac22d8-c823-4f99-850e-c9210887a6b2" providerId="ADAL" clId="{0FFE52C3-C346-44B3-AF73-EF330275EA88}" dt="2025-07-22T04:33:56.543" v="693" actId="47"/>
        <pc:sldMkLst>
          <pc:docMk/>
          <pc:sldMk cId="2062983232" sldId="2147474965"/>
        </pc:sldMkLst>
      </pc:sldChg>
      <pc:sldChg chg="del">
        <pc:chgData name="Peter Louchran" userId="d6ac22d8-c823-4f99-850e-c9210887a6b2" providerId="ADAL" clId="{0FFE52C3-C346-44B3-AF73-EF330275EA88}" dt="2025-07-22T04:33:56.543" v="693" actId="47"/>
        <pc:sldMkLst>
          <pc:docMk/>
          <pc:sldMk cId="822371811" sldId="2147474966"/>
        </pc:sldMkLst>
      </pc:sldChg>
      <pc:sldChg chg="del">
        <pc:chgData name="Peter Louchran" userId="d6ac22d8-c823-4f99-850e-c9210887a6b2" providerId="ADAL" clId="{0FFE52C3-C346-44B3-AF73-EF330275EA88}" dt="2025-07-22T04:33:56.543" v="693" actId="47"/>
        <pc:sldMkLst>
          <pc:docMk/>
          <pc:sldMk cId="3757882604" sldId="2147474967"/>
        </pc:sldMkLst>
      </pc:sldChg>
      <pc:sldChg chg="del">
        <pc:chgData name="Peter Louchran" userId="d6ac22d8-c823-4f99-850e-c9210887a6b2" providerId="ADAL" clId="{0FFE52C3-C346-44B3-AF73-EF330275EA88}" dt="2025-07-22T04:33:56.543" v="693" actId="47"/>
        <pc:sldMkLst>
          <pc:docMk/>
          <pc:sldMk cId="2525524346" sldId="2147474968"/>
        </pc:sldMkLst>
      </pc:sldChg>
      <pc:sldChg chg="del">
        <pc:chgData name="Peter Louchran" userId="d6ac22d8-c823-4f99-850e-c9210887a6b2" providerId="ADAL" clId="{0FFE52C3-C346-44B3-AF73-EF330275EA88}" dt="2025-07-22T04:33:56.543" v="693" actId="47"/>
        <pc:sldMkLst>
          <pc:docMk/>
          <pc:sldMk cId="986831160" sldId="2147474971"/>
        </pc:sldMkLst>
      </pc:sldChg>
      <pc:sldChg chg="del">
        <pc:chgData name="Peter Louchran" userId="d6ac22d8-c823-4f99-850e-c9210887a6b2" providerId="ADAL" clId="{0FFE52C3-C346-44B3-AF73-EF330275EA88}" dt="2025-07-21T10:25:49.067" v="464" actId="47"/>
        <pc:sldMkLst>
          <pc:docMk/>
          <pc:sldMk cId="2728794759" sldId="2147474972"/>
        </pc:sldMkLst>
      </pc:sldChg>
      <pc:sldChg chg="del">
        <pc:chgData name="Peter Louchran" userId="d6ac22d8-c823-4f99-850e-c9210887a6b2" providerId="ADAL" clId="{0FFE52C3-C346-44B3-AF73-EF330275EA88}" dt="2025-07-22T04:33:56.543" v="693" actId="47"/>
        <pc:sldMkLst>
          <pc:docMk/>
          <pc:sldMk cId="1914060447" sldId="2147474973"/>
        </pc:sldMkLst>
      </pc:sldChg>
      <pc:sldChg chg="del">
        <pc:chgData name="Peter Louchran" userId="d6ac22d8-c823-4f99-850e-c9210887a6b2" providerId="ADAL" clId="{0FFE52C3-C346-44B3-AF73-EF330275EA88}" dt="2025-07-22T04:33:56.543" v="693" actId="47"/>
        <pc:sldMkLst>
          <pc:docMk/>
          <pc:sldMk cId="4030493983" sldId="2147474975"/>
        </pc:sldMkLst>
      </pc:sldChg>
      <pc:sldChg chg="addSp delSp modSp mod modNotesTx">
        <pc:chgData name="Peter Louchran" userId="d6ac22d8-c823-4f99-850e-c9210887a6b2" providerId="ADAL" clId="{0FFE52C3-C346-44B3-AF73-EF330275EA88}" dt="2025-07-22T03:11:54.251" v="692" actId="20577"/>
        <pc:sldMkLst>
          <pc:docMk/>
          <pc:sldMk cId="2966650470" sldId="2147474978"/>
        </pc:sldMkLst>
        <pc:spChg chg="mod">
          <ac:chgData name="Peter Louchran" userId="d6ac22d8-c823-4f99-850e-c9210887a6b2" providerId="ADAL" clId="{0FFE52C3-C346-44B3-AF73-EF330275EA88}" dt="2025-07-21T10:34:28.363" v="533" actId="20577"/>
          <ac:spMkLst>
            <pc:docMk/>
            <pc:sldMk cId="2966650470" sldId="2147474978"/>
            <ac:spMk id="5" creationId="{5354C1A4-4719-06FA-CAB6-552E0CCC70FB}"/>
          </ac:spMkLst>
        </pc:spChg>
      </pc:sldChg>
      <pc:sldChg chg="modSp mod">
        <pc:chgData name="Peter Louchran" userId="d6ac22d8-c823-4f99-850e-c9210887a6b2" providerId="ADAL" clId="{0FFE52C3-C346-44B3-AF73-EF330275EA88}" dt="2025-07-21T10:51:07.897" v="547" actId="20577"/>
        <pc:sldMkLst>
          <pc:docMk/>
          <pc:sldMk cId="3866300156" sldId="2147474984"/>
        </pc:sldMkLst>
        <pc:spChg chg="mod">
          <ac:chgData name="Peter Louchran" userId="d6ac22d8-c823-4f99-850e-c9210887a6b2" providerId="ADAL" clId="{0FFE52C3-C346-44B3-AF73-EF330275EA88}" dt="2025-07-21T10:51:07.897" v="547" actId="20577"/>
          <ac:spMkLst>
            <pc:docMk/>
            <pc:sldMk cId="3866300156" sldId="2147474984"/>
            <ac:spMk id="3" creationId="{6AD56B2C-DE7F-E1C4-DA61-CFABF8035944}"/>
          </ac:spMkLst>
        </pc:spChg>
      </pc:sldChg>
      <pc:sldChg chg="del">
        <pc:chgData name="Peter Louchran" userId="d6ac22d8-c823-4f99-850e-c9210887a6b2" providerId="ADAL" clId="{0FFE52C3-C346-44B3-AF73-EF330275EA88}" dt="2025-07-21T10:34:51.816" v="534" actId="47"/>
        <pc:sldMkLst>
          <pc:docMk/>
          <pc:sldMk cId="688428015" sldId="2147474992"/>
        </pc:sldMkLst>
      </pc:sldChg>
      <pc:sldChg chg="del">
        <pc:chgData name="Peter Louchran" userId="d6ac22d8-c823-4f99-850e-c9210887a6b2" providerId="ADAL" clId="{0FFE52C3-C346-44B3-AF73-EF330275EA88}" dt="2025-07-22T02:57:42.848" v="555" actId="47"/>
        <pc:sldMkLst>
          <pc:docMk/>
          <pc:sldMk cId="2369160884" sldId="2147475005"/>
        </pc:sldMkLst>
      </pc:sldChg>
      <pc:sldChg chg="delSp modSp mod">
        <pc:chgData name="Peter Louchran" userId="d6ac22d8-c823-4f99-850e-c9210887a6b2" providerId="ADAL" clId="{0FFE52C3-C346-44B3-AF73-EF330275EA88}" dt="2025-07-21T10:34:19.387" v="532" actId="478"/>
        <pc:sldMkLst>
          <pc:docMk/>
          <pc:sldMk cId="1114652936" sldId="2147475013"/>
        </pc:sldMkLst>
        <pc:spChg chg="mod">
          <ac:chgData name="Peter Louchran" userId="d6ac22d8-c823-4f99-850e-c9210887a6b2" providerId="ADAL" clId="{0FFE52C3-C346-44B3-AF73-EF330275EA88}" dt="2025-07-21T10:34:01.017" v="531" actId="20577"/>
          <ac:spMkLst>
            <pc:docMk/>
            <pc:sldMk cId="1114652936" sldId="2147475013"/>
            <ac:spMk id="5" creationId="{366A4E55-9F22-E2F1-A4E3-5AF686A6EE56}"/>
          </ac:spMkLst>
        </pc:spChg>
      </pc:sldChg>
      <pc:sldChg chg="modSp mod">
        <pc:chgData name="Peter Louchran" userId="d6ac22d8-c823-4f99-850e-c9210887a6b2" providerId="ADAL" clId="{0FFE52C3-C346-44B3-AF73-EF330275EA88}" dt="2025-07-23T03:01:28.949" v="757" actId="6549"/>
        <pc:sldMkLst>
          <pc:docMk/>
          <pc:sldMk cId="4083478888" sldId="2147475016"/>
        </pc:sldMkLst>
        <pc:spChg chg="mod">
          <ac:chgData name="Peter Louchran" userId="d6ac22d8-c823-4f99-850e-c9210887a6b2" providerId="ADAL" clId="{0FFE52C3-C346-44B3-AF73-EF330275EA88}" dt="2025-07-23T03:01:14.591" v="756" actId="6549"/>
          <ac:spMkLst>
            <pc:docMk/>
            <pc:sldMk cId="4083478888" sldId="2147475016"/>
            <ac:spMk id="5" creationId="{B41A5104-008F-09AE-0435-CF993D571838}"/>
          </ac:spMkLst>
        </pc:spChg>
        <pc:spChg chg="mod">
          <ac:chgData name="Peter Louchran" userId="d6ac22d8-c823-4f99-850e-c9210887a6b2" providerId="ADAL" clId="{0FFE52C3-C346-44B3-AF73-EF330275EA88}" dt="2025-07-23T03:01:28.949" v="757" actId="6549"/>
          <ac:spMkLst>
            <pc:docMk/>
            <pc:sldMk cId="4083478888" sldId="2147475016"/>
            <ac:spMk id="9" creationId="{36054B61-2149-3EB7-A96F-66BE7AF0D29D}"/>
          </ac:spMkLst>
        </pc:spChg>
      </pc:sldChg>
      <pc:sldChg chg="modSp mod modNotesTx">
        <pc:chgData name="Peter Louchran" userId="d6ac22d8-c823-4f99-850e-c9210887a6b2" providerId="ADAL" clId="{0FFE52C3-C346-44B3-AF73-EF330275EA88}" dt="2025-07-23T03:15:37.663" v="1052" actId="20577"/>
        <pc:sldMkLst>
          <pc:docMk/>
          <pc:sldMk cId="3089156526" sldId="2147475032"/>
        </pc:sldMkLst>
        <pc:spChg chg="mod">
          <ac:chgData name="Peter Louchran" userId="d6ac22d8-c823-4f99-850e-c9210887a6b2" providerId="ADAL" clId="{0FFE52C3-C346-44B3-AF73-EF330275EA88}" dt="2025-07-23T03:05:25.708" v="772" actId="20577"/>
          <ac:spMkLst>
            <pc:docMk/>
            <pc:sldMk cId="3089156526" sldId="2147475032"/>
            <ac:spMk id="9" creationId="{85853D72-3E51-3192-203B-20FCEC788E0A}"/>
          </ac:spMkLst>
        </pc:spChg>
      </pc:sldChg>
      <pc:sldChg chg="del">
        <pc:chgData name="Peter Louchran" userId="d6ac22d8-c823-4f99-850e-c9210887a6b2" providerId="ADAL" clId="{0FFE52C3-C346-44B3-AF73-EF330275EA88}" dt="2025-07-22T04:33:56.543" v="693" actId="47"/>
        <pc:sldMkLst>
          <pc:docMk/>
          <pc:sldMk cId="3352581431" sldId="2147475043"/>
        </pc:sldMkLst>
      </pc:sldChg>
      <pc:sldChg chg="del">
        <pc:chgData name="Peter Louchran" userId="d6ac22d8-c823-4f99-850e-c9210887a6b2" providerId="ADAL" clId="{0FFE52C3-C346-44B3-AF73-EF330275EA88}" dt="2025-07-21T10:25:49.067" v="464" actId="47"/>
        <pc:sldMkLst>
          <pc:docMk/>
          <pc:sldMk cId="1914456776" sldId="2147475044"/>
        </pc:sldMkLst>
      </pc:sldChg>
      <pc:sldChg chg="del">
        <pc:chgData name="Peter Louchran" userId="d6ac22d8-c823-4f99-850e-c9210887a6b2" providerId="ADAL" clId="{0FFE52C3-C346-44B3-AF73-EF330275EA88}" dt="2025-07-21T10:25:49.067" v="464" actId="47"/>
        <pc:sldMkLst>
          <pc:docMk/>
          <pc:sldMk cId="896181290" sldId="2147475046"/>
        </pc:sldMkLst>
      </pc:sldChg>
      <pc:sldChg chg="del">
        <pc:chgData name="Peter Louchran" userId="d6ac22d8-c823-4f99-850e-c9210887a6b2" providerId="ADAL" clId="{0FFE52C3-C346-44B3-AF73-EF330275EA88}" dt="2025-07-21T10:51:30.449" v="548" actId="47"/>
        <pc:sldMkLst>
          <pc:docMk/>
          <pc:sldMk cId="3323813131" sldId="2147475047"/>
        </pc:sldMkLst>
      </pc:sldChg>
      <pc:sldChg chg="modSp add del mod">
        <pc:chgData name="Peter Louchran" userId="d6ac22d8-c823-4f99-850e-c9210887a6b2" providerId="ADAL" clId="{0FFE52C3-C346-44B3-AF73-EF330275EA88}" dt="2025-07-21T09:58:19.387" v="78" actId="47"/>
        <pc:sldMkLst>
          <pc:docMk/>
          <pc:sldMk cId="0" sldId="2147475049"/>
        </pc:sldMkLst>
      </pc:sldChg>
      <pc:sldChg chg="addSp modSp add mod modAnim">
        <pc:chgData name="Peter Louchran" userId="d6ac22d8-c823-4f99-850e-c9210887a6b2" providerId="ADAL" clId="{0FFE52C3-C346-44B3-AF73-EF330275EA88}" dt="2025-07-21T10:18:29.255" v="329"/>
        <pc:sldMkLst>
          <pc:docMk/>
          <pc:sldMk cId="0" sldId="2147475050"/>
        </pc:sldMkLst>
        <pc:spChg chg="mod">
          <ac:chgData name="Peter Louchran" userId="d6ac22d8-c823-4f99-850e-c9210887a6b2" providerId="ADAL" clId="{0FFE52C3-C346-44B3-AF73-EF330275EA88}" dt="2025-07-21T09:58:52.982" v="97" actId="1076"/>
          <ac:spMkLst>
            <pc:docMk/>
            <pc:sldMk cId="0" sldId="2147475050"/>
            <ac:spMk id="6" creationId="{00000000-0000-0000-0000-000000000000}"/>
          </ac:spMkLst>
        </pc:spChg>
        <pc:spChg chg="add mod">
          <ac:chgData name="Peter Louchran" userId="d6ac22d8-c823-4f99-850e-c9210887a6b2" providerId="ADAL" clId="{0FFE52C3-C346-44B3-AF73-EF330275EA88}" dt="2025-07-21T10:05:18.643" v="266"/>
          <ac:spMkLst>
            <pc:docMk/>
            <pc:sldMk cId="0" sldId="2147475050"/>
            <ac:spMk id="9" creationId="{17486E1E-B4DC-3CC5-0A5C-EF9610EDACB5}"/>
          </ac:spMkLst>
        </pc:spChg>
        <pc:spChg chg="add mod">
          <ac:chgData name="Peter Louchran" userId="d6ac22d8-c823-4f99-850e-c9210887a6b2" providerId="ADAL" clId="{0FFE52C3-C346-44B3-AF73-EF330275EA88}" dt="2025-07-21T10:05:18.643" v="266"/>
          <ac:spMkLst>
            <pc:docMk/>
            <pc:sldMk cId="0" sldId="2147475050"/>
            <ac:spMk id="10" creationId="{066B0AD9-92BD-4AD9-39B2-A95B24BDB400}"/>
          </ac:spMkLst>
        </pc:spChg>
        <pc:spChg chg="add mod">
          <ac:chgData name="Peter Louchran" userId="d6ac22d8-c823-4f99-850e-c9210887a6b2" providerId="ADAL" clId="{0FFE52C3-C346-44B3-AF73-EF330275EA88}" dt="2025-07-21T10:05:18.643" v="266"/>
          <ac:spMkLst>
            <pc:docMk/>
            <pc:sldMk cId="0" sldId="2147475050"/>
            <ac:spMk id="11" creationId="{1A982205-42AD-0583-A32E-AD0E033285B9}"/>
          </ac:spMkLst>
        </pc:spChg>
        <pc:spChg chg="add mod">
          <ac:chgData name="Peter Louchran" userId="d6ac22d8-c823-4f99-850e-c9210887a6b2" providerId="ADAL" clId="{0FFE52C3-C346-44B3-AF73-EF330275EA88}" dt="2025-07-21T10:05:18.643" v="266"/>
          <ac:spMkLst>
            <pc:docMk/>
            <pc:sldMk cId="0" sldId="2147475050"/>
            <ac:spMk id="12" creationId="{475013C7-A226-9595-8983-E375FAE3BF8F}"/>
          </ac:spMkLst>
        </pc:spChg>
        <pc:spChg chg="add mod">
          <ac:chgData name="Peter Louchran" userId="d6ac22d8-c823-4f99-850e-c9210887a6b2" providerId="ADAL" clId="{0FFE52C3-C346-44B3-AF73-EF330275EA88}" dt="2025-07-21T10:05:18.643" v="266"/>
          <ac:spMkLst>
            <pc:docMk/>
            <pc:sldMk cId="0" sldId="2147475050"/>
            <ac:spMk id="13" creationId="{726AB6D5-1B7B-A6DC-6E3C-90A29A2B4FE3}"/>
          </ac:spMkLst>
        </pc:spChg>
        <pc:spChg chg="add mod">
          <ac:chgData name="Peter Louchran" userId="d6ac22d8-c823-4f99-850e-c9210887a6b2" providerId="ADAL" clId="{0FFE52C3-C346-44B3-AF73-EF330275EA88}" dt="2025-07-21T10:05:18.643" v="266"/>
          <ac:spMkLst>
            <pc:docMk/>
            <pc:sldMk cId="0" sldId="2147475050"/>
            <ac:spMk id="14" creationId="{B8076B71-5FA0-E7C3-BC45-C2138401D650}"/>
          </ac:spMkLst>
        </pc:spChg>
        <pc:spChg chg="add mod">
          <ac:chgData name="Peter Louchran" userId="d6ac22d8-c823-4f99-850e-c9210887a6b2" providerId="ADAL" clId="{0FFE52C3-C346-44B3-AF73-EF330275EA88}" dt="2025-07-21T10:05:28.477" v="279" actId="1036"/>
          <ac:spMkLst>
            <pc:docMk/>
            <pc:sldMk cId="0" sldId="2147475050"/>
            <ac:spMk id="15" creationId="{18BCADEB-EE91-9BC5-156D-11576D43870A}"/>
          </ac:spMkLst>
        </pc:spChg>
      </pc:sldChg>
      <pc:sldChg chg="delSp modSp add mod">
        <pc:chgData name="Peter Louchran" userId="d6ac22d8-c823-4f99-850e-c9210887a6b2" providerId="ADAL" clId="{0FFE52C3-C346-44B3-AF73-EF330275EA88}" dt="2025-07-21T10:33:44.128" v="530" actId="20577"/>
        <pc:sldMkLst>
          <pc:docMk/>
          <pc:sldMk cId="1679978274" sldId="2147475051"/>
        </pc:sldMkLst>
        <pc:spChg chg="mod">
          <ac:chgData name="Peter Louchran" userId="d6ac22d8-c823-4f99-850e-c9210887a6b2" providerId="ADAL" clId="{0FFE52C3-C346-44B3-AF73-EF330275EA88}" dt="2025-07-21T10:33:44.128" v="530" actId="20577"/>
          <ac:spMkLst>
            <pc:docMk/>
            <pc:sldMk cId="1679978274" sldId="2147475051"/>
            <ac:spMk id="5" creationId="{7633A56B-926E-391E-74AA-8AF76770B424}"/>
          </ac:spMkLst>
        </pc:spChg>
        <pc:spChg chg="mod">
          <ac:chgData name="Peter Louchran" userId="d6ac22d8-c823-4f99-850e-c9210887a6b2" providerId="ADAL" clId="{0FFE52C3-C346-44B3-AF73-EF330275EA88}" dt="2025-07-21T10:00:52.108" v="242" actId="20577"/>
          <ac:spMkLst>
            <pc:docMk/>
            <pc:sldMk cId="1679978274" sldId="2147475051"/>
            <ac:spMk id="9" creationId="{EEB82FF4-AD52-06F8-DA01-C83BF1A18494}"/>
          </ac:spMkLst>
        </pc:spChg>
        <pc:spChg chg="mod">
          <ac:chgData name="Peter Louchran" userId="d6ac22d8-c823-4f99-850e-c9210887a6b2" providerId="ADAL" clId="{0FFE52C3-C346-44B3-AF73-EF330275EA88}" dt="2025-07-21T10:01:02.538" v="259" actId="20577"/>
          <ac:spMkLst>
            <pc:docMk/>
            <pc:sldMk cId="1679978274" sldId="2147475051"/>
            <ac:spMk id="14" creationId="{AC69C7A8-5779-878B-25F0-3DDAC030FF54}"/>
          </ac:spMkLst>
        </pc:spChg>
        <pc:spChg chg="mod">
          <ac:chgData name="Peter Louchran" userId="d6ac22d8-c823-4f99-850e-c9210887a6b2" providerId="ADAL" clId="{0FFE52C3-C346-44B3-AF73-EF330275EA88}" dt="2025-07-21T10:01:09.292" v="265" actId="20577"/>
          <ac:spMkLst>
            <pc:docMk/>
            <pc:sldMk cId="1679978274" sldId="2147475051"/>
            <ac:spMk id="16" creationId="{941CDC63-B3B7-7DB0-7ED5-F663082478E3}"/>
          </ac:spMkLst>
        </pc:spChg>
      </pc:sldChg>
      <pc:sldChg chg="addSp delSp modSp add mod addAnim delAnim">
        <pc:chgData name="Peter Louchran" userId="d6ac22d8-c823-4f99-850e-c9210887a6b2" providerId="ADAL" clId="{0FFE52C3-C346-44B3-AF73-EF330275EA88}" dt="2025-07-21T10:19:17.875" v="369" actId="255"/>
        <pc:sldMkLst>
          <pc:docMk/>
          <pc:sldMk cId="4125983149" sldId="2147475052"/>
        </pc:sldMkLst>
        <pc:spChg chg="add del mod topLvl">
          <ac:chgData name="Peter Louchran" userId="d6ac22d8-c823-4f99-850e-c9210887a6b2" providerId="ADAL" clId="{0FFE52C3-C346-44B3-AF73-EF330275EA88}" dt="2025-07-21T10:17:20.277" v="319" actId="478"/>
          <ac:spMkLst>
            <pc:docMk/>
            <pc:sldMk cId="4125983149" sldId="2147475052"/>
            <ac:spMk id="5" creationId="{D699A0D5-1D31-5E8B-B757-FB9E82BDF9FB}"/>
          </ac:spMkLst>
        </pc:spChg>
        <pc:spChg chg="add del mod">
          <ac:chgData name="Peter Louchran" userId="d6ac22d8-c823-4f99-850e-c9210887a6b2" providerId="ADAL" clId="{0FFE52C3-C346-44B3-AF73-EF330275EA88}" dt="2025-07-21T10:18:03.473" v="327" actId="1076"/>
          <ac:spMkLst>
            <pc:docMk/>
            <pc:sldMk cId="4125983149" sldId="2147475052"/>
            <ac:spMk id="6" creationId="{E4605634-C796-8F87-7B60-623D077EC788}"/>
          </ac:spMkLst>
        </pc:spChg>
        <pc:spChg chg="add del mod">
          <ac:chgData name="Peter Louchran" userId="d6ac22d8-c823-4f99-850e-c9210887a6b2" providerId="ADAL" clId="{0FFE52C3-C346-44B3-AF73-EF330275EA88}" dt="2025-07-21T10:18:07.450" v="328" actId="1076"/>
          <ac:spMkLst>
            <pc:docMk/>
            <pc:sldMk cId="4125983149" sldId="2147475052"/>
            <ac:spMk id="15" creationId="{F6B29B8F-475C-0356-46A9-25FCDBB4EC6D}"/>
          </ac:spMkLst>
        </pc:spChg>
        <pc:spChg chg="add mod">
          <ac:chgData name="Peter Louchran" userId="d6ac22d8-c823-4f99-850e-c9210887a6b2" providerId="ADAL" clId="{0FFE52C3-C346-44B3-AF73-EF330275EA88}" dt="2025-07-21T10:19:17.875" v="369" actId="255"/>
          <ac:spMkLst>
            <pc:docMk/>
            <pc:sldMk cId="4125983149" sldId="2147475052"/>
            <ac:spMk id="16" creationId="{A9A4E6E0-A43B-1D77-2805-B9C5FF635BFB}"/>
          </ac:spMkLst>
        </pc:spChg>
        <pc:grpChg chg="add del mod">
          <ac:chgData name="Peter Louchran" userId="d6ac22d8-c823-4f99-850e-c9210887a6b2" providerId="ADAL" clId="{0FFE52C3-C346-44B3-AF73-EF330275EA88}" dt="2025-07-21T10:17:20.277" v="319" actId="478"/>
          <ac:grpSpMkLst>
            <pc:docMk/>
            <pc:sldMk cId="4125983149" sldId="2147475052"/>
            <ac:grpSpMk id="3" creationId="{C4BE5CEA-78B2-ED33-B610-B11DBFF6539B}"/>
          </ac:grpSpMkLst>
        </pc:grpChg>
        <pc:picChg chg="mod topLvl">
          <ac:chgData name="Peter Louchran" userId="d6ac22d8-c823-4f99-850e-c9210887a6b2" providerId="ADAL" clId="{0FFE52C3-C346-44B3-AF73-EF330275EA88}" dt="2025-07-21T10:17:20.277" v="319" actId="478"/>
          <ac:picMkLst>
            <pc:docMk/>
            <pc:sldMk cId="4125983149" sldId="2147475052"/>
            <ac:picMk id="4" creationId="{0F2C2A5D-3D9F-1AC7-F6A3-3C446113D3DB}"/>
          </ac:picMkLst>
        </pc:picChg>
      </pc:sldChg>
      <pc:sldChg chg="modSp add mod">
        <pc:chgData name="Peter Louchran" userId="d6ac22d8-c823-4f99-850e-c9210887a6b2" providerId="ADAL" clId="{0FFE52C3-C346-44B3-AF73-EF330275EA88}" dt="2025-07-22T04:34:22.748" v="701" actId="20577"/>
        <pc:sldMkLst>
          <pc:docMk/>
          <pc:sldMk cId="1383085038" sldId="2147475053"/>
        </pc:sldMkLst>
        <pc:spChg chg="mod">
          <ac:chgData name="Peter Louchran" userId="d6ac22d8-c823-4f99-850e-c9210887a6b2" providerId="ADAL" clId="{0FFE52C3-C346-44B3-AF73-EF330275EA88}" dt="2025-07-22T04:34:22.748" v="701" actId="20577"/>
          <ac:spMkLst>
            <pc:docMk/>
            <pc:sldMk cId="1383085038" sldId="2147475053"/>
            <ac:spMk id="9" creationId="{FB6E4D5D-0C23-7BFC-9722-B13F7FFCBBA1}"/>
          </ac:spMkLst>
        </pc:spChg>
      </pc:sldChg>
      <pc:sldChg chg="modSp add mod">
        <pc:chgData name="Peter Louchran" userId="d6ac22d8-c823-4f99-850e-c9210887a6b2" providerId="ADAL" clId="{0FFE52C3-C346-44B3-AF73-EF330275EA88}" dt="2025-07-23T03:10:42.231" v="844" actId="20577"/>
        <pc:sldMkLst>
          <pc:docMk/>
          <pc:sldMk cId="2544501288" sldId="2147475054"/>
        </pc:sldMkLst>
        <pc:spChg chg="mod">
          <ac:chgData name="Peter Louchran" userId="d6ac22d8-c823-4f99-850e-c9210887a6b2" providerId="ADAL" clId="{0FFE52C3-C346-44B3-AF73-EF330275EA88}" dt="2025-07-23T03:10:42.231" v="844" actId="20577"/>
          <ac:spMkLst>
            <pc:docMk/>
            <pc:sldMk cId="2544501288" sldId="2147475054"/>
            <ac:spMk id="5" creationId="{48C77FED-A11D-48F4-DE1F-39C949DFB6E9}"/>
          </ac:spMkLst>
        </pc:spChg>
      </pc:sldChg>
      <pc:sldChg chg="modSp add mod modNotesTx">
        <pc:chgData name="Peter Louchran" userId="d6ac22d8-c823-4f99-850e-c9210887a6b2" providerId="ADAL" clId="{0FFE52C3-C346-44B3-AF73-EF330275EA88}" dt="2025-07-23T03:15:26.015" v="1048" actId="20577"/>
        <pc:sldMkLst>
          <pc:docMk/>
          <pc:sldMk cId="4225023341" sldId="2147475055"/>
        </pc:sldMkLst>
        <pc:spChg chg="mod">
          <ac:chgData name="Peter Louchran" userId="d6ac22d8-c823-4f99-850e-c9210887a6b2" providerId="ADAL" clId="{0FFE52C3-C346-44B3-AF73-EF330275EA88}" dt="2025-07-23T03:11:52.383" v="895" actId="20577"/>
          <ac:spMkLst>
            <pc:docMk/>
            <pc:sldMk cId="4225023341" sldId="2147475055"/>
            <ac:spMk id="5" creationId="{076E8FFB-AFD8-07B5-8EF9-51AE30BA26C2}"/>
          </ac:spMkLst>
        </pc:spChg>
        <pc:spChg chg="mod">
          <ac:chgData name="Peter Louchran" userId="d6ac22d8-c823-4f99-850e-c9210887a6b2" providerId="ADAL" clId="{0FFE52C3-C346-44B3-AF73-EF330275EA88}" dt="2025-07-23T03:12:17.190" v="952" actId="6549"/>
          <ac:spMkLst>
            <pc:docMk/>
            <pc:sldMk cId="4225023341" sldId="2147475055"/>
            <ac:spMk id="9" creationId="{F13B010E-792E-B548-C6EB-21E763607633}"/>
          </ac:spMkLst>
        </pc:spChg>
      </pc:sldChg>
      <pc:sldChg chg="modSp add mod modNotesTx">
        <pc:chgData name="Peter Louchran" userId="d6ac22d8-c823-4f99-850e-c9210887a6b2" providerId="ADAL" clId="{0FFE52C3-C346-44B3-AF73-EF330275EA88}" dt="2025-07-23T03:15:00.237" v="1011" actId="6549"/>
        <pc:sldMkLst>
          <pc:docMk/>
          <pc:sldMk cId="3552645154" sldId="2147475056"/>
        </pc:sldMkLst>
        <pc:spChg chg="mod">
          <ac:chgData name="Peter Louchran" userId="d6ac22d8-c823-4f99-850e-c9210887a6b2" providerId="ADAL" clId="{0FFE52C3-C346-44B3-AF73-EF330275EA88}" dt="2025-07-23T03:14:48.890" v="1010" actId="20577"/>
          <ac:spMkLst>
            <pc:docMk/>
            <pc:sldMk cId="3552645154" sldId="2147475056"/>
            <ac:spMk id="5" creationId="{607C1735-71B0-6F7A-5774-4B30D63C8DD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DA9A3D-C46A-489E-9F2E-DCF4D53B797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E44DD7B9-7DBB-4792-97CE-68E9E52E255F}">
      <dgm:prSet phldrT="[Text]" custT="1"/>
      <dgm:spPr/>
      <dgm:t>
        <a:bodyPr/>
        <a:lstStyle/>
        <a:p>
          <a:r>
            <a:rPr lang="en-US" sz="2400" b="1">
              <a:solidFill>
                <a:schemeClr val="tx1"/>
              </a:solidFill>
            </a:rPr>
            <a:t>Passive</a:t>
          </a:r>
        </a:p>
      </dgm:t>
    </dgm:pt>
    <dgm:pt modelId="{C368D0E5-11BA-4CC2-B464-A2D0F58B3B41}" type="parTrans" cxnId="{2953A8C2-3264-408D-84B3-3F2D6B7EE7EE}">
      <dgm:prSet/>
      <dgm:spPr/>
      <dgm:t>
        <a:bodyPr/>
        <a:lstStyle/>
        <a:p>
          <a:endParaRPr lang="en-US" sz="1600" b="1">
            <a:solidFill>
              <a:schemeClr val="tx1"/>
            </a:solidFill>
          </a:endParaRPr>
        </a:p>
      </dgm:t>
    </dgm:pt>
    <dgm:pt modelId="{2B9B7FA9-0D32-49A9-AD69-DCD3789198C2}" type="sibTrans" cxnId="{2953A8C2-3264-408D-84B3-3F2D6B7EE7EE}">
      <dgm:prSet/>
      <dgm:spPr/>
      <dgm:t>
        <a:bodyPr/>
        <a:lstStyle/>
        <a:p>
          <a:endParaRPr lang="en-US" sz="1600" b="1">
            <a:solidFill>
              <a:schemeClr val="tx1"/>
            </a:solidFill>
          </a:endParaRPr>
        </a:p>
      </dgm:t>
    </dgm:pt>
    <dgm:pt modelId="{8BF01559-CDAB-47BD-8140-F4984CAC644E}">
      <dgm:prSet phldrT="[Text]" custT="1"/>
      <dgm:spPr/>
      <dgm:t>
        <a:bodyPr/>
        <a:lstStyle/>
        <a:p>
          <a:r>
            <a:rPr lang="en-US" sz="2400" b="1">
              <a:solidFill>
                <a:schemeClr val="tx1"/>
              </a:solidFill>
            </a:rPr>
            <a:t>Selective</a:t>
          </a:r>
        </a:p>
      </dgm:t>
    </dgm:pt>
    <dgm:pt modelId="{84FBDB5E-1A77-463B-A8FA-C9647F339071}" type="parTrans" cxnId="{11FC4AB7-59B4-42E4-8C2B-A2E1B310B00D}">
      <dgm:prSet/>
      <dgm:spPr/>
      <dgm:t>
        <a:bodyPr/>
        <a:lstStyle/>
        <a:p>
          <a:endParaRPr lang="en-US" sz="1600" b="1">
            <a:solidFill>
              <a:schemeClr val="tx1"/>
            </a:solidFill>
          </a:endParaRPr>
        </a:p>
      </dgm:t>
    </dgm:pt>
    <dgm:pt modelId="{BB195934-2BFC-45F3-A9AF-63CD488253C1}" type="sibTrans" cxnId="{11FC4AB7-59B4-42E4-8C2B-A2E1B310B00D}">
      <dgm:prSet/>
      <dgm:spPr/>
      <dgm:t>
        <a:bodyPr/>
        <a:lstStyle/>
        <a:p>
          <a:endParaRPr lang="en-US" sz="1600" b="1">
            <a:solidFill>
              <a:schemeClr val="tx1"/>
            </a:solidFill>
          </a:endParaRPr>
        </a:p>
      </dgm:t>
    </dgm:pt>
    <dgm:pt modelId="{A3CAC993-E0E0-4CF8-9C98-4C3A7BE2AEB9}">
      <dgm:prSet phldrT="[Text]" custT="1"/>
      <dgm:spPr/>
      <dgm:t>
        <a:bodyPr/>
        <a:lstStyle/>
        <a:p>
          <a:r>
            <a:rPr lang="en-US" sz="2400" b="1">
              <a:solidFill>
                <a:schemeClr val="tx1"/>
              </a:solidFill>
            </a:rPr>
            <a:t>Active</a:t>
          </a:r>
        </a:p>
      </dgm:t>
    </dgm:pt>
    <dgm:pt modelId="{610FE807-1C4D-4A0A-955E-AF69614F8DF8}" type="parTrans" cxnId="{30BCA434-DC7A-4971-A974-A5A0D23CA856}">
      <dgm:prSet/>
      <dgm:spPr/>
      <dgm:t>
        <a:bodyPr/>
        <a:lstStyle/>
        <a:p>
          <a:endParaRPr lang="en-US" sz="1600" b="1">
            <a:solidFill>
              <a:schemeClr val="tx1"/>
            </a:solidFill>
          </a:endParaRPr>
        </a:p>
      </dgm:t>
    </dgm:pt>
    <dgm:pt modelId="{2F2FDC35-584A-41EF-80E1-41F969B5CCA2}" type="sibTrans" cxnId="{30BCA434-DC7A-4971-A974-A5A0D23CA856}">
      <dgm:prSet/>
      <dgm:spPr/>
      <dgm:t>
        <a:bodyPr/>
        <a:lstStyle/>
        <a:p>
          <a:endParaRPr lang="en-US" sz="1600" b="1">
            <a:solidFill>
              <a:schemeClr val="tx1"/>
            </a:solidFill>
          </a:endParaRPr>
        </a:p>
      </dgm:t>
    </dgm:pt>
    <dgm:pt modelId="{D526CE4E-47A0-4601-901F-80AB15FE80E8}">
      <dgm:prSet custT="1"/>
      <dgm:spPr/>
      <dgm:t>
        <a:bodyPr/>
        <a:lstStyle/>
        <a:p>
          <a:pPr>
            <a:buNone/>
          </a:pPr>
          <a:r>
            <a:rPr lang="en-US" sz="2400" b="1">
              <a:solidFill>
                <a:schemeClr val="tx1"/>
              </a:solidFill>
            </a:rPr>
            <a:t>Empathetic</a:t>
          </a:r>
        </a:p>
      </dgm:t>
    </dgm:pt>
    <dgm:pt modelId="{16434F89-5181-4253-8D8A-6261B5D08CDC}" type="parTrans" cxnId="{FA0C5CF5-9F77-4B52-B258-30B2C03A3A1D}">
      <dgm:prSet/>
      <dgm:spPr/>
      <dgm:t>
        <a:bodyPr/>
        <a:lstStyle/>
        <a:p>
          <a:endParaRPr lang="en-US" sz="1600" b="1">
            <a:solidFill>
              <a:schemeClr val="tx1"/>
            </a:solidFill>
          </a:endParaRPr>
        </a:p>
      </dgm:t>
    </dgm:pt>
    <dgm:pt modelId="{F9390267-54E5-4DE4-8163-3FBE2E09F27F}" type="sibTrans" cxnId="{FA0C5CF5-9F77-4B52-B258-30B2C03A3A1D}">
      <dgm:prSet/>
      <dgm:spPr/>
      <dgm:t>
        <a:bodyPr/>
        <a:lstStyle/>
        <a:p>
          <a:endParaRPr lang="en-US" sz="1600" b="1">
            <a:solidFill>
              <a:schemeClr val="tx1"/>
            </a:solidFill>
          </a:endParaRPr>
        </a:p>
      </dgm:t>
    </dgm:pt>
    <dgm:pt modelId="{2C1ED973-7EB4-49BB-A555-89E62B2F8915}">
      <dgm:prSet custT="1"/>
      <dgm:spPr/>
      <dgm:t>
        <a:bodyPr/>
        <a:lstStyle/>
        <a:p>
          <a:endParaRPr lang="en-US" sz="1800" b="1">
            <a:solidFill>
              <a:schemeClr val="tx1"/>
            </a:solidFill>
          </a:endParaRPr>
        </a:p>
      </dgm:t>
    </dgm:pt>
    <dgm:pt modelId="{D706C255-101F-48B5-A89E-1C06B436D8F8}" type="parTrans" cxnId="{0C600626-A146-432C-ACFD-062422A207A5}">
      <dgm:prSet/>
      <dgm:spPr/>
      <dgm:t>
        <a:bodyPr/>
        <a:lstStyle/>
        <a:p>
          <a:endParaRPr lang="en-US" sz="1600" b="1">
            <a:solidFill>
              <a:schemeClr val="tx1"/>
            </a:solidFill>
          </a:endParaRPr>
        </a:p>
      </dgm:t>
    </dgm:pt>
    <dgm:pt modelId="{256B34E8-FE88-401F-B7F3-4F40AC5C86C7}" type="sibTrans" cxnId="{0C600626-A146-432C-ACFD-062422A207A5}">
      <dgm:prSet/>
      <dgm:spPr/>
      <dgm:t>
        <a:bodyPr/>
        <a:lstStyle/>
        <a:p>
          <a:endParaRPr lang="en-US" sz="1600" b="1">
            <a:solidFill>
              <a:schemeClr val="tx1"/>
            </a:solidFill>
          </a:endParaRPr>
        </a:p>
      </dgm:t>
    </dgm:pt>
    <dgm:pt modelId="{0401D98C-A8A8-4F9D-8C20-CC8BEFD11DFB}" type="pres">
      <dgm:prSet presAssocID="{D3DA9A3D-C46A-489E-9F2E-DCF4D53B7976}" presName="rootnode" presStyleCnt="0">
        <dgm:presLayoutVars>
          <dgm:chMax/>
          <dgm:chPref/>
          <dgm:dir/>
          <dgm:animLvl val="lvl"/>
        </dgm:presLayoutVars>
      </dgm:prSet>
      <dgm:spPr/>
    </dgm:pt>
    <dgm:pt modelId="{9501A71D-F3A1-4E5C-BFD2-681B1C8405A4}" type="pres">
      <dgm:prSet presAssocID="{E44DD7B9-7DBB-4792-97CE-68E9E52E255F}" presName="composite" presStyleCnt="0"/>
      <dgm:spPr/>
    </dgm:pt>
    <dgm:pt modelId="{023ADF3D-4D90-46BB-820D-2211A85F79F2}" type="pres">
      <dgm:prSet presAssocID="{E44DD7B9-7DBB-4792-97CE-68E9E52E255F}" presName="LShape" presStyleLbl="alignNode1" presStyleIdx="0" presStyleCnt="7"/>
      <dgm:spPr/>
    </dgm:pt>
    <dgm:pt modelId="{235B8A82-B389-47FE-B088-62621B628295}" type="pres">
      <dgm:prSet presAssocID="{E44DD7B9-7DBB-4792-97CE-68E9E52E255F}" presName="ParentText" presStyleLbl="revTx" presStyleIdx="0" presStyleCnt="4">
        <dgm:presLayoutVars>
          <dgm:chMax val="0"/>
          <dgm:chPref val="0"/>
          <dgm:bulletEnabled val="1"/>
        </dgm:presLayoutVars>
      </dgm:prSet>
      <dgm:spPr/>
    </dgm:pt>
    <dgm:pt modelId="{F6F7509F-ACC3-4704-8CC6-B866FECA1DC9}" type="pres">
      <dgm:prSet presAssocID="{E44DD7B9-7DBB-4792-97CE-68E9E52E255F}" presName="Triangle" presStyleLbl="alignNode1" presStyleIdx="1" presStyleCnt="7"/>
      <dgm:spPr/>
    </dgm:pt>
    <dgm:pt modelId="{A190E291-4270-4C70-A3CD-C78E0325BD17}" type="pres">
      <dgm:prSet presAssocID="{2B9B7FA9-0D32-49A9-AD69-DCD3789198C2}" presName="sibTrans" presStyleCnt="0"/>
      <dgm:spPr/>
    </dgm:pt>
    <dgm:pt modelId="{C15CC17F-DB95-4E81-99ED-EE485EEBA971}" type="pres">
      <dgm:prSet presAssocID="{2B9B7FA9-0D32-49A9-AD69-DCD3789198C2}" presName="space" presStyleCnt="0"/>
      <dgm:spPr/>
    </dgm:pt>
    <dgm:pt modelId="{C8FB3463-4B12-4C1E-8045-1BD9A7CAC237}" type="pres">
      <dgm:prSet presAssocID="{8BF01559-CDAB-47BD-8140-F4984CAC644E}" presName="composite" presStyleCnt="0"/>
      <dgm:spPr/>
    </dgm:pt>
    <dgm:pt modelId="{6D9B419D-951A-4957-8B8B-7CA94AE184C0}" type="pres">
      <dgm:prSet presAssocID="{8BF01559-CDAB-47BD-8140-F4984CAC644E}" presName="LShape" presStyleLbl="alignNode1" presStyleIdx="2" presStyleCnt="7"/>
      <dgm:spPr/>
    </dgm:pt>
    <dgm:pt modelId="{AFA2D25C-419C-48B1-B660-21D9A5C12688}" type="pres">
      <dgm:prSet presAssocID="{8BF01559-CDAB-47BD-8140-F4984CAC644E}" presName="ParentText" presStyleLbl="revTx" presStyleIdx="1" presStyleCnt="4">
        <dgm:presLayoutVars>
          <dgm:chMax val="0"/>
          <dgm:chPref val="0"/>
          <dgm:bulletEnabled val="1"/>
        </dgm:presLayoutVars>
      </dgm:prSet>
      <dgm:spPr/>
    </dgm:pt>
    <dgm:pt modelId="{7AF7B2BD-7F91-4AD5-9DE9-9D386AD8ECC2}" type="pres">
      <dgm:prSet presAssocID="{8BF01559-CDAB-47BD-8140-F4984CAC644E}" presName="Triangle" presStyleLbl="alignNode1" presStyleIdx="3" presStyleCnt="7"/>
      <dgm:spPr/>
    </dgm:pt>
    <dgm:pt modelId="{3E1B3568-71A9-411C-A376-CC1FD96215A7}" type="pres">
      <dgm:prSet presAssocID="{BB195934-2BFC-45F3-A9AF-63CD488253C1}" presName="sibTrans" presStyleCnt="0"/>
      <dgm:spPr/>
    </dgm:pt>
    <dgm:pt modelId="{F3C6D470-8E42-45C8-8074-2F6AED030E67}" type="pres">
      <dgm:prSet presAssocID="{BB195934-2BFC-45F3-A9AF-63CD488253C1}" presName="space" presStyleCnt="0"/>
      <dgm:spPr/>
    </dgm:pt>
    <dgm:pt modelId="{717FB2D2-A323-4C0E-8556-77A488CE414E}" type="pres">
      <dgm:prSet presAssocID="{A3CAC993-E0E0-4CF8-9C98-4C3A7BE2AEB9}" presName="composite" presStyleCnt="0"/>
      <dgm:spPr/>
    </dgm:pt>
    <dgm:pt modelId="{BFCC0A74-3AB2-42C5-BF10-652455FD522D}" type="pres">
      <dgm:prSet presAssocID="{A3CAC993-E0E0-4CF8-9C98-4C3A7BE2AEB9}" presName="LShape" presStyleLbl="alignNode1" presStyleIdx="4" presStyleCnt="7"/>
      <dgm:spPr/>
    </dgm:pt>
    <dgm:pt modelId="{30344287-2399-4011-B862-41BB7ACA837C}" type="pres">
      <dgm:prSet presAssocID="{A3CAC993-E0E0-4CF8-9C98-4C3A7BE2AEB9}" presName="ParentText" presStyleLbl="revTx" presStyleIdx="2" presStyleCnt="4">
        <dgm:presLayoutVars>
          <dgm:chMax val="0"/>
          <dgm:chPref val="0"/>
          <dgm:bulletEnabled val="1"/>
        </dgm:presLayoutVars>
      </dgm:prSet>
      <dgm:spPr/>
    </dgm:pt>
    <dgm:pt modelId="{F62844FC-28E6-4F79-9166-EDC52FCCA697}" type="pres">
      <dgm:prSet presAssocID="{A3CAC993-E0E0-4CF8-9C98-4C3A7BE2AEB9}" presName="Triangle" presStyleLbl="alignNode1" presStyleIdx="5" presStyleCnt="7"/>
      <dgm:spPr/>
    </dgm:pt>
    <dgm:pt modelId="{4CD87ABD-CC71-4263-991F-12A1104CD5B3}" type="pres">
      <dgm:prSet presAssocID="{2F2FDC35-584A-41EF-80E1-41F969B5CCA2}" presName="sibTrans" presStyleCnt="0"/>
      <dgm:spPr/>
    </dgm:pt>
    <dgm:pt modelId="{CB64ED97-7BA0-46BE-94F3-ED4630D69383}" type="pres">
      <dgm:prSet presAssocID="{2F2FDC35-584A-41EF-80E1-41F969B5CCA2}" presName="space" presStyleCnt="0"/>
      <dgm:spPr/>
    </dgm:pt>
    <dgm:pt modelId="{8C129BC8-792A-484A-932E-7BA56CE7C5B5}" type="pres">
      <dgm:prSet presAssocID="{D526CE4E-47A0-4601-901F-80AB15FE80E8}" presName="composite" presStyleCnt="0"/>
      <dgm:spPr/>
    </dgm:pt>
    <dgm:pt modelId="{95A03866-6987-4D50-B1C7-46A2D22A06EC}" type="pres">
      <dgm:prSet presAssocID="{D526CE4E-47A0-4601-901F-80AB15FE80E8}" presName="LShape" presStyleLbl="alignNode1" presStyleIdx="6" presStyleCnt="7"/>
      <dgm:spPr/>
    </dgm:pt>
    <dgm:pt modelId="{F791CBE0-044D-4507-B47E-CDA86541E81A}" type="pres">
      <dgm:prSet presAssocID="{D526CE4E-47A0-4601-901F-80AB15FE80E8}" presName="ParentText" presStyleLbl="revTx" presStyleIdx="3" presStyleCnt="4">
        <dgm:presLayoutVars>
          <dgm:chMax val="0"/>
          <dgm:chPref val="0"/>
          <dgm:bulletEnabled val="1"/>
        </dgm:presLayoutVars>
      </dgm:prSet>
      <dgm:spPr/>
    </dgm:pt>
  </dgm:ptLst>
  <dgm:cxnLst>
    <dgm:cxn modelId="{3416C80B-D1BB-4C3F-AEB0-1D812382B6C5}" type="presOf" srcId="{8BF01559-CDAB-47BD-8140-F4984CAC644E}" destId="{AFA2D25C-419C-48B1-B660-21D9A5C12688}" srcOrd="0" destOrd="0" presId="urn:microsoft.com/office/officeart/2009/3/layout/StepUpProcess"/>
    <dgm:cxn modelId="{0C600626-A146-432C-ACFD-062422A207A5}" srcId="{D526CE4E-47A0-4601-901F-80AB15FE80E8}" destId="{2C1ED973-7EB4-49BB-A555-89E62B2F8915}" srcOrd="0" destOrd="0" parTransId="{D706C255-101F-48B5-A89E-1C06B436D8F8}" sibTransId="{256B34E8-FE88-401F-B7F3-4F40AC5C86C7}"/>
    <dgm:cxn modelId="{30BCA434-DC7A-4971-A974-A5A0D23CA856}" srcId="{D3DA9A3D-C46A-489E-9F2E-DCF4D53B7976}" destId="{A3CAC993-E0E0-4CF8-9C98-4C3A7BE2AEB9}" srcOrd="2" destOrd="0" parTransId="{610FE807-1C4D-4A0A-955E-AF69614F8DF8}" sibTransId="{2F2FDC35-584A-41EF-80E1-41F969B5CCA2}"/>
    <dgm:cxn modelId="{BD10D93F-450C-4531-A032-FA9E97274FDC}" type="presOf" srcId="{A3CAC993-E0E0-4CF8-9C98-4C3A7BE2AEB9}" destId="{30344287-2399-4011-B862-41BB7ACA837C}" srcOrd="0" destOrd="0" presId="urn:microsoft.com/office/officeart/2009/3/layout/StepUpProcess"/>
    <dgm:cxn modelId="{BABF4E54-2328-4C21-A233-7EB628321BA5}" type="presOf" srcId="{D3DA9A3D-C46A-489E-9F2E-DCF4D53B7976}" destId="{0401D98C-A8A8-4F9D-8C20-CC8BEFD11DFB}" srcOrd="0" destOrd="0" presId="urn:microsoft.com/office/officeart/2009/3/layout/StepUpProcess"/>
    <dgm:cxn modelId="{E1C05980-5E31-4CAE-AC9A-3F12D4226AC4}" type="presOf" srcId="{E44DD7B9-7DBB-4792-97CE-68E9E52E255F}" destId="{235B8A82-B389-47FE-B088-62621B628295}" srcOrd="0" destOrd="0" presId="urn:microsoft.com/office/officeart/2009/3/layout/StepUpProcess"/>
    <dgm:cxn modelId="{11FC4AB7-59B4-42E4-8C2B-A2E1B310B00D}" srcId="{D3DA9A3D-C46A-489E-9F2E-DCF4D53B7976}" destId="{8BF01559-CDAB-47BD-8140-F4984CAC644E}" srcOrd="1" destOrd="0" parTransId="{84FBDB5E-1A77-463B-A8FA-C9647F339071}" sibTransId="{BB195934-2BFC-45F3-A9AF-63CD488253C1}"/>
    <dgm:cxn modelId="{2953A8C2-3264-408D-84B3-3F2D6B7EE7EE}" srcId="{D3DA9A3D-C46A-489E-9F2E-DCF4D53B7976}" destId="{E44DD7B9-7DBB-4792-97CE-68E9E52E255F}" srcOrd="0" destOrd="0" parTransId="{C368D0E5-11BA-4CC2-B464-A2D0F58B3B41}" sibTransId="{2B9B7FA9-0D32-49A9-AD69-DCD3789198C2}"/>
    <dgm:cxn modelId="{C39B70CB-4E85-41AC-A7C2-6E2A1567B483}" type="presOf" srcId="{2C1ED973-7EB4-49BB-A555-89E62B2F8915}" destId="{F791CBE0-044D-4507-B47E-CDA86541E81A}" srcOrd="0" destOrd="1" presId="urn:microsoft.com/office/officeart/2009/3/layout/StepUpProcess"/>
    <dgm:cxn modelId="{20A83ACF-F4E4-46E2-A37B-A61AFE606ABC}" type="presOf" srcId="{D526CE4E-47A0-4601-901F-80AB15FE80E8}" destId="{F791CBE0-044D-4507-B47E-CDA86541E81A}" srcOrd="0" destOrd="0" presId="urn:microsoft.com/office/officeart/2009/3/layout/StepUpProcess"/>
    <dgm:cxn modelId="{FA0C5CF5-9F77-4B52-B258-30B2C03A3A1D}" srcId="{D3DA9A3D-C46A-489E-9F2E-DCF4D53B7976}" destId="{D526CE4E-47A0-4601-901F-80AB15FE80E8}" srcOrd="3" destOrd="0" parTransId="{16434F89-5181-4253-8D8A-6261B5D08CDC}" sibTransId="{F9390267-54E5-4DE4-8163-3FBE2E09F27F}"/>
    <dgm:cxn modelId="{FC8C1528-4E2E-4AB5-A927-A423FED72E80}" type="presParOf" srcId="{0401D98C-A8A8-4F9D-8C20-CC8BEFD11DFB}" destId="{9501A71D-F3A1-4E5C-BFD2-681B1C8405A4}" srcOrd="0" destOrd="0" presId="urn:microsoft.com/office/officeart/2009/3/layout/StepUpProcess"/>
    <dgm:cxn modelId="{B5EF5663-7164-4807-8287-F41A648F6A9C}" type="presParOf" srcId="{9501A71D-F3A1-4E5C-BFD2-681B1C8405A4}" destId="{023ADF3D-4D90-46BB-820D-2211A85F79F2}" srcOrd="0" destOrd="0" presId="urn:microsoft.com/office/officeart/2009/3/layout/StepUpProcess"/>
    <dgm:cxn modelId="{78385F32-75D0-4738-8162-450F7597CD1E}" type="presParOf" srcId="{9501A71D-F3A1-4E5C-BFD2-681B1C8405A4}" destId="{235B8A82-B389-47FE-B088-62621B628295}" srcOrd="1" destOrd="0" presId="urn:microsoft.com/office/officeart/2009/3/layout/StepUpProcess"/>
    <dgm:cxn modelId="{FDC75A7E-5D68-49B6-A538-98EEB980BD98}" type="presParOf" srcId="{9501A71D-F3A1-4E5C-BFD2-681B1C8405A4}" destId="{F6F7509F-ACC3-4704-8CC6-B866FECA1DC9}" srcOrd="2" destOrd="0" presId="urn:microsoft.com/office/officeart/2009/3/layout/StepUpProcess"/>
    <dgm:cxn modelId="{71F938F2-C6FD-4399-A29C-E5C36E02FF39}" type="presParOf" srcId="{0401D98C-A8A8-4F9D-8C20-CC8BEFD11DFB}" destId="{A190E291-4270-4C70-A3CD-C78E0325BD17}" srcOrd="1" destOrd="0" presId="urn:microsoft.com/office/officeart/2009/3/layout/StepUpProcess"/>
    <dgm:cxn modelId="{90F22B2B-C3A0-4067-87E5-33DEA781C943}" type="presParOf" srcId="{A190E291-4270-4C70-A3CD-C78E0325BD17}" destId="{C15CC17F-DB95-4E81-99ED-EE485EEBA971}" srcOrd="0" destOrd="0" presId="urn:microsoft.com/office/officeart/2009/3/layout/StepUpProcess"/>
    <dgm:cxn modelId="{9C68EE90-1D22-431F-B860-5D92DD56013B}" type="presParOf" srcId="{0401D98C-A8A8-4F9D-8C20-CC8BEFD11DFB}" destId="{C8FB3463-4B12-4C1E-8045-1BD9A7CAC237}" srcOrd="2" destOrd="0" presId="urn:microsoft.com/office/officeart/2009/3/layout/StepUpProcess"/>
    <dgm:cxn modelId="{A3B507C4-36EA-41F8-866C-D64B8D971358}" type="presParOf" srcId="{C8FB3463-4B12-4C1E-8045-1BD9A7CAC237}" destId="{6D9B419D-951A-4957-8B8B-7CA94AE184C0}" srcOrd="0" destOrd="0" presId="urn:microsoft.com/office/officeart/2009/3/layout/StepUpProcess"/>
    <dgm:cxn modelId="{5BABAF6B-4942-467D-B59E-8D384E9861F1}" type="presParOf" srcId="{C8FB3463-4B12-4C1E-8045-1BD9A7CAC237}" destId="{AFA2D25C-419C-48B1-B660-21D9A5C12688}" srcOrd="1" destOrd="0" presId="urn:microsoft.com/office/officeart/2009/3/layout/StepUpProcess"/>
    <dgm:cxn modelId="{CFF83898-54C3-4749-AACA-9C7A46B075B2}" type="presParOf" srcId="{C8FB3463-4B12-4C1E-8045-1BD9A7CAC237}" destId="{7AF7B2BD-7F91-4AD5-9DE9-9D386AD8ECC2}" srcOrd="2" destOrd="0" presId="urn:microsoft.com/office/officeart/2009/3/layout/StepUpProcess"/>
    <dgm:cxn modelId="{38054C69-E898-41A0-892D-C89EB2E014BA}" type="presParOf" srcId="{0401D98C-A8A8-4F9D-8C20-CC8BEFD11DFB}" destId="{3E1B3568-71A9-411C-A376-CC1FD96215A7}" srcOrd="3" destOrd="0" presId="urn:microsoft.com/office/officeart/2009/3/layout/StepUpProcess"/>
    <dgm:cxn modelId="{E25A57D4-2350-4682-8EDC-91DFB27822C6}" type="presParOf" srcId="{3E1B3568-71A9-411C-A376-CC1FD96215A7}" destId="{F3C6D470-8E42-45C8-8074-2F6AED030E67}" srcOrd="0" destOrd="0" presId="urn:microsoft.com/office/officeart/2009/3/layout/StepUpProcess"/>
    <dgm:cxn modelId="{F1CFEA4F-E9E4-458A-8FD3-1BE33EF1E957}" type="presParOf" srcId="{0401D98C-A8A8-4F9D-8C20-CC8BEFD11DFB}" destId="{717FB2D2-A323-4C0E-8556-77A488CE414E}" srcOrd="4" destOrd="0" presId="urn:microsoft.com/office/officeart/2009/3/layout/StepUpProcess"/>
    <dgm:cxn modelId="{D1CCED09-9B91-48A4-A729-7201CD6C65DF}" type="presParOf" srcId="{717FB2D2-A323-4C0E-8556-77A488CE414E}" destId="{BFCC0A74-3AB2-42C5-BF10-652455FD522D}" srcOrd="0" destOrd="0" presId="urn:microsoft.com/office/officeart/2009/3/layout/StepUpProcess"/>
    <dgm:cxn modelId="{22567BD2-8EC2-4E0E-ABEB-6D07687486CA}" type="presParOf" srcId="{717FB2D2-A323-4C0E-8556-77A488CE414E}" destId="{30344287-2399-4011-B862-41BB7ACA837C}" srcOrd="1" destOrd="0" presId="urn:microsoft.com/office/officeart/2009/3/layout/StepUpProcess"/>
    <dgm:cxn modelId="{05C68519-85AF-49B8-956E-D4D1DD6BFAA7}" type="presParOf" srcId="{717FB2D2-A323-4C0E-8556-77A488CE414E}" destId="{F62844FC-28E6-4F79-9166-EDC52FCCA697}" srcOrd="2" destOrd="0" presId="urn:microsoft.com/office/officeart/2009/3/layout/StepUpProcess"/>
    <dgm:cxn modelId="{E6B23236-DD31-4C17-B956-71C35C5E387E}" type="presParOf" srcId="{0401D98C-A8A8-4F9D-8C20-CC8BEFD11DFB}" destId="{4CD87ABD-CC71-4263-991F-12A1104CD5B3}" srcOrd="5" destOrd="0" presId="urn:microsoft.com/office/officeart/2009/3/layout/StepUpProcess"/>
    <dgm:cxn modelId="{35014E1F-DD90-4406-9C61-C2DC1F7D95D8}" type="presParOf" srcId="{4CD87ABD-CC71-4263-991F-12A1104CD5B3}" destId="{CB64ED97-7BA0-46BE-94F3-ED4630D69383}" srcOrd="0" destOrd="0" presId="urn:microsoft.com/office/officeart/2009/3/layout/StepUpProcess"/>
    <dgm:cxn modelId="{B51AAF99-40AF-43E8-8961-B917A042E791}" type="presParOf" srcId="{0401D98C-A8A8-4F9D-8C20-CC8BEFD11DFB}" destId="{8C129BC8-792A-484A-932E-7BA56CE7C5B5}" srcOrd="6" destOrd="0" presId="urn:microsoft.com/office/officeart/2009/3/layout/StepUpProcess"/>
    <dgm:cxn modelId="{F9100B23-CC9B-45D0-8DFF-6F890A2A710E}" type="presParOf" srcId="{8C129BC8-792A-484A-932E-7BA56CE7C5B5}" destId="{95A03866-6987-4D50-B1C7-46A2D22A06EC}" srcOrd="0" destOrd="0" presId="urn:microsoft.com/office/officeart/2009/3/layout/StepUpProcess"/>
    <dgm:cxn modelId="{487813E5-C4B5-493C-9541-52C8B100685F}" type="presParOf" srcId="{8C129BC8-792A-484A-932E-7BA56CE7C5B5}" destId="{F791CBE0-044D-4507-B47E-CDA86541E81A}"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ADF3D-4D90-46BB-820D-2211A85F79F2}">
      <dsp:nvSpPr>
        <dsp:cNvPr id="0" name=""/>
        <dsp:cNvSpPr/>
      </dsp:nvSpPr>
      <dsp:spPr>
        <a:xfrm rot="5400000">
          <a:off x="1513103" y="1124994"/>
          <a:ext cx="1087828" cy="181012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5B8A82-B389-47FE-B088-62621B628295}">
      <dsp:nvSpPr>
        <dsp:cNvPr id="0" name=""/>
        <dsp:cNvSpPr/>
      </dsp:nvSpPr>
      <dsp:spPr>
        <a:xfrm>
          <a:off x="1331517" y="1665831"/>
          <a:ext cx="1634188" cy="1432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tx1"/>
              </a:solidFill>
            </a:rPr>
            <a:t>Passive</a:t>
          </a:r>
        </a:p>
      </dsp:txBody>
      <dsp:txXfrm>
        <a:off x="1331517" y="1665831"/>
        <a:ext cx="1634188" cy="1432461"/>
      </dsp:txXfrm>
    </dsp:sp>
    <dsp:sp modelId="{F6F7509F-ACC3-4704-8CC6-B866FECA1DC9}">
      <dsp:nvSpPr>
        <dsp:cNvPr id="0" name=""/>
        <dsp:cNvSpPr/>
      </dsp:nvSpPr>
      <dsp:spPr>
        <a:xfrm>
          <a:off x="2657368" y="991731"/>
          <a:ext cx="308337" cy="30833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9B419D-951A-4957-8B8B-7CA94AE184C0}">
      <dsp:nvSpPr>
        <dsp:cNvPr id="0" name=""/>
        <dsp:cNvSpPr/>
      </dsp:nvSpPr>
      <dsp:spPr>
        <a:xfrm rot="5400000">
          <a:off x="3513669" y="629952"/>
          <a:ext cx="1087828" cy="181012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A2D25C-419C-48B1-B660-21D9A5C12688}">
      <dsp:nvSpPr>
        <dsp:cNvPr id="0" name=""/>
        <dsp:cNvSpPr/>
      </dsp:nvSpPr>
      <dsp:spPr>
        <a:xfrm>
          <a:off x="3332083" y="1170789"/>
          <a:ext cx="1634188" cy="1432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tx1"/>
              </a:solidFill>
            </a:rPr>
            <a:t>Selective</a:t>
          </a:r>
        </a:p>
      </dsp:txBody>
      <dsp:txXfrm>
        <a:off x="3332083" y="1170789"/>
        <a:ext cx="1634188" cy="1432461"/>
      </dsp:txXfrm>
    </dsp:sp>
    <dsp:sp modelId="{7AF7B2BD-7F91-4AD5-9DE9-9D386AD8ECC2}">
      <dsp:nvSpPr>
        <dsp:cNvPr id="0" name=""/>
        <dsp:cNvSpPr/>
      </dsp:nvSpPr>
      <dsp:spPr>
        <a:xfrm>
          <a:off x="4657934" y="496689"/>
          <a:ext cx="308337" cy="30833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CC0A74-3AB2-42C5-BF10-652455FD522D}">
      <dsp:nvSpPr>
        <dsp:cNvPr id="0" name=""/>
        <dsp:cNvSpPr/>
      </dsp:nvSpPr>
      <dsp:spPr>
        <a:xfrm rot="5400000">
          <a:off x="5514234" y="134910"/>
          <a:ext cx="1087828" cy="181012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344287-2399-4011-B862-41BB7ACA837C}">
      <dsp:nvSpPr>
        <dsp:cNvPr id="0" name=""/>
        <dsp:cNvSpPr/>
      </dsp:nvSpPr>
      <dsp:spPr>
        <a:xfrm>
          <a:off x="5332649" y="675747"/>
          <a:ext cx="1634188" cy="1432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tx1"/>
              </a:solidFill>
            </a:rPr>
            <a:t>Active</a:t>
          </a:r>
        </a:p>
      </dsp:txBody>
      <dsp:txXfrm>
        <a:off x="5332649" y="675747"/>
        <a:ext cx="1634188" cy="1432461"/>
      </dsp:txXfrm>
    </dsp:sp>
    <dsp:sp modelId="{F62844FC-28E6-4F79-9166-EDC52FCCA697}">
      <dsp:nvSpPr>
        <dsp:cNvPr id="0" name=""/>
        <dsp:cNvSpPr/>
      </dsp:nvSpPr>
      <dsp:spPr>
        <a:xfrm>
          <a:off x="6658500" y="1647"/>
          <a:ext cx="308337" cy="30833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A03866-6987-4D50-B1C7-46A2D22A06EC}">
      <dsp:nvSpPr>
        <dsp:cNvPr id="0" name=""/>
        <dsp:cNvSpPr/>
      </dsp:nvSpPr>
      <dsp:spPr>
        <a:xfrm rot="5400000">
          <a:off x="7514800" y="-360131"/>
          <a:ext cx="1087828" cy="181012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1CBE0-044D-4507-B47E-CDA86541E81A}">
      <dsp:nvSpPr>
        <dsp:cNvPr id="0" name=""/>
        <dsp:cNvSpPr/>
      </dsp:nvSpPr>
      <dsp:spPr>
        <a:xfrm>
          <a:off x="7333215" y="180705"/>
          <a:ext cx="1634188" cy="1432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tx1"/>
              </a:solidFill>
            </a:rPr>
            <a:t>Empathetic</a:t>
          </a:r>
        </a:p>
        <a:p>
          <a:pPr marL="171450" lvl="1" indent="-171450" algn="l" defTabSz="800100">
            <a:lnSpc>
              <a:spcPct val="90000"/>
            </a:lnSpc>
            <a:spcBef>
              <a:spcPct val="0"/>
            </a:spcBef>
            <a:spcAft>
              <a:spcPct val="15000"/>
            </a:spcAft>
            <a:buChar char="•"/>
          </a:pPr>
          <a:endParaRPr lang="en-US" sz="1800" b="1" kern="1200">
            <a:solidFill>
              <a:schemeClr val="tx1"/>
            </a:solidFill>
          </a:endParaRPr>
        </a:p>
      </dsp:txBody>
      <dsp:txXfrm>
        <a:off x="7333215" y="180705"/>
        <a:ext cx="1634188" cy="1432461"/>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85D696C-0992-49B0-9A1E-AF320E49AE44}" type="datetimeFigureOut">
              <a:rPr lang="en-US" smtClean="0"/>
              <a:t>18/08/2025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825F7B-E364-4EBE-B501-8BFDB444E0ED}" type="slidenum">
              <a:rPr lang="en-US" smtClean="0"/>
              <a:t>‹#›</a:t>
            </a:fld>
            <a:endParaRPr lang="en-US"/>
          </a:p>
        </p:txBody>
      </p:sp>
    </p:spTree>
    <p:extLst>
      <p:ext uri="{BB962C8B-B14F-4D97-AF65-F5344CB8AC3E}">
        <p14:creationId xmlns:p14="http://schemas.microsoft.com/office/powerpoint/2010/main" val="4259614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D2D2D"/>
                </a:solidFill>
                <a:effectLst/>
                <a:latin typeface="Indeed Sans"/>
              </a:rPr>
              <a:t>.</a:t>
            </a:r>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a:t>
            </a:fld>
            <a:endParaRPr lang="en-US"/>
          </a:p>
        </p:txBody>
      </p:sp>
    </p:spTree>
    <p:extLst>
      <p:ext uri="{BB962C8B-B14F-4D97-AF65-F5344CB8AC3E}">
        <p14:creationId xmlns:p14="http://schemas.microsoft.com/office/powerpoint/2010/main" val="1216839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10</a:t>
            </a:fld>
            <a:endParaRPr lang="en-US"/>
          </a:p>
        </p:txBody>
      </p:sp>
    </p:spTree>
    <p:extLst>
      <p:ext uri="{BB962C8B-B14F-4D97-AF65-F5344CB8AC3E}">
        <p14:creationId xmlns:p14="http://schemas.microsoft.com/office/powerpoint/2010/main" val="18598876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100</a:t>
            </a:fld>
            <a:endParaRPr lang="en-US"/>
          </a:p>
        </p:txBody>
      </p:sp>
    </p:spTree>
    <p:extLst>
      <p:ext uri="{BB962C8B-B14F-4D97-AF65-F5344CB8AC3E}">
        <p14:creationId xmlns:p14="http://schemas.microsoft.com/office/powerpoint/2010/main" val="16868646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101</a:t>
            </a:fld>
            <a:endParaRPr lang="en-US"/>
          </a:p>
        </p:txBody>
      </p:sp>
    </p:spTree>
    <p:extLst>
      <p:ext uri="{BB962C8B-B14F-4D97-AF65-F5344CB8AC3E}">
        <p14:creationId xmlns:p14="http://schemas.microsoft.com/office/powerpoint/2010/main" val="27521898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102</a:t>
            </a:fld>
            <a:endParaRPr lang="en-US"/>
          </a:p>
        </p:txBody>
      </p:sp>
    </p:spTree>
    <p:extLst>
      <p:ext uri="{BB962C8B-B14F-4D97-AF65-F5344CB8AC3E}">
        <p14:creationId xmlns:p14="http://schemas.microsoft.com/office/powerpoint/2010/main" val="10360111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39B25-22CC-54FD-E7F0-346AFE85F8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D5460-109C-3C01-C4DA-DB8515523DC6}"/>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7317C69E-6554-ACDA-DCFE-56717B7BC5AA}"/>
              </a:ext>
            </a:extLst>
          </p:cNvPr>
          <p:cNvSpPr>
            <a:spLocks noGrp="1"/>
          </p:cNvSpPr>
          <p:nvPr>
            <p:ph type="body" idx="1"/>
          </p:nvPr>
        </p:nvSpPr>
        <p:spPr/>
        <p:txBody>
          <a:bodyPr/>
          <a:lstStyle/>
          <a:p>
            <a:pPr>
              <a:buFont typeface="Arial" panose="020B0604020202020204" pitchFamily="34" charset="0"/>
              <a:buChar char="•"/>
            </a:pPr>
            <a:r>
              <a:rPr lang="en-US" b="1"/>
              <a:t>Be direct and to the point.</a:t>
            </a:r>
            <a:br>
              <a:rPr lang="en-US"/>
            </a:br>
            <a:r>
              <a:rPr lang="en-US"/>
              <a:t>→ </a:t>
            </a:r>
            <a:r>
              <a:rPr lang="en-US" i="1"/>
              <a:t>“They appreciate clarity and brevity. Avoid small talk and get to the main message quickly.”</a:t>
            </a:r>
            <a:endParaRPr lang="en-US"/>
          </a:p>
          <a:p>
            <a:pPr>
              <a:buFont typeface="Arial" panose="020B0604020202020204" pitchFamily="34" charset="0"/>
              <a:buChar char="•"/>
            </a:pPr>
            <a:r>
              <a:rPr lang="en-US" b="1"/>
              <a:t>Focus on results and key outcomes.</a:t>
            </a:r>
            <a:br>
              <a:rPr lang="en-US"/>
            </a:br>
            <a:r>
              <a:rPr lang="en-US"/>
              <a:t>→ </a:t>
            </a:r>
            <a:r>
              <a:rPr lang="en-US" i="1"/>
              <a:t>“They’re goal-driven. Talk about what will be achieved, not the process.”</a:t>
            </a:r>
            <a:endParaRPr lang="en-US"/>
          </a:p>
          <a:p>
            <a:pPr>
              <a:buFont typeface="Arial" panose="020B0604020202020204" pitchFamily="34" charset="0"/>
              <a:buChar char="•"/>
            </a:pPr>
            <a:r>
              <a:rPr lang="en-US" b="1"/>
              <a:t>Present the bottom line early—don’t over-explain.</a:t>
            </a:r>
            <a:br>
              <a:rPr lang="en-US"/>
            </a:br>
            <a:r>
              <a:rPr lang="en-US"/>
              <a:t>→ </a:t>
            </a:r>
            <a:r>
              <a:rPr lang="en-US" i="1"/>
              <a:t>“Start with your conclusion or proposal, then back it up if needed.”</a:t>
            </a:r>
            <a:endParaRPr lang="en-US"/>
          </a:p>
          <a:p>
            <a:pPr>
              <a:buFont typeface="Arial" panose="020B0604020202020204" pitchFamily="34" charset="0"/>
              <a:buChar char="•"/>
            </a:pPr>
            <a:r>
              <a:rPr lang="en-US" b="1"/>
              <a:t>Show confidence and efficiency.</a:t>
            </a:r>
            <a:br>
              <a:rPr lang="en-US"/>
            </a:br>
            <a:r>
              <a:rPr lang="en-US"/>
              <a:t>→ </a:t>
            </a:r>
            <a:r>
              <a:rPr lang="en-US" i="1"/>
              <a:t>“They respond well to assertiveness and want to know you can keep up.”</a:t>
            </a:r>
            <a:endParaRPr lang="en-US"/>
          </a:p>
          <a:p>
            <a:pPr>
              <a:buFont typeface="Arial" panose="020B0604020202020204" pitchFamily="34" charset="0"/>
              <a:buChar char="•"/>
            </a:pPr>
            <a:r>
              <a:rPr lang="en-US" b="1"/>
              <a:t>Avoid being overly emotional or hesitant.</a:t>
            </a:r>
            <a:br>
              <a:rPr lang="en-US"/>
            </a:br>
            <a:r>
              <a:rPr lang="en-US"/>
              <a:t>→ </a:t>
            </a:r>
            <a:r>
              <a:rPr lang="en-US" i="1"/>
              <a:t>“Keep it factual and confident—too much emotion may be seen as weakness.”</a:t>
            </a:r>
            <a:endParaRPr lang="en-US"/>
          </a:p>
          <a:p>
            <a:endParaRPr lang="en-US" b="1">
              <a:solidFill>
                <a:srgbClr val="005BAA"/>
              </a:solidFill>
            </a:endParaRPr>
          </a:p>
          <a:p>
            <a:r>
              <a:rPr lang="en-US" b="1">
                <a:solidFill>
                  <a:srgbClr val="005BAA"/>
                </a:solidFill>
              </a:rPr>
              <a:t>HOW TO WORK WITH?</a:t>
            </a:r>
          </a:p>
          <a:p>
            <a:r>
              <a:rPr lang="en-US">
                <a:solidFill>
                  <a:srgbClr val="005BAA"/>
                </a:solidFill>
              </a:rPr>
              <a:t>Support their goals and objectives</a:t>
            </a:r>
          </a:p>
          <a:p>
            <a:r>
              <a:rPr lang="en-US">
                <a:solidFill>
                  <a:srgbClr val="005BAA"/>
                </a:solidFill>
              </a:rPr>
              <a:t>Keep the relationship business-like</a:t>
            </a:r>
          </a:p>
          <a:p>
            <a:r>
              <a:rPr lang="en-US">
                <a:solidFill>
                  <a:srgbClr val="005BAA"/>
                </a:solidFill>
              </a:rPr>
              <a:t>If you disagree, focus on the facts</a:t>
            </a:r>
          </a:p>
          <a:p>
            <a:r>
              <a:rPr lang="en-US">
                <a:solidFill>
                  <a:srgbClr val="005BAA"/>
                </a:solidFill>
              </a:rPr>
              <a:t>Be prepared, time-disciplined and well organized</a:t>
            </a:r>
          </a:p>
          <a:p>
            <a:r>
              <a:rPr lang="en-US">
                <a:solidFill>
                  <a:srgbClr val="005BAA"/>
                </a:solidFill>
              </a:rPr>
              <a:t>Get right to the point</a:t>
            </a:r>
          </a:p>
          <a:p>
            <a:r>
              <a:rPr lang="en-US">
                <a:solidFill>
                  <a:srgbClr val="005BAA"/>
                </a:solidFill>
              </a:rPr>
              <a:t>Focus on their goals and agenda</a:t>
            </a:r>
          </a:p>
          <a:p>
            <a:r>
              <a:rPr lang="en-US">
                <a:solidFill>
                  <a:srgbClr val="005BAA"/>
                </a:solidFill>
              </a:rPr>
              <a:t>Show clear solutions, rewards and “bottom-line” results</a:t>
            </a:r>
          </a:p>
          <a:p>
            <a:r>
              <a:rPr lang="en-US">
                <a:solidFill>
                  <a:srgbClr val="005BAA"/>
                </a:solidFill>
              </a:rPr>
              <a:t>Don’t compliment them excessively</a:t>
            </a:r>
          </a:p>
          <a:p>
            <a:r>
              <a:rPr lang="en-US">
                <a:solidFill>
                  <a:srgbClr val="005BAA"/>
                </a:solidFill>
              </a:rPr>
              <a:t>To motivate, give them enough information and alternatives in order to decide (and they will)</a:t>
            </a:r>
          </a:p>
          <a:p>
            <a:endParaRPr lang="en-US">
              <a:solidFill>
                <a:srgbClr val="005BAA"/>
              </a:solidFill>
            </a:endParaRPr>
          </a:p>
        </p:txBody>
      </p:sp>
      <p:sp>
        <p:nvSpPr>
          <p:cNvPr id="4" name="Header Placeholder 3">
            <a:extLst>
              <a:ext uri="{FF2B5EF4-FFF2-40B4-BE49-F238E27FC236}">
                <a16:creationId xmlns:a16="http://schemas.microsoft.com/office/drawing/2014/main" id="{0DC6F72A-7FB7-C9B4-F39F-17C758279BB7}"/>
              </a:ext>
            </a:extLst>
          </p:cNvPr>
          <p:cNvSpPr>
            <a:spLocks noGrp="1"/>
          </p:cNvSpPr>
          <p:nvPr>
            <p:ph type="hdr" sz="quarter"/>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55285C33-1C2F-C692-F4AD-8405E01755C4}"/>
              </a:ext>
            </a:extLst>
          </p:cNvPr>
          <p:cNvSpPr>
            <a:spLocks noGrp="1"/>
          </p:cNvSpPr>
          <p:nvPr>
            <p:ph type="ftr" sz="quarter" idx="4"/>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1658F6A6-CDAF-80FE-AA08-3EBD8305DCFB}"/>
              </a:ext>
            </a:extLst>
          </p:cNvPr>
          <p:cNvSpPr>
            <a:spLocks noGrp="1"/>
          </p:cNvSpPr>
          <p:nvPr>
            <p:ph type="sldNum" sz="quarter" idx="5"/>
          </p:nvPr>
        </p:nvSpPr>
        <p:spPr/>
        <p:txBody>
          <a:bodyPr/>
          <a:lstStyle/>
          <a:p>
            <a:fld id="{FA3FA39B-4228-4C5C-85D9-CDA5231C51F4}" type="slidenum">
              <a:rPr lang="en-US" smtClean="0"/>
              <a:t>103</a:t>
            </a:fld>
            <a:endParaRPr lang="en-US"/>
          </a:p>
        </p:txBody>
      </p:sp>
    </p:spTree>
    <p:extLst>
      <p:ext uri="{BB962C8B-B14F-4D97-AF65-F5344CB8AC3E}">
        <p14:creationId xmlns:p14="http://schemas.microsoft.com/office/powerpoint/2010/main" val="22512981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104</a:t>
            </a:fld>
            <a:endParaRPr lang="en-US"/>
          </a:p>
        </p:txBody>
      </p:sp>
    </p:spTree>
    <p:extLst>
      <p:ext uri="{BB962C8B-B14F-4D97-AF65-F5344CB8AC3E}">
        <p14:creationId xmlns:p14="http://schemas.microsoft.com/office/powerpoint/2010/main" val="1645805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105</a:t>
            </a:fld>
            <a:endParaRPr lang="en-US"/>
          </a:p>
        </p:txBody>
      </p:sp>
    </p:spTree>
    <p:extLst>
      <p:ext uri="{BB962C8B-B14F-4D97-AF65-F5344CB8AC3E}">
        <p14:creationId xmlns:p14="http://schemas.microsoft.com/office/powerpoint/2010/main" val="2732125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106</a:t>
            </a:fld>
            <a:endParaRPr lang="en-US"/>
          </a:p>
        </p:txBody>
      </p:sp>
    </p:spTree>
    <p:extLst>
      <p:ext uri="{BB962C8B-B14F-4D97-AF65-F5344CB8AC3E}">
        <p14:creationId xmlns:p14="http://schemas.microsoft.com/office/powerpoint/2010/main" val="6611623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107</a:t>
            </a:fld>
            <a:endParaRPr lang="en-US"/>
          </a:p>
        </p:txBody>
      </p:sp>
    </p:spTree>
    <p:extLst>
      <p:ext uri="{BB962C8B-B14F-4D97-AF65-F5344CB8AC3E}">
        <p14:creationId xmlns:p14="http://schemas.microsoft.com/office/powerpoint/2010/main" val="31158718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108</a:t>
            </a:fld>
            <a:endParaRPr lang="en-US"/>
          </a:p>
        </p:txBody>
      </p:sp>
    </p:spTree>
    <p:extLst>
      <p:ext uri="{BB962C8B-B14F-4D97-AF65-F5344CB8AC3E}">
        <p14:creationId xmlns:p14="http://schemas.microsoft.com/office/powerpoint/2010/main" val="25657675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109</a:t>
            </a:fld>
            <a:endParaRPr lang="en-US"/>
          </a:p>
        </p:txBody>
      </p:sp>
    </p:spTree>
    <p:extLst>
      <p:ext uri="{BB962C8B-B14F-4D97-AF65-F5344CB8AC3E}">
        <p14:creationId xmlns:p14="http://schemas.microsoft.com/office/powerpoint/2010/main" val="250354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11</a:t>
            </a:fld>
            <a:endParaRPr lang="en-US"/>
          </a:p>
        </p:txBody>
      </p:sp>
    </p:spTree>
    <p:extLst>
      <p:ext uri="{BB962C8B-B14F-4D97-AF65-F5344CB8AC3E}">
        <p14:creationId xmlns:p14="http://schemas.microsoft.com/office/powerpoint/2010/main" val="14569587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B835D-EF90-3657-90BF-5F9861024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F14CA-BEC0-6AEE-C0AE-5112C4631693}"/>
              </a:ext>
            </a:extLst>
          </p:cNvPr>
          <p:cNvSpPr>
            <a:spLocks noGrp="1" noRot="1" noChangeAspect="1"/>
          </p:cNvSpPr>
          <p:nvPr>
            <p:ph type="sldImg"/>
          </p:nvPr>
        </p:nvSpPr>
        <p:spPr>
          <a:xfrm>
            <a:off x="-330200" y="709613"/>
            <a:ext cx="3787775" cy="2130425"/>
          </a:xfrm>
        </p:spPr>
      </p:sp>
      <p:sp>
        <p:nvSpPr>
          <p:cNvPr id="3" name="Notes Placeholder 2">
            <a:extLst>
              <a:ext uri="{FF2B5EF4-FFF2-40B4-BE49-F238E27FC236}">
                <a16:creationId xmlns:a16="http://schemas.microsoft.com/office/drawing/2014/main" id="{FC7A716E-3776-67AA-6A62-30DBA17AF28B}"/>
              </a:ext>
            </a:extLst>
          </p:cNvPr>
          <p:cNvSpPr>
            <a:spLocks noGrp="1"/>
          </p:cNvSpPr>
          <p:nvPr>
            <p:ph type="body" idx="1"/>
          </p:nvPr>
        </p:nvSpPr>
        <p:spPr/>
        <p:txBody>
          <a:bodyPr/>
          <a:lstStyle/>
          <a:p>
            <a:pPr>
              <a:buNone/>
            </a:pPr>
            <a:r>
              <a:rPr lang="en-US" b="1"/>
              <a:t>Be enthusiastic and friendly.</a:t>
            </a:r>
            <a:br>
              <a:rPr lang="en-US"/>
            </a:br>
            <a:r>
              <a:rPr lang="en-US"/>
              <a:t>→ </a:t>
            </a:r>
            <a:r>
              <a:rPr lang="en-US" i="1"/>
              <a:t>“Start with positive energy—they value personal connection.”</a:t>
            </a:r>
            <a:endParaRPr lang="en-US"/>
          </a:p>
          <a:p>
            <a:pPr>
              <a:buNone/>
            </a:pPr>
            <a:r>
              <a:rPr lang="en-US" b="1"/>
              <a:t>Engage in small talk before getting to business.</a:t>
            </a:r>
            <a:br>
              <a:rPr lang="en-US"/>
            </a:br>
            <a:r>
              <a:rPr lang="en-US"/>
              <a:t>→ </a:t>
            </a:r>
            <a:r>
              <a:rPr lang="en-US" i="1"/>
              <a:t>“A quick chat about their day or interests builds rapport.”</a:t>
            </a:r>
            <a:endParaRPr lang="en-US"/>
          </a:p>
          <a:p>
            <a:pPr>
              <a:buNone/>
            </a:pPr>
            <a:r>
              <a:rPr lang="en-US" b="1"/>
              <a:t>Use expressive language and gestures.</a:t>
            </a:r>
            <a:br>
              <a:rPr lang="en-US"/>
            </a:br>
            <a:r>
              <a:rPr lang="en-US"/>
              <a:t>→ </a:t>
            </a:r>
            <a:r>
              <a:rPr lang="en-US" i="1"/>
              <a:t>“They’re animated and expressive—mirror that energy to keep them engaged.”</a:t>
            </a:r>
            <a:endParaRPr lang="en-US"/>
          </a:p>
          <a:p>
            <a:pPr>
              <a:buNone/>
            </a:pPr>
            <a:r>
              <a:rPr lang="en-US" b="1"/>
              <a:t>Allow them to talk and share their ideas.</a:t>
            </a:r>
            <a:br>
              <a:rPr lang="en-US"/>
            </a:br>
            <a:r>
              <a:rPr lang="en-US"/>
              <a:t>→ </a:t>
            </a:r>
            <a:r>
              <a:rPr lang="en-US" i="1"/>
              <a:t>“They enjoy brainstorming and being heard. Don’t cut them off too soon.”</a:t>
            </a:r>
            <a:endParaRPr lang="en-US"/>
          </a:p>
          <a:p>
            <a:r>
              <a:rPr lang="en-US" b="1"/>
              <a:t>Avoid being too rigid, formal, or data-heavy.</a:t>
            </a:r>
            <a:br>
              <a:rPr lang="en-US"/>
            </a:br>
            <a:r>
              <a:rPr lang="en-US"/>
              <a:t>→ </a:t>
            </a:r>
            <a:r>
              <a:rPr lang="en-US" i="1"/>
              <a:t>“Keep it light, conversational, and idea-focused rather than detail-focused.”</a:t>
            </a:r>
            <a:endParaRPr lang="en-US"/>
          </a:p>
          <a:p>
            <a:endParaRPr lang="en-US" b="1">
              <a:solidFill>
                <a:srgbClr val="00417C"/>
              </a:solidFill>
            </a:endParaRPr>
          </a:p>
          <a:p>
            <a:r>
              <a:rPr lang="en-US" b="1">
                <a:solidFill>
                  <a:srgbClr val="00417C"/>
                </a:solidFill>
              </a:rPr>
              <a:t>HOW TO WORK WITH?</a:t>
            </a:r>
          </a:p>
          <a:p>
            <a:pPr marL="465887" indent="-284709"/>
            <a:r>
              <a:rPr lang="en-US">
                <a:solidFill>
                  <a:srgbClr val="00417C"/>
                </a:solidFill>
              </a:rPr>
              <a:t>Support their opinions, ideas and beliefs</a:t>
            </a:r>
          </a:p>
          <a:p>
            <a:pPr marL="465887" indent="-284709"/>
            <a:r>
              <a:rPr lang="en-US">
                <a:solidFill>
                  <a:srgbClr val="00417C"/>
                </a:solidFill>
              </a:rPr>
              <a:t>Do not hurry discussions; let them ramble</a:t>
            </a:r>
          </a:p>
          <a:p>
            <a:pPr marL="465887" indent="-284709"/>
            <a:r>
              <a:rPr lang="en-US">
                <a:solidFill>
                  <a:srgbClr val="00417C"/>
                </a:solidFill>
              </a:rPr>
              <a:t>Never argue with them!</a:t>
            </a:r>
          </a:p>
          <a:p>
            <a:pPr marL="465887" indent="-284709"/>
            <a:r>
              <a:rPr lang="en-US">
                <a:solidFill>
                  <a:srgbClr val="00417C"/>
                </a:solidFill>
              </a:rPr>
              <a:t>Always summarize (in writing, or they will forget)</a:t>
            </a:r>
          </a:p>
          <a:p>
            <a:pPr marL="465887" indent="-284709"/>
            <a:r>
              <a:rPr lang="en-US">
                <a:solidFill>
                  <a:srgbClr val="00417C"/>
                </a:solidFill>
              </a:rPr>
              <a:t>Be outgoing and fast-moving; they </a:t>
            </a:r>
            <a:r>
              <a:rPr lang="en-US" u="sng">
                <a:solidFill>
                  <a:srgbClr val="00417C"/>
                </a:solidFill>
              </a:rPr>
              <a:t>HATE</a:t>
            </a:r>
            <a:r>
              <a:rPr lang="en-US">
                <a:solidFill>
                  <a:srgbClr val="00417C"/>
                </a:solidFill>
              </a:rPr>
              <a:t> boring people</a:t>
            </a:r>
          </a:p>
          <a:p>
            <a:pPr marL="465887" indent="-284709"/>
            <a:r>
              <a:rPr lang="en-US">
                <a:solidFill>
                  <a:srgbClr val="00417C"/>
                </a:solidFill>
              </a:rPr>
              <a:t>Allow them to do most of the talking</a:t>
            </a:r>
          </a:p>
          <a:p>
            <a:pPr marL="465887" indent="-284709"/>
            <a:r>
              <a:rPr lang="en-US">
                <a:solidFill>
                  <a:srgbClr val="00417C"/>
                </a:solidFill>
              </a:rPr>
              <a:t>Compliment their ideas</a:t>
            </a:r>
          </a:p>
          <a:p>
            <a:pPr marL="465887" indent="-284709"/>
            <a:r>
              <a:rPr lang="en-US">
                <a:solidFill>
                  <a:srgbClr val="00417C"/>
                </a:solidFill>
              </a:rPr>
              <a:t>Learn their dreams and vision</a:t>
            </a:r>
          </a:p>
          <a:p>
            <a:pPr marL="465887" indent="-284709"/>
            <a:r>
              <a:rPr lang="en-US">
                <a:solidFill>
                  <a:srgbClr val="00417C"/>
                </a:solidFill>
              </a:rPr>
              <a:t>To motivate, give special deals</a:t>
            </a:r>
          </a:p>
          <a:p>
            <a:pPr marL="465887" indent="-284709"/>
            <a:endParaRPr lang="en-US">
              <a:solidFill>
                <a:srgbClr val="00417C"/>
              </a:solidFill>
            </a:endParaRPr>
          </a:p>
        </p:txBody>
      </p:sp>
      <p:sp>
        <p:nvSpPr>
          <p:cNvPr id="4" name="Header Placeholder 3">
            <a:extLst>
              <a:ext uri="{FF2B5EF4-FFF2-40B4-BE49-F238E27FC236}">
                <a16:creationId xmlns:a16="http://schemas.microsoft.com/office/drawing/2014/main" id="{AB5DB392-0B99-4670-8E52-D2D2C20135D6}"/>
              </a:ext>
            </a:extLst>
          </p:cNvPr>
          <p:cNvSpPr>
            <a:spLocks noGrp="1"/>
          </p:cNvSpPr>
          <p:nvPr>
            <p:ph type="hdr" sz="quarter"/>
          </p:nvPr>
        </p:nvSpPr>
        <p:spPr/>
        <p:txBody>
          <a:bodyPr/>
          <a:lstStyle/>
          <a:p>
            <a:r>
              <a:rPr lang="en-US"/>
              <a:t>Retail Sales Fundamentals</a:t>
            </a:r>
          </a:p>
        </p:txBody>
      </p:sp>
      <p:sp>
        <p:nvSpPr>
          <p:cNvPr id="5" name="Footer Placeholder 4">
            <a:extLst>
              <a:ext uri="{FF2B5EF4-FFF2-40B4-BE49-F238E27FC236}">
                <a16:creationId xmlns:a16="http://schemas.microsoft.com/office/drawing/2014/main" id="{64624B8F-C109-1A38-20B9-AF6C07869B4C}"/>
              </a:ext>
            </a:extLst>
          </p:cNvPr>
          <p:cNvSpPr>
            <a:spLocks noGrp="1"/>
          </p:cNvSpPr>
          <p:nvPr>
            <p:ph type="ftr" sz="quarter" idx="4"/>
          </p:nvPr>
        </p:nvSpPr>
        <p:spPr/>
        <p:txBody>
          <a:bodyPr/>
          <a:lstStyle/>
          <a:p>
            <a:r>
              <a:rPr lang="en-US"/>
              <a:t>Meeting Leader Guide </a:t>
            </a:r>
          </a:p>
        </p:txBody>
      </p:sp>
      <p:sp>
        <p:nvSpPr>
          <p:cNvPr id="6" name="Slide Number Placeholder 5">
            <a:extLst>
              <a:ext uri="{FF2B5EF4-FFF2-40B4-BE49-F238E27FC236}">
                <a16:creationId xmlns:a16="http://schemas.microsoft.com/office/drawing/2014/main" id="{351120FD-C6F9-BE8E-68C4-D1C1D3E11163}"/>
              </a:ext>
            </a:extLst>
          </p:cNvPr>
          <p:cNvSpPr>
            <a:spLocks noGrp="1"/>
          </p:cNvSpPr>
          <p:nvPr>
            <p:ph type="sldNum" sz="quarter" idx="5"/>
          </p:nvPr>
        </p:nvSpPr>
        <p:spPr/>
        <p:txBody>
          <a:bodyPr/>
          <a:lstStyle/>
          <a:p>
            <a:fld id="{FA3FA39B-4228-4C5C-85D9-CDA5231C51F4}" type="slidenum">
              <a:rPr lang="en-US" smtClean="0"/>
              <a:t>110</a:t>
            </a:fld>
            <a:endParaRPr lang="en-US"/>
          </a:p>
        </p:txBody>
      </p:sp>
    </p:spTree>
    <p:extLst>
      <p:ext uri="{BB962C8B-B14F-4D97-AF65-F5344CB8AC3E}">
        <p14:creationId xmlns:p14="http://schemas.microsoft.com/office/powerpoint/2010/main" val="8106728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111</a:t>
            </a:fld>
            <a:endParaRPr lang="en-US"/>
          </a:p>
        </p:txBody>
      </p:sp>
    </p:spTree>
    <p:extLst>
      <p:ext uri="{BB962C8B-B14F-4D97-AF65-F5344CB8AC3E}">
        <p14:creationId xmlns:p14="http://schemas.microsoft.com/office/powerpoint/2010/main" val="36126553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112</a:t>
            </a:fld>
            <a:endParaRPr lang="en-US"/>
          </a:p>
        </p:txBody>
      </p:sp>
    </p:spTree>
    <p:extLst>
      <p:ext uri="{BB962C8B-B14F-4D97-AF65-F5344CB8AC3E}">
        <p14:creationId xmlns:p14="http://schemas.microsoft.com/office/powerpoint/2010/main" val="3736241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113</a:t>
            </a:fld>
            <a:endParaRPr lang="en-US"/>
          </a:p>
        </p:txBody>
      </p:sp>
    </p:spTree>
    <p:extLst>
      <p:ext uri="{BB962C8B-B14F-4D97-AF65-F5344CB8AC3E}">
        <p14:creationId xmlns:p14="http://schemas.microsoft.com/office/powerpoint/2010/main" val="42555430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114</a:t>
            </a:fld>
            <a:endParaRPr lang="en-US"/>
          </a:p>
        </p:txBody>
      </p:sp>
    </p:spTree>
    <p:extLst>
      <p:ext uri="{BB962C8B-B14F-4D97-AF65-F5344CB8AC3E}">
        <p14:creationId xmlns:p14="http://schemas.microsoft.com/office/powerpoint/2010/main" val="15434677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115</a:t>
            </a:fld>
            <a:endParaRPr lang="en-US"/>
          </a:p>
        </p:txBody>
      </p:sp>
    </p:spTree>
    <p:extLst>
      <p:ext uri="{BB962C8B-B14F-4D97-AF65-F5344CB8AC3E}">
        <p14:creationId xmlns:p14="http://schemas.microsoft.com/office/powerpoint/2010/main" val="16577943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r>
              <a:rPr lang="en-US"/>
              <a:t>Michelle Obama</a:t>
            </a:r>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116</a:t>
            </a:fld>
            <a:endParaRPr lang="en-US"/>
          </a:p>
        </p:txBody>
      </p:sp>
    </p:spTree>
    <p:extLst>
      <p:ext uri="{BB962C8B-B14F-4D97-AF65-F5344CB8AC3E}">
        <p14:creationId xmlns:p14="http://schemas.microsoft.com/office/powerpoint/2010/main" val="13670313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pPr>
              <a:buNone/>
            </a:pPr>
            <a:r>
              <a:rPr lang="en-US" b="1"/>
              <a:t>Be personal and amiable.</a:t>
            </a:r>
            <a:br>
              <a:rPr lang="en-US"/>
            </a:br>
            <a:r>
              <a:rPr lang="en-US"/>
              <a:t>→ </a:t>
            </a:r>
            <a:r>
              <a:rPr lang="en-US" i="1"/>
              <a:t>“Start with a warm tone—they value trust and connection.”</a:t>
            </a:r>
            <a:endParaRPr lang="en-US"/>
          </a:p>
          <a:p>
            <a:pPr>
              <a:buNone/>
            </a:pPr>
            <a:r>
              <a:rPr lang="en-US" b="1"/>
              <a:t>Express genuine interest in them and clearly explain what you expect.</a:t>
            </a:r>
            <a:br>
              <a:rPr lang="en-US"/>
            </a:br>
            <a:r>
              <a:rPr lang="en-US"/>
              <a:t>→ </a:t>
            </a:r>
            <a:r>
              <a:rPr lang="en-US" i="1"/>
              <a:t>“They’re supportive team players—be clear but caring in your communication.”</a:t>
            </a:r>
            <a:endParaRPr lang="en-US"/>
          </a:p>
          <a:p>
            <a:pPr>
              <a:buNone/>
            </a:pPr>
            <a:r>
              <a:rPr lang="en-US" b="1"/>
              <a:t>Take time to provide clarification—offer step-by-step guidance.</a:t>
            </a:r>
            <a:br>
              <a:rPr lang="en-US"/>
            </a:br>
            <a:r>
              <a:rPr lang="en-US"/>
              <a:t>→ </a:t>
            </a:r>
            <a:r>
              <a:rPr lang="en-US" i="1"/>
              <a:t>“They don’t like surprises. A calm, steady approach reassures them.”</a:t>
            </a:r>
            <a:endParaRPr lang="en-US"/>
          </a:p>
          <a:p>
            <a:pPr>
              <a:buNone/>
            </a:pPr>
            <a:r>
              <a:rPr lang="en-US" b="1"/>
              <a:t>Be polite and patient.</a:t>
            </a:r>
            <a:br>
              <a:rPr lang="en-US"/>
            </a:br>
            <a:r>
              <a:rPr lang="en-US"/>
              <a:t>→ </a:t>
            </a:r>
            <a:r>
              <a:rPr lang="en-US" i="1"/>
              <a:t>“They may take longer to decide—don’t rush or pressure them.”</a:t>
            </a:r>
            <a:endParaRPr lang="en-US"/>
          </a:p>
          <a:p>
            <a:r>
              <a:rPr lang="en-US" b="1"/>
              <a:t>Avoid being confrontational or too aggressive.</a:t>
            </a:r>
            <a:br>
              <a:rPr lang="en-US"/>
            </a:br>
            <a:r>
              <a:rPr lang="en-US"/>
              <a:t>→ </a:t>
            </a:r>
            <a:r>
              <a:rPr lang="en-US" i="1"/>
              <a:t>“They avoid conflict—approach sensitive topics gently and respectfully.”</a:t>
            </a:r>
            <a:endParaRPr lang="en-US"/>
          </a:p>
          <a:p>
            <a:endParaRPr lang="en-US" b="1">
              <a:solidFill>
                <a:srgbClr val="00417C"/>
              </a:solidFill>
            </a:endParaRPr>
          </a:p>
          <a:p>
            <a:endParaRPr lang="en-US" b="1">
              <a:solidFill>
                <a:srgbClr val="00417C"/>
              </a:solidFill>
            </a:endParaRPr>
          </a:p>
          <a:p>
            <a:r>
              <a:rPr lang="en-US" b="1">
                <a:solidFill>
                  <a:srgbClr val="00417C"/>
                </a:solidFill>
              </a:rPr>
              <a:t>HOW TO WORK WITH S</a:t>
            </a:r>
          </a:p>
          <a:p>
            <a:pPr marL="465887" indent="-284709"/>
            <a:r>
              <a:rPr lang="en-US">
                <a:solidFill>
                  <a:srgbClr val="00417C"/>
                </a:solidFill>
              </a:rPr>
              <a:t>Support their feelings; show personal interest</a:t>
            </a:r>
          </a:p>
          <a:p>
            <a:pPr marL="465887" indent="-284709"/>
            <a:r>
              <a:rPr lang="en-US">
                <a:solidFill>
                  <a:srgbClr val="00417C"/>
                </a:solidFill>
              </a:rPr>
              <a:t>When you disagree, discuss personal feelings</a:t>
            </a:r>
          </a:p>
          <a:p>
            <a:pPr marL="465887" indent="-284709"/>
            <a:r>
              <a:rPr lang="en-US">
                <a:solidFill>
                  <a:srgbClr val="00417C"/>
                </a:solidFill>
              </a:rPr>
              <a:t>Move the business process in a slow, informal manner; proceed at a good, steady pace</a:t>
            </a:r>
          </a:p>
          <a:p>
            <a:pPr marL="465887" indent="-284709"/>
            <a:r>
              <a:rPr lang="en-US">
                <a:solidFill>
                  <a:srgbClr val="00417C"/>
                </a:solidFill>
              </a:rPr>
              <a:t>Listen actively and show concern</a:t>
            </a:r>
          </a:p>
          <a:p>
            <a:pPr marL="465887" indent="-284709"/>
            <a:r>
              <a:rPr lang="en-US">
                <a:solidFill>
                  <a:srgbClr val="00417C"/>
                </a:solidFill>
              </a:rPr>
              <a:t>Provide proof of minimal risk (personal guarantee)</a:t>
            </a:r>
          </a:p>
          <a:p>
            <a:pPr marL="465887" indent="-284709"/>
            <a:r>
              <a:rPr lang="en-US">
                <a:solidFill>
                  <a:srgbClr val="00417C"/>
                </a:solidFill>
              </a:rPr>
              <a:t>Build a strong relationship and trust</a:t>
            </a:r>
          </a:p>
          <a:p>
            <a:pPr marL="465887" indent="-284709"/>
            <a:r>
              <a:rPr lang="en-US">
                <a:solidFill>
                  <a:srgbClr val="00417C"/>
                </a:solidFill>
              </a:rPr>
              <a:t>Close without pushing</a:t>
            </a:r>
          </a:p>
          <a:p>
            <a:pPr marL="465887" indent="-284709"/>
            <a:endParaRPr lang="en-US">
              <a:solidFill>
                <a:srgbClr val="00417C"/>
              </a:solidFill>
            </a:endParaRPr>
          </a:p>
          <a:p>
            <a:endParaRPr lang="en-US">
              <a:solidFill>
                <a:srgbClr val="00417C"/>
              </a:solidFill>
            </a:endParaRPr>
          </a:p>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117</a:t>
            </a:fld>
            <a:endParaRPr lang="en-US"/>
          </a:p>
        </p:txBody>
      </p:sp>
    </p:spTree>
    <p:extLst>
      <p:ext uri="{BB962C8B-B14F-4D97-AF65-F5344CB8AC3E}">
        <p14:creationId xmlns:p14="http://schemas.microsoft.com/office/powerpoint/2010/main" val="22981040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417C"/>
                </a:solidFill>
              </a:rPr>
              <a:t>HOW TO WORK WITH?</a:t>
            </a:r>
          </a:p>
          <a:p>
            <a:pPr marL="465887" indent="-284709"/>
            <a:r>
              <a:rPr lang="en-US">
                <a:solidFill>
                  <a:srgbClr val="00417C"/>
                </a:solidFill>
              </a:rPr>
              <a:t>Support their feelings; show personal interest</a:t>
            </a:r>
          </a:p>
          <a:p>
            <a:pPr marL="465887" indent="-284709"/>
            <a:r>
              <a:rPr lang="en-US">
                <a:solidFill>
                  <a:srgbClr val="00417C"/>
                </a:solidFill>
              </a:rPr>
              <a:t>When you disagree, discuss personal feelings</a:t>
            </a:r>
          </a:p>
          <a:p>
            <a:pPr marL="465887" indent="-284709"/>
            <a:r>
              <a:rPr lang="en-US">
                <a:solidFill>
                  <a:srgbClr val="00417C"/>
                </a:solidFill>
              </a:rPr>
              <a:t>Move the business process in a slow, informal manner; proceed at a good, steady pace</a:t>
            </a:r>
          </a:p>
          <a:p>
            <a:pPr marL="465887" indent="-284709"/>
            <a:r>
              <a:rPr lang="en-US">
                <a:solidFill>
                  <a:srgbClr val="00417C"/>
                </a:solidFill>
              </a:rPr>
              <a:t>Listen actively and show concern</a:t>
            </a:r>
          </a:p>
          <a:p>
            <a:pPr marL="465887" indent="-284709"/>
            <a:r>
              <a:rPr lang="en-US">
                <a:solidFill>
                  <a:srgbClr val="00417C"/>
                </a:solidFill>
              </a:rPr>
              <a:t>Provide proof of minimal risk (personal guarantee)</a:t>
            </a:r>
          </a:p>
          <a:p>
            <a:pPr marL="465887" indent="-284709"/>
            <a:r>
              <a:rPr lang="en-US">
                <a:solidFill>
                  <a:srgbClr val="00417C"/>
                </a:solidFill>
              </a:rPr>
              <a:t>Build a strong relationship and trust</a:t>
            </a:r>
          </a:p>
          <a:p>
            <a:pPr marL="465887" indent="-284709"/>
            <a:r>
              <a:rPr lang="en-US">
                <a:solidFill>
                  <a:srgbClr val="00417C"/>
                </a:solidFill>
              </a:rPr>
              <a:t>Close without pushing</a:t>
            </a:r>
          </a:p>
          <a:p>
            <a:pPr marL="465887" indent="-284709"/>
            <a:endParaRPr lang="en-US">
              <a:solidFill>
                <a:srgbClr val="00417C"/>
              </a:solidFill>
            </a:endParaRPr>
          </a:p>
          <a:p>
            <a:endParaRPr lang="en-US">
              <a:solidFill>
                <a:srgbClr val="00417C"/>
              </a:solidFill>
            </a:endParaRPr>
          </a:p>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118</a:t>
            </a:fld>
            <a:endParaRPr lang="en-US"/>
          </a:p>
        </p:txBody>
      </p:sp>
    </p:spTree>
    <p:extLst>
      <p:ext uri="{BB962C8B-B14F-4D97-AF65-F5344CB8AC3E}">
        <p14:creationId xmlns:p14="http://schemas.microsoft.com/office/powerpoint/2010/main" val="26776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119</a:t>
            </a:fld>
            <a:endParaRPr lang="en-US"/>
          </a:p>
        </p:txBody>
      </p:sp>
    </p:spTree>
    <p:extLst>
      <p:ext uri="{BB962C8B-B14F-4D97-AF65-F5344CB8AC3E}">
        <p14:creationId xmlns:p14="http://schemas.microsoft.com/office/powerpoint/2010/main" val="2568147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12</a:t>
            </a:fld>
            <a:endParaRPr lang="en-US"/>
          </a:p>
        </p:txBody>
      </p:sp>
    </p:spTree>
    <p:extLst>
      <p:ext uri="{BB962C8B-B14F-4D97-AF65-F5344CB8AC3E}">
        <p14:creationId xmlns:p14="http://schemas.microsoft.com/office/powerpoint/2010/main" val="37494856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120</a:t>
            </a:fld>
            <a:endParaRPr lang="en-US"/>
          </a:p>
        </p:txBody>
      </p:sp>
    </p:spTree>
    <p:extLst>
      <p:ext uri="{BB962C8B-B14F-4D97-AF65-F5344CB8AC3E}">
        <p14:creationId xmlns:p14="http://schemas.microsoft.com/office/powerpoint/2010/main" val="27800060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121</a:t>
            </a:fld>
            <a:endParaRPr lang="en-US"/>
          </a:p>
        </p:txBody>
      </p:sp>
    </p:spTree>
    <p:extLst>
      <p:ext uri="{BB962C8B-B14F-4D97-AF65-F5344CB8AC3E}">
        <p14:creationId xmlns:p14="http://schemas.microsoft.com/office/powerpoint/2010/main" val="6229891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122</a:t>
            </a:fld>
            <a:endParaRPr lang="en-US"/>
          </a:p>
        </p:txBody>
      </p:sp>
    </p:spTree>
    <p:extLst>
      <p:ext uri="{BB962C8B-B14F-4D97-AF65-F5344CB8AC3E}">
        <p14:creationId xmlns:p14="http://schemas.microsoft.com/office/powerpoint/2010/main" val="40733163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709613"/>
            <a:ext cx="3787775" cy="21304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Retail Sales Fundamentals</a:t>
            </a:r>
          </a:p>
        </p:txBody>
      </p:sp>
      <p:sp>
        <p:nvSpPr>
          <p:cNvPr id="5" name="Footer Placeholder 4"/>
          <p:cNvSpPr>
            <a:spLocks noGrp="1"/>
          </p:cNvSpPr>
          <p:nvPr>
            <p:ph type="ftr" sz="quarter" idx="4"/>
          </p:nvPr>
        </p:nvSpPr>
        <p:spPr/>
        <p:txBody>
          <a:bodyPr/>
          <a:lstStyle/>
          <a:p>
            <a:r>
              <a:rPr lang="en-US"/>
              <a:t>Meeting Leader Guide </a:t>
            </a:r>
          </a:p>
        </p:txBody>
      </p:sp>
      <p:sp>
        <p:nvSpPr>
          <p:cNvPr id="6" name="Slide Number Placeholder 5"/>
          <p:cNvSpPr>
            <a:spLocks noGrp="1"/>
          </p:cNvSpPr>
          <p:nvPr>
            <p:ph type="sldNum" sz="quarter" idx="5"/>
          </p:nvPr>
        </p:nvSpPr>
        <p:spPr/>
        <p:txBody>
          <a:bodyPr/>
          <a:lstStyle/>
          <a:p>
            <a:fld id="{FA3FA39B-4228-4C5C-85D9-CDA5231C51F4}" type="slidenum">
              <a:rPr lang="en-US" smtClean="0"/>
              <a:t>123</a:t>
            </a:fld>
            <a:endParaRPr lang="en-US"/>
          </a:p>
        </p:txBody>
      </p:sp>
    </p:spTree>
    <p:extLst>
      <p:ext uri="{BB962C8B-B14F-4D97-AF65-F5344CB8AC3E}">
        <p14:creationId xmlns:p14="http://schemas.microsoft.com/office/powerpoint/2010/main" val="8440674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Be prepared and well-organized.</a:t>
            </a:r>
            <a:br>
              <a:rPr lang="en-US"/>
            </a:br>
            <a:r>
              <a:rPr lang="en-US"/>
              <a:t>→ </a:t>
            </a:r>
            <a:r>
              <a:rPr lang="en-US" i="1"/>
              <a:t>“They appreciate structure. Have your facts and points clearly outlined.”</a:t>
            </a:r>
            <a:endParaRPr lang="en-US"/>
          </a:p>
          <a:p>
            <a:pPr>
              <a:buNone/>
            </a:pPr>
            <a:r>
              <a:rPr lang="en-US" b="1"/>
              <a:t>Focus on logic, accuracy, and supporting data.</a:t>
            </a:r>
            <a:br>
              <a:rPr lang="en-US"/>
            </a:br>
            <a:r>
              <a:rPr lang="en-US"/>
              <a:t>→ </a:t>
            </a:r>
            <a:r>
              <a:rPr lang="en-US" i="1"/>
              <a:t>“Appeal to their analytical side—be precise and detailed.”</a:t>
            </a:r>
            <a:endParaRPr lang="en-US"/>
          </a:p>
          <a:p>
            <a:pPr>
              <a:buNone/>
            </a:pPr>
            <a:r>
              <a:rPr lang="en-US" b="1"/>
              <a:t>Give them time to think and process information.</a:t>
            </a:r>
            <a:br>
              <a:rPr lang="en-US"/>
            </a:br>
            <a:r>
              <a:rPr lang="en-US"/>
              <a:t>→ </a:t>
            </a:r>
            <a:r>
              <a:rPr lang="en-US" i="1"/>
              <a:t>“Don’t push for instant decisions—they need time to evaluate.”</a:t>
            </a:r>
            <a:endParaRPr lang="en-US"/>
          </a:p>
          <a:p>
            <a:pPr>
              <a:buNone/>
            </a:pPr>
            <a:r>
              <a:rPr lang="en-US" b="1"/>
              <a:t>Be respectful and professional—stick to facts.</a:t>
            </a:r>
            <a:br>
              <a:rPr lang="en-US"/>
            </a:br>
            <a:r>
              <a:rPr lang="en-US"/>
              <a:t>→ </a:t>
            </a:r>
            <a:r>
              <a:rPr lang="en-US" i="1"/>
              <a:t>“Keep it business-like. Avoid over-sharing or getting too personal.”</a:t>
            </a:r>
            <a:endParaRPr lang="en-US"/>
          </a:p>
          <a:p>
            <a:r>
              <a:rPr lang="en-US" b="1"/>
              <a:t>Avoid being vague, overly casual, or emotional.</a:t>
            </a:r>
            <a:br>
              <a:rPr lang="en-US"/>
            </a:br>
            <a:r>
              <a:rPr lang="en-US"/>
              <a:t>→ </a:t>
            </a:r>
            <a:r>
              <a:rPr lang="en-US" i="1"/>
              <a:t>“They value clarity and objectivity. Stay on-topic and composed.”</a:t>
            </a:r>
            <a:endParaRPr lang="en-US"/>
          </a:p>
          <a:p>
            <a:endParaRPr lang="en-US" b="1">
              <a:solidFill>
                <a:srgbClr val="00417C"/>
              </a:solidFill>
            </a:endParaRPr>
          </a:p>
          <a:p>
            <a:r>
              <a:rPr lang="en-US" b="1">
                <a:solidFill>
                  <a:srgbClr val="00417C"/>
                </a:solidFill>
              </a:rPr>
              <a:t>HOW TO WORK WITH?</a:t>
            </a:r>
          </a:p>
          <a:p>
            <a:pPr marL="465887" indent="-284709"/>
            <a:r>
              <a:rPr lang="en-US">
                <a:solidFill>
                  <a:srgbClr val="00417C"/>
                </a:solidFill>
              </a:rPr>
              <a:t>Support their organized approach</a:t>
            </a:r>
          </a:p>
          <a:p>
            <a:pPr marL="465887" indent="-284709"/>
            <a:r>
              <a:rPr lang="en-US">
                <a:solidFill>
                  <a:srgbClr val="00417C"/>
                </a:solidFill>
              </a:rPr>
              <a:t>Demonstrate through actions vs. words</a:t>
            </a:r>
          </a:p>
          <a:p>
            <a:pPr marL="465887" indent="-284709"/>
            <a:r>
              <a:rPr lang="en-US">
                <a:solidFill>
                  <a:srgbClr val="00417C"/>
                </a:solidFill>
              </a:rPr>
              <a:t>Be systematic, organized and prepared</a:t>
            </a:r>
          </a:p>
          <a:p>
            <a:pPr marL="465887" indent="-284709"/>
            <a:r>
              <a:rPr lang="en-US">
                <a:solidFill>
                  <a:srgbClr val="00417C"/>
                </a:solidFill>
              </a:rPr>
              <a:t>Provide advantages and disadvantages</a:t>
            </a:r>
          </a:p>
          <a:p>
            <a:pPr marL="465887" indent="-284709"/>
            <a:r>
              <a:rPr lang="en-US">
                <a:solidFill>
                  <a:srgbClr val="00417C"/>
                </a:solidFill>
              </a:rPr>
              <a:t>Give them time to verify your words and actions</a:t>
            </a:r>
          </a:p>
          <a:p>
            <a:pPr marL="465887" indent="-284709"/>
            <a:r>
              <a:rPr lang="en-US">
                <a:solidFill>
                  <a:srgbClr val="00417C"/>
                </a:solidFill>
              </a:rPr>
              <a:t>Provide factual evidence</a:t>
            </a:r>
          </a:p>
          <a:p>
            <a:pPr marL="465887" indent="-284709"/>
            <a:r>
              <a:rPr lang="en-US">
                <a:solidFill>
                  <a:srgbClr val="00417C"/>
                </a:solidFill>
              </a:rPr>
              <a:t>Greet shortly and make your point quickly</a:t>
            </a:r>
          </a:p>
          <a:p>
            <a:pPr marL="465887" indent="-284709"/>
            <a:r>
              <a:rPr lang="en-US">
                <a:solidFill>
                  <a:srgbClr val="00417C"/>
                </a:solidFill>
              </a:rPr>
              <a:t>Use logic vs. emotion</a:t>
            </a:r>
          </a:p>
          <a:p>
            <a:pPr marL="465887" indent="-284709"/>
            <a:r>
              <a:rPr lang="en-US">
                <a:solidFill>
                  <a:srgbClr val="00417C"/>
                </a:solidFill>
              </a:rPr>
              <a:t>To motivate, compliment their logic, organized thinking and efficiency</a:t>
            </a:r>
          </a:p>
          <a:p>
            <a:pPr marL="465887" indent="-284709"/>
            <a:endParaRPr lang="en-US">
              <a:solidFill>
                <a:srgbClr val="00417C"/>
              </a:solidFill>
            </a:endParaRPr>
          </a:p>
          <a:p>
            <a:endParaRPr lang="en-US">
              <a:solidFill>
                <a:srgbClr val="00417C"/>
              </a:solidFill>
            </a:endParaRPr>
          </a:p>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124</a:t>
            </a:fld>
            <a:endParaRPr lang="en-US"/>
          </a:p>
        </p:txBody>
      </p:sp>
    </p:spTree>
    <p:extLst>
      <p:ext uri="{BB962C8B-B14F-4D97-AF65-F5344CB8AC3E}">
        <p14:creationId xmlns:p14="http://schemas.microsoft.com/office/powerpoint/2010/main" val="32622789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125</a:t>
            </a:fld>
            <a:endParaRPr lang="en-US"/>
          </a:p>
        </p:txBody>
      </p:sp>
    </p:spTree>
    <p:extLst>
      <p:ext uri="{BB962C8B-B14F-4D97-AF65-F5344CB8AC3E}">
        <p14:creationId xmlns:p14="http://schemas.microsoft.com/office/powerpoint/2010/main" val="32412169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126</a:t>
            </a:fld>
            <a:endParaRPr lang="en-US"/>
          </a:p>
        </p:txBody>
      </p:sp>
    </p:spTree>
    <p:extLst>
      <p:ext uri="{BB962C8B-B14F-4D97-AF65-F5344CB8AC3E}">
        <p14:creationId xmlns:p14="http://schemas.microsoft.com/office/powerpoint/2010/main" val="2358383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We are all combinations of each style</a:t>
            </a:r>
          </a:p>
          <a:p>
            <a:r>
              <a:rPr lang="en-US"/>
              <a:t>No </a:t>
            </a:r>
            <a:r>
              <a:rPr lang="en-US" err="1"/>
              <a:t>DiSC</a:t>
            </a:r>
            <a:r>
              <a:rPr lang="en-US"/>
              <a:t> style is “better” than any other, and we all use each of the four styles as we go about our daily lives. </a:t>
            </a:r>
            <a:r>
              <a:rPr lang="en-US" err="1"/>
              <a:t>DiSC</a:t>
            </a:r>
            <a:r>
              <a:rPr lang="en-US"/>
              <a:t> simply helps us find out which style we tend to gravitate toward most — our comfort zone. With that knowledge, we can understand our underlying tendencies and preferences and adapt our behaviors to interact with others more effectively.</a:t>
            </a:r>
          </a:p>
          <a:p>
            <a:pPr defTabSz="931774">
              <a:defRPr/>
            </a:pPr>
            <a:endParaRPr lang="en-GB">
              <a:solidFill>
                <a:srgbClr val="000000"/>
              </a:solidFill>
              <a:latin typeface="Arial" pitchFamily="34" charset="0"/>
              <a:ea typeface="MS Mincho" pitchFamily="49" charset="-128"/>
            </a:endParaRPr>
          </a:p>
          <a:p>
            <a:pPr defTabSz="931774">
              <a:defRPr/>
            </a:pPr>
            <a:r>
              <a:rPr lang="en-GB">
                <a:solidFill>
                  <a:srgbClr val="000000"/>
                </a:solidFill>
                <a:latin typeface="Arial" pitchFamily="34" charset="0"/>
                <a:ea typeface="MS Mincho" pitchFamily="49" charset="-128"/>
              </a:rPr>
              <a:t>Driver</a:t>
            </a:r>
            <a:endParaRPr lang="en-GB">
              <a:solidFill>
                <a:srgbClr val="000000"/>
              </a:solidFill>
              <a:latin typeface="Helvetica 45 Light" pitchFamily="34" charset="0"/>
            </a:endParaRPr>
          </a:p>
          <a:p>
            <a:pPr defTabSz="931774">
              <a:defRPr/>
            </a:pPr>
            <a:r>
              <a:rPr lang="en-GB" altLang="ja-JP">
                <a:solidFill>
                  <a:srgbClr val="000000"/>
                </a:solidFill>
                <a:latin typeface="Arial" pitchFamily="34" charset="0"/>
                <a:ea typeface="MS Mincho" pitchFamily="49" charset="-128"/>
              </a:rPr>
              <a:t>Expressive</a:t>
            </a:r>
            <a:endParaRPr lang="en-GB">
              <a:solidFill>
                <a:srgbClr val="000000"/>
              </a:solidFill>
              <a:latin typeface="Helvetica 45 Light" pitchFamily="34" charset="0"/>
            </a:endParaRPr>
          </a:p>
          <a:p>
            <a:pPr defTabSz="931774">
              <a:defRPr/>
            </a:pPr>
            <a:r>
              <a:rPr lang="en-GB" altLang="ja-JP">
                <a:solidFill>
                  <a:srgbClr val="000000"/>
                </a:solidFill>
                <a:latin typeface="Arial" pitchFamily="34" charset="0"/>
                <a:ea typeface="MS Mincho" pitchFamily="49" charset="-128"/>
              </a:rPr>
              <a:t>Analytical</a:t>
            </a:r>
            <a:endParaRPr lang="en-GB">
              <a:solidFill>
                <a:srgbClr val="000000"/>
              </a:solidFill>
              <a:latin typeface="Helvetica 45 Light" pitchFamily="34" charset="0"/>
            </a:endParaRPr>
          </a:p>
          <a:p>
            <a:pPr defTabSz="931774">
              <a:defRPr/>
            </a:pPr>
            <a:r>
              <a:rPr lang="en-GB" altLang="ja-JP">
                <a:solidFill>
                  <a:srgbClr val="000000"/>
                </a:solidFill>
                <a:latin typeface="Arial" pitchFamily="34" charset="0"/>
                <a:ea typeface="MS Mincho" pitchFamily="49" charset="-128"/>
              </a:rPr>
              <a:t>Amiable</a:t>
            </a:r>
            <a:endParaRPr lang="en-GB">
              <a:solidFill>
                <a:srgbClr val="000000"/>
              </a:solidFill>
              <a:latin typeface="Helvetica 45 Light" pitchFamily="34" charset="0"/>
            </a:endParaRPr>
          </a:p>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127</a:t>
            </a:fld>
            <a:endParaRPr lang="en-US"/>
          </a:p>
        </p:txBody>
      </p:sp>
    </p:spTree>
    <p:extLst>
      <p:ext uri="{BB962C8B-B14F-4D97-AF65-F5344CB8AC3E}">
        <p14:creationId xmlns:p14="http://schemas.microsoft.com/office/powerpoint/2010/main" val="39436447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F6B52-2B25-15BD-43B3-89386621D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D90C7-283C-6813-D34B-BA55D9021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0A864-1818-4616-10E4-ACAD33C484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0CACF0A-F448-DF6D-FED2-353671969F3C}"/>
              </a:ext>
            </a:extLst>
          </p:cNvPr>
          <p:cNvSpPr>
            <a:spLocks noGrp="1"/>
          </p:cNvSpPr>
          <p:nvPr>
            <p:ph type="sldNum" sz="quarter" idx="10"/>
          </p:nvPr>
        </p:nvSpPr>
        <p:spPr/>
        <p:txBody>
          <a:bodyPr/>
          <a:lstStyle/>
          <a:p>
            <a:pPr algn="l" defTabSz="949478">
              <a:defRPr/>
            </a:pPr>
            <a:fld id="{4EBC2A7A-AE84-4D63-886B-2BD2B121CA7D}" type="slidenum">
              <a:rPr lang="en-US">
                <a:solidFill>
                  <a:prstClr val="black"/>
                </a:solidFill>
                <a:latin typeface="Calibri" panose="020F0502020204030204"/>
              </a:rPr>
              <a:pPr algn="l" defTabSz="949478">
                <a:defRPr/>
              </a:pPr>
              <a:t>128</a:t>
            </a:fld>
            <a:endParaRPr lang="en-US">
              <a:solidFill>
                <a:prstClr val="black"/>
              </a:solidFill>
              <a:latin typeface="Calibri" panose="020F0502020204030204"/>
            </a:endParaRPr>
          </a:p>
        </p:txBody>
      </p:sp>
    </p:spTree>
    <p:extLst>
      <p:ext uri="{BB962C8B-B14F-4D97-AF65-F5344CB8AC3E}">
        <p14:creationId xmlns:p14="http://schemas.microsoft.com/office/powerpoint/2010/main" val="13577567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2DF5F-A51E-8DEC-E98C-823041A9A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A8CC8-375D-5386-6414-99D2F392A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E4ACF-7534-CF15-8C60-F1AA60AB44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CB8C77-B571-5E4A-EA25-F2F36533A48A}"/>
              </a:ext>
            </a:extLst>
          </p:cNvPr>
          <p:cNvSpPr>
            <a:spLocks noGrp="1"/>
          </p:cNvSpPr>
          <p:nvPr>
            <p:ph type="sldNum" sz="quarter" idx="10"/>
          </p:nvPr>
        </p:nvSpPr>
        <p:spPr/>
        <p:txBody>
          <a:bodyPr/>
          <a:lstStyle/>
          <a:p>
            <a:pPr algn="l" defTabSz="949478">
              <a:defRPr/>
            </a:pPr>
            <a:fld id="{4EBC2A7A-AE84-4D63-886B-2BD2B121CA7D}" type="slidenum">
              <a:rPr lang="en-US">
                <a:solidFill>
                  <a:prstClr val="black"/>
                </a:solidFill>
                <a:latin typeface="Calibri" panose="020F0502020204030204"/>
              </a:rPr>
              <a:pPr algn="l" defTabSz="949478">
                <a:defRPr/>
              </a:pPr>
              <a:t>129</a:t>
            </a:fld>
            <a:endParaRPr lang="en-US">
              <a:solidFill>
                <a:prstClr val="black"/>
              </a:solidFill>
              <a:latin typeface="Calibri" panose="020F0502020204030204"/>
            </a:endParaRPr>
          </a:p>
        </p:txBody>
      </p:sp>
    </p:spTree>
    <p:extLst>
      <p:ext uri="{BB962C8B-B14F-4D97-AF65-F5344CB8AC3E}">
        <p14:creationId xmlns:p14="http://schemas.microsoft.com/office/powerpoint/2010/main" val="1821606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13</a:t>
            </a:fld>
            <a:endParaRPr lang="en-US"/>
          </a:p>
        </p:txBody>
      </p:sp>
    </p:spTree>
    <p:extLst>
      <p:ext uri="{BB962C8B-B14F-4D97-AF65-F5344CB8AC3E}">
        <p14:creationId xmlns:p14="http://schemas.microsoft.com/office/powerpoint/2010/main" val="33398365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130</a:t>
            </a:fld>
            <a:endParaRPr lang="en-US"/>
          </a:p>
        </p:txBody>
      </p:sp>
    </p:spTree>
    <p:extLst>
      <p:ext uri="{BB962C8B-B14F-4D97-AF65-F5344CB8AC3E}">
        <p14:creationId xmlns:p14="http://schemas.microsoft.com/office/powerpoint/2010/main" val="17169518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D78F2-F272-25A2-F951-20151128B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4FC16-81FC-A583-8117-68BC0B9ACB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B773F-CA3A-6B81-181C-59BBA45140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BA64F41-F9B5-E020-E3C3-4B915766A5D1}"/>
              </a:ext>
            </a:extLst>
          </p:cNvPr>
          <p:cNvSpPr>
            <a:spLocks noGrp="1"/>
          </p:cNvSpPr>
          <p:nvPr>
            <p:ph type="sldNum" sz="quarter" idx="10"/>
          </p:nvPr>
        </p:nvSpPr>
        <p:spPr/>
        <p:txBody>
          <a:bodyPr/>
          <a:lstStyle/>
          <a:p>
            <a:pPr algn="l" defTabSz="949478">
              <a:defRPr/>
            </a:pPr>
            <a:fld id="{4EBC2A7A-AE84-4D63-886B-2BD2B121CA7D}" type="slidenum">
              <a:rPr lang="en-US">
                <a:solidFill>
                  <a:prstClr val="black"/>
                </a:solidFill>
                <a:latin typeface="Calibri" panose="020F0502020204030204"/>
              </a:rPr>
              <a:pPr algn="l" defTabSz="949478">
                <a:defRPr/>
              </a:pPr>
              <a:t>131</a:t>
            </a:fld>
            <a:endParaRPr lang="en-US">
              <a:solidFill>
                <a:prstClr val="black"/>
              </a:solidFill>
              <a:latin typeface="Calibri" panose="020F0502020204030204"/>
            </a:endParaRPr>
          </a:p>
        </p:txBody>
      </p:sp>
    </p:spTree>
    <p:extLst>
      <p:ext uri="{BB962C8B-B14F-4D97-AF65-F5344CB8AC3E}">
        <p14:creationId xmlns:p14="http://schemas.microsoft.com/office/powerpoint/2010/main" val="2870155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14</a:t>
            </a:fld>
            <a:endParaRPr lang="en-US"/>
          </a:p>
        </p:txBody>
      </p:sp>
    </p:spTree>
    <p:extLst>
      <p:ext uri="{BB962C8B-B14F-4D97-AF65-F5344CB8AC3E}">
        <p14:creationId xmlns:p14="http://schemas.microsoft.com/office/powerpoint/2010/main" val="2834074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15</a:t>
            </a:fld>
            <a:endParaRPr lang="en-US"/>
          </a:p>
        </p:txBody>
      </p:sp>
    </p:spTree>
    <p:extLst>
      <p:ext uri="{BB962C8B-B14F-4D97-AF65-F5344CB8AC3E}">
        <p14:creationId xmlns:p14="http://schemas.microsoft.com/office/powerpoint/2010/main" val="1199919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16</a:t>
            </a:fld>
            <a:endParaRPr lang="en-US"/>
          </a:p>
        </p:txBody>
      </p:sp>
    </p:spTree>
    <p:extLst>
      <p:ext uri="{BB962C8B-B14F-4D97-AF65-F5344CB8AC3E}">
        <p14:creationId xmlns:p14="http://schemas.microsoft.com/office/powerpoint/2010/main" val="2301347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17</a:t>
            </a:fld>
            <a:endParaRPr lang="en-US"/>
          </a:p>
        </p:txBody>
      </p:sp>
    </p:spTree>
    <p:extLst>
      <p:ext uri="{BB962C8B-B14F-4D97-AF65-F5344CB8AC3E}">
        <p14:creationId xmlns:p14="http://schemas.microsoft.com/office/powerpoint/2010/main" val="2018860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18</a:t>
            </a:fld>
            <a:endParaRPr lang="en-US"/>
          </a:p>
        </p:txBody>
      </p:sp>
    </p:spTree>
    <p:extLst>
      <p:ext uri="{BB962C8B-B14F-4D97-AF65-F5344CB8AC3E}">
        <p14:creationId xmlns:p14="http://schemas.microsoft.com/office/powerpoint/2010/main" val="3263721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19</a:t>
            </a:fld>
            <a:endParaRPr lang="en-US"/>
          </a:p>
        </p:txBody>
      </p:sp>
    </p:spTree>
    <p:extLst>
      <p:ext uri="{BB962C8B-B14F-4D97-AF65-F5344CB8AC3E}">
        <p14:creationId xmlns:p14="http://schemas.microsoft.com/office/powerpoint/2010/main" val="281374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851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20</a:t>
            </a:fld>
            <a:endParaRPr lang="en-US"/>
          </a:p>
        </p:txBody>
      </p:sp>
    </p:spTree>
    <p:extLst>
      <p:ext uri="{BB962C8B-B14F-4D97-AF65-F5344CB8AC3E}">
        <p14:creationId xmlns:p14="http://schemas.microsoft.com/office/powerpoint/2010/main" val="3914949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21</a:t>
            </a:fld>
            <a:endParaRPr lang="en-US"/>
          </a:p>
        </p:txBody>
      </p:sp>
    </p:spTree>
    <p:extLst>
      <p:ext uri="{BB962C8B-B14F-4D97-AF65-F5344CB8AC3E}">
        <p14:creationId xmlns:p14="http://schemas.microsoft.com/office/powerpoint/2010/main" val="867076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22</a:t>
            </a:fld>
            <a:endParaRPr lang="en-US"/>
          </a:p>
        </p:txBody>
      </p:sp>
    </p:spTree>
    <p:extLst>
      <p:ext uri="{BB962C8B-B14F-4D97-AF65-F5344CB8AC3E}">
        <p14:creationId xmlns:p14="http://schemas.microsoft.com/office/powerpoint/2010/main" val="3316701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23</a:t>
            </a:fld>
            <a:endParaRPr lang="en-US"/>
          </a:p>
        </p:txBody>
      </p:sp>
    </p:spTree>
    <p:extLst>
      <p:ext uri="{BB962C8B-B14F-4D97-AF65-F5344CB8AC3E}">
        <p14:creationId xmlns:p14="http://schemas.microsoft.com/office/powerpoint/2010/main" val="3202865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24</a:t>
            </a:fld>
            <a:endParaRPr lang="en-US"/>
          </a:p>
        </p:txBody>
      </p:sp>
    </p:spTree>
    <p:extLst>
      <p:ext uri="{BB962C8B-B14F-4D97-AF65-F5344CB8AC3E}">
        <p14:creationId xmlns:p14="http://schemas.microsoft.com/office/powerpoint/2010/main" val="915550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25</a:t>
            </a:fld>
            <a:endParaRPr lang="en-US"/>
          </a:p>
        </p:txBody>
      </p:sp>
    </p:spTree>
    <p:extLst>
      <p:ext uri="{BB962C8B-B14F-4D97-AF65-F5344CB8AC3E}">
        <p14:creationId xmlns:p14="http://schemas.microsoft.com/office/powerpoint/2010/main" val="1913972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26</a:t>
            </a:fld>
            <a:endParaRPr lang="en-US"/>
          </a:p>
        </p:txBody>
      </p:sp>
    </p:spTree>
    <p:extLst>
      <p:ext uri="{BB962C8B-B14F-4D97-AF65-F5344CB8AC3E}">
        <p14:creationId xmlns:p14="http://schemas.microsoft.com/office/powerpoint/2010/main" val="2388034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27</a:t>
            </a:fld>
            <a:endParaRPr lang="en-US"/>
          </a:p>
        </p:txBody>
      </p:sp>
    </p:spTree>
    <p:extLst>
      <p:ext uri="{BB962C8B-B14F-4D97-AF65-F5344CB8AC3E}">
        <p14:creationId xmlns:p14="http://schemas.microsoft.com/office/powerpoint/2010/main" val="768478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28</a:t>
            </a:fld>
            <a:endParaRPr lang="en-US"/>
          </a:p>
        </p:txBody>
      </p:sp>
    </p:spTree>
    <p:extLst>
      <p:ext uri="{BB962C8B-B14F-4D97-AF65-F5344CB8AC3E}">
        <p14:creationId xmlns:p14="http://schemas.microsoft.com/office/powerpoint/2010/main" val="15522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29</a:t>
            </a:fld>
            <a:endParaRPr lang="en-US"/>
          </a:p>
        </p:txBody>
      </p:sp>
    </p:spTree>
    <p:extLst>
      <p:ext uri="{BB962C8B-B14F-4D97-AF65-F5344CB8AC3E}">
        <p14:creationId xmlns:p14="http://schemas.microsoft.com/office/powerpoint/2010/main" val="2500246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94D51-65C4-A0C6-5F5C-2259C958D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8FA33-D85D-45A8-9353-0EC2EBC0915E}"/>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11183131-8752-B298-794E-96FB5ECCC0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157940-AE18-1641-4765-7FA098C489B4}"/>
              </a:ext>
            </a:extLst>
          </p:cNvPr>
          <p:cNvSpPr>
            <a:spLocks noGrp="1"/>
          </p:cNvSpPr>
          <p:nvPr>
            <p:ph type="sldNum" sz="quarter" idx="10"/>
          </p:nvPr>
        </p:nvSpPr>
        <p:spPr/>
        <p:txBody>
          <a:bodyPr/>
          <a:lstStyle/>
          <a:p>
            <a:pPr defTabSz="931774">
              <a:defRPr/>
            </a:pPr>
            <a:fld id="{910B3F5A-2990-4D4F-8131-524BF39CE4A1}" type="slidenum">
              <a:rPr lang="en-US">
                <a:solidFill>
                  <a:prstClr val="black"/>
                </a:solidFill>
                <a:latin typeface="Calibri" panose="020F0502020204030204"/>
              </a:rPr>
              <a:pPr defTabSz="93177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4204941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30</a:t>
            </a:fld>
            <a:endParaRPr lang="en-US"/>
          </a:p>
        </p:txBody>
      </p:sp>
    </p:spTree>
    <p:extLst>
      <p:ext uri="{BB962C8B-B14F-4D97-AF65-F5344CB8AC3E}">
        <p14:creationId xmlns:p14="http://schemas.microsoft.com/office/powerpoint/2010/main" val="2676047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31</a:t>
            </a:fld>
            <a:endParaRPr lang="en-US"/>
          </a:p>
        </p:txBody>
      </p:sp>
    </p:spTree>
    <p:extLst>
      <p:ext uri="{BB962C8B-B14F-4D97-AF65-F5344CB8AC3E}">
        <p14:creationId xmlns:p14="http://schemas.microsoft.com/office/powerpoint/2010/main" val="3688754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32</a:t>
            </a:fld>
            <a:endParaRPr lang="en-US"/>
          </a:p>
        </p:txBody>
      </p:sp>
    </p:spTree>
    <p:extLst>
      <p:ext uri="{BB962C8B-B14F-4D97-AF65-F5344CB8AC3E}">
        <p14:creationId xmlns:p14="http://schemas.microsoft.com/office/powerpoint/2010/main" val="1461271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33</a:t>
            </a:fld>
            <a:endParaRPr lang="en-US"/>
          </a:p>
        </p:txBody>
      </p:sp>
    </p:spTree>
    <p:extLst>
      <p:ext uri="{BB962C8B-B14F-4D97-AF65-F5344CB8AC3E}">
        <p14:creationId xmlns:p14="http://schemas.microsoft.com/office/powerpoint/2010/main" val="3801530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34</a:t>
            </a:fld>
            <a:endParaRPr lang="en-US"/>
          </a:p>
        </p:txBody>
      </p:sp>
    </p:spTree>
    <p:extLst>
      <p:ext uri="{BB962C8B-B14F-4D97-AF65-F5344CB8AC3E}">
        <p14:creationId xmlns:p14="http://schemas.microsoft.com/office/powerpoint/2010/main" val="3112704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FDEBB-2336-5C9B-923E-8853A3630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72D02-CF33-1076-7771-B8FAE14E3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6DC6D-2C58-6CCD-5D4D-8BD727607A9F}"/>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2F71EF6D-CA24-F5A7-C809-6D4F013A48F5}"/>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35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362668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Start with a question: </a:t>
            </a:r>
            <a:r>
              <a:rPr lang="en-US" i="1"/>
              <a:t>“What does communication mean to you?”</a:t>
            </a:r>
            <a:endParaRPr lang="en-US"/>
          </a:p>
          <a:p>
            <a:pPr>
              <a:buNone/>
            </a:pPr>
            <a:r>
              <a:rPr lang="en-US"/>
              <a:t>Highlight that communication is not limited to just words — it’s a multi-layered process involving thoughts, emotions, and context.</a:t>
            </a:r>
          </a:p>
          <a:p>
            <a:pPr>
              <a:buNone/>
            </a:pPr>
            <a:r>
              <a:rPr lang="en-US"/>
              <a:t>Emphasize that the word "language" includes body language, tone, and visuals — not just spoken or written words.</a:t>
            </a:r>
          </a:p>
          <a:p>
            <a:r>
              <a:rPr lang="en-US"/>
              <a:t>Link it to real-life context: </a:t>
            </a:r>
            <a:r>
              <a:rPr lang="en-US" i="1"/>
              <a:t>“In our daily roles, how often do we focus on what we’re saying, but forget how we’re saying it?”</a:t>
            </a:r>
            <a:endParaRPr lang="en-US"/>
          </a:p>
          <a:p>
            <a:endParaRPr lang="en-US">
              <a:latin typeface="Arial Regular"/>
            </a:endParaRPr>
          </a:p>
        </p:txBody>
      </p:sp>
      <p:sp>
        <p:nvSpPr>
          <p:cNvPr id="4" name="Slide Number Placeholder 3"/>
          <p:cNvSpPr>
            <a:spLocks noGrp="1"/>
          </p:cNvSpPr>
          <p:nvPr>
            <p:ph type="sldNum" sz="quarter" idx="5"/>
          </p:nvPr>
        </p:nvSpPr>
        <p:spPr/>
        <p:txBody>
          <a:bodyPr/>
          <a:lstStyle/>
          <a:p>
            <a:pPr defTabSz="931774">
              <a:defRPr/>
            </a:pPr>
            <a:fld id="{B3A54342-E321-41B6-95CE-82740D29B859}" type="slidenum">
              <a:rPr lang="en-US">
                <a:solidFill>
                  <a:prstClr val="black"/>
                </a:solidFill>
                <a:latin typeface="Calibri" panose="020F0502020204030204"/>
              </a:rPr>
              <a:pPr defTabSz="931774">
                <a:defRPr/>
              </a:pPr>
              <a:t>36</a:t>
            </a:fld>
            <a:endParaRPr lang="en-US">
              <a:solidFill>
                <a:prstClr val="black"/>
              </a:solidFill>
              <a:latin typeface="Calibri" panose="020F0502020204030204"/>
            </a:endParaRPr>
          </a:p>
        </p:txBody>
      </p:sp>
    </p:spTree>
    <p:extLst>
      <p:ext uri="{BB962C8B-B14F-4D97-AF65-F5344CB8AC3E}">
        <p14:creationId xmlns:p14="http://schemas.microsoft.com/office/powerpoint/2010/main" val="1813569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BB9E5-A116-D024-9BB6-EA88CA33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EA42B-71F1-BAA6-DDA8-C59A51C90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964236-56EB-E75C-AD63-279494F6FA9E}"/>
              </a:ext>
            </a:extLst>
          </p:cNvPr>
          <p:cNvSpPr>
            <a:spLocks noGrp="1"/>
          </p:cNvSpPr>
          <p:nvPr>
            <p:ph type="body" idx="1"/>
          </p:nvPr>
        </p:nvSpPr>
        <p:spPr/>
        <p:txBody>
          <a:bodyPr/>
          <a:lstStyle/>
          <a:p>
            <a:pPr defTabSz="931774">
              <a:lnSpc>
                <a:spcPts val="1681"/>
              </a:lnSpc>
              <a:spcAft>
                <a:spcPts val="459"/>
              </a:spcAft>
              <a:defRPr/>
            </a:pPr>
            <a:r>
              <a:rPr lang="en-US" b="0" i="0">
                <a:solidFill>
                  <a:srgbClr val="474747"/>
                </a:solidFill>
                <a:effectLst/>
                <a:latin typeface="Arial" panose="020B0604020202020204" pitchFamily="34" charset="0"/>
              </a:rPr>
              <a:t>George Bernard Shaw, known at his insistence as Bernard Shaw, was an Irish playwright, critic, polemicist and political activist. His influence on Western theatre, culture and politics extended from the 1880s to his death and beyond.</a:t>
            </a:r>
            <a:endParaRPr lang="en-US">
              <a:latin typeface="Arial Regular"/>
            </a:endParaRPr>
          </a:p>
          <a:p>
            <a:pPr>
              <a:lnSpc>
                <a:spcPts val="1681"/>
              </a:lnSpc>
              <a:spcAft>
                <a:spcPts val="459"/>
              </a:spcAft>
            </a:pPr>
            <a:endParaRPr lang="en-US"/>
          </a:p>
          <a:p>
            <a:pPr>
              <a:buNone/>
            </a:pPr>
            <a:r>
              <a:rPr lang="en-US"/>
              <a:t>Read the quote and pause.</a:t>
            </a:r>
          </a:p>
          <a:p>
            <a:pPr>
              <a:buNone/>
            </a:pPr>
            <a:r>
              <a:rPr lang="en-US"/>
              <a:t>Ask participants: </a:t>
            </a:r>
            <a:r>
              <a:rPr lang="en-US" i="1"/>
              <a:t>“Have you ever left a conversation thinking you were clear, but the other person completely misunderstood?”</a:t>
            </a:r>
            <a:endParaRPr lang="en-US"/>
          </a:p>
          <a:p>
            <a:pPr>
              <a:buNone/>
            </a:pPr>
            <a:r>
              <a:rPr lang="en-US"/>
              <a:t>Emphasize that effective communication is not what’s said but what’s understood.</a:t>
            </a:r>
          </a:p>
          <a:p>
            <a:r>
              <a:rPr lang="en-US"/>
              <a:t>Transition: </a:t>
            </a:r>
            <a:r>
              <a:rPr lang="en-US" i="1"/>
              <a:t>“That brings us to the importance of clarity and confirmation in our interactions.”</a:t>
            </a:r>
            <a:endParaRPr lang="en-US"/>
          </a:p>
          <a:p>
            <a:pPr>
              <a:lnSpc>
                <a:spcPts val="1681"/>
              </a:lnSpc>
              <a:spcAft>
                <a:spcPts val="459"/>
              </a:spcAft>
            </a:pPr>
            <a:endParaRPr lang="en-US"/>
          </a:p>
        </p:txBody>
      </p:sp>
      <p:sp>
        <p:nvSpPr>
          <p:cNvPr id="4" name="Slide Number Placeholder 3">
            <a:extLst>
              <a:ext uri="{FF2B5EF4-FFF2-40B4-BE49-F238E27FC236}">
                <a16:creationId xmlns:a16="http://schemas.microsoft.com/office/drawing/2014/main" id="{69E3DB97-086C-965B-D532-40068A744D75}"/>
              </a:ext>
            </a:extLst>
          </p:cNvPr>
          <p:cNvSpPr>
            <a:spLocks noGrp="1"/>
          </p:cNvSpPr>
          <p:nvPr>
            <p:ph type="sldNum" sz="quarter" idx="5"/>
          </p:nvPr>
        </p:nvSpPr>
        <p:spPr/>
        <p:txBody>
          <a:bodyPr/>
          <a:lstStyle/>
          <a:p>
            <a:fld id="{4C825F7B-E364-4EBE-B501-8BFDB444E0ED}" type="slidenum">
              <a:rPr lang="en-US" smtClean="0"/>
              <a:t>37</a:t>
            </a:fld>
            <a:endParaRPr lang="en-US"/>
          </a:p>
        </p:txBody>
      </p:sp>
    </p:spTree>
    <p:extLst>
      <p:ext uri="{BB962C8B-B14F-4D97-AF65-F5344CB8AC3E}">
        <p14:creationId xmlns:p14="http://schemas.microsoft.com/office/powerpoint/2010/main" val="1128796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4837B-8B49-6A1A-68F1-9C4D14D0F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4D067-1A88-3DA8-5FE5-BF50010E8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6F682-0871-7A5F-A535-ED7FED45FAFD}"/>
              </a:ext>
            </a:extLst>
          </p:cNvPr>
          <p:cNvSpPr>
            <a:spLocks noGrp="1"/>
          </p:cNvSpPr>
          <p:nvPr>
            <p:ph type="body" idx="1"/>
          </p:nvPr>
        </p:nvSpPr>
        <p:spPr/>
        <p:txBody>
          <a:bodyPr/>
          <a:lstStyle/>
          <a:p>
            <a:pPr>
              <a:buNone/>
            </a:pPr>
            <a:r>
              <a:rPr lang="en-US"/>
              <a:t>Walk through each frame briefly, narrating with exaggerated expressions to highlight miscommunication.</a:t>
            </a:r>
          </a:p>
          <a:p>
            <a:pPr>
              <a:buNone/>
            </a:pPr>
            <a:r>
              <a:rPr lang="en-US"/>
              <a:t>Frame 1: “How the customer explained it” → exaggerated misunderstanding.</a:t>
            </a:r>
          </a:p>
          <a:p>
            <a:pPr>
              <a:buNone/>
            </a:pPr>
            <a:r>
              <a:rPr lang="en-US"/>
              <a:t>Frame 2: “How the project leader understood it” → assumption.</a:t>
            </a:r>
          </a:p>
          <a:p>
            <a:pPr>
              <a:buNone/>
            </a:pPr>
            <a:r>
              <a:rPr lang="en-US"/>
              <a:t>Frame 3–10: Keep participants laughing but thoughtful—each image reveals the cost of miscommunication.</a:t>
            </a:r>
          </a:p>
          <a:p>
            <a:pPr>
              <a:buNone/>
            </a:pPr>
            <a:r>
              <a:rPr lang="en-US"/>
              <a:t>Debrief: </a:t>
            </a:r>
            <a:r>
              <a:rPr lang="en-US" i="1"/>
              <a:t>“What went wrong here? Where was the breakdown? Is this too far from our own customer interactions?”</a:t>
            </a:r>
            <a:endParaRPr lang="en-US"/>
          </a:p>
          <a:p>
            <a:r>
              <a:rPr lang="en-US"/>
              <a:t>Key Message: Everyone interprets communication through their own lens. Without clear, two-way understanding, misalignment is inevitable.</a:t>
            </a:r>
          </a:p>
          <a:p>
            <a:pPr algn="l"/>
            <a:endParaRPr lang="en-US" b="0" i="0">
              <a:solidFill>
                <a:srgbClr val="242424"/>
              </a:solidFill>
              <a:effectLst/>
              <a:latin typeface="source-serif-pro"/>
            </a:endParaRPr>
          </a:p>
          <a:p>
            <a:pPr algn="l"/>
            <a:endParaRPr lang="en-US" b="0" i="0">
              <a:solidFill>
                <a:srgbClr val="242424"/>
              </a:solidFill>
              <a:effectLst/>
              <a:latin typeface="source-serif-pro"/>
            </a:endParaRPr>
          </a:p>
        </p:txBody>
      </p:sp>
      <p:sp>
        <p:nvSpPr>
          <p:cNvPr id="4" name="Slide Number Placeholder 3">
            <a:extLst>
              <a:ext uri="{FF2B5EF4-FFF2-40B4-BE49-F238E27FC236}">
                <a16:creationId xmlns:a16="http://schemas.microsoft.com/office/drawing/2014/main" id="{81F6043A-889C-3061-67FF-F90FF7AAD726}"/>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38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534416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8D25-CB95-0B05-9FE5-2E4DB9B18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80558-F155-6133-1138-3BE9420CF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7D052-8168-8116-C8B1-762B6B0ABD78}"/>
              </a:ext>
            </a:extLst>
          </p:cNvPr>
          <p:cNvSpPr>
            <a:spLocks noGrp="1"/>
          </p:cNvSpPr>
          <p:nvPr>
            <p:ph type="body" idx="1"/>
          </p:nvPr>
        </p:nvSpPr>
        <p:spPr/>
        <p:txBody>
          <a:bodyPr/>
          <a:lstStyle/>
          <a:p>
            <a:pPr>
              <a:buFont typeface="Arial" panose="020B0604020202020204" pitchFamily="34" charset="0"/>
              <a:buChar char="•"/>
            </a:pPr>
            <a:r>
              <a:rPr lang="en-US"/>
              <a:t>Say: </a:t>
            </a:r>
            <a:r>
              <a:rPr lang="en-US" i="1"/>
              <a:t>“Beyond just solving problems, these are the core emotional needs in any conversation.”</a:t>
            </a:r>
            <a:endParaRPr lang="en-US"/>
          </a:p>
          <a:p>
            <a:pPr>
              <a:buFont typeface="Arial" panose="020B0604020202020204" pitchFamily="34" charset="0"/>
              <a:buNone/>
            </a:pPr>
            <a:endParaRPr lang="en-US"/>
          </a:p>
          <a:p>
            <a:pPr>
              <a:buFont typeface="Arial" panose="020B0604020202020204" pitchFamily="34" charset="0"/>
              <a:buNone/>
            </a:pPr>
            <a:r>
              <a:rPr lang="en-US"/>
              <a:t>Ask: </a:t>
            </a:r>
            <a:r>
              <a:rPr lang="en-US" i="1"/>
              <a:t>“When a customer gets upset, what are they really asking for?”</a:t>
            </a:r>
            <a:endParaRPr lang="en-US"/>
          </a:p>
          <a:p>
            <a:pPr>
              <a:buFont typeface="Arial" panose="020B0604020202020204" pitchFamily="34" charset="0"/>
              <a:buChar char="•"/>
            </a:pPr>
            <a:r>
              <a:rPr lang="en-US"/>
              <a:t>Explain each:</a:t>
            </a:r>
          </a:p>
          <a:p>
            <a:pPr marL="757066" lvl="1" indent="-291179">
              <a:buFont typeface="Arial" panose="020B0604020202020204" pitchFamily="34" charset="0"/>
              <a:buChar char="•"/>
            </a:pPr>
            <a:r>
              <a:rPr lang="en-US"/>
              <a:t>Heard: They want to be listened to without interruption.</a:t>
            </a:r>
          </a:p>
          <a:p>
            <a:pPr marL="757066" lvl="1" indent="-291179">
              <a:buFont typeface="Arial" panose="020B0604020202020204" pitchFamily="34" charset="0"/>
              <a:buChar char="•"/>
            </a:pPr>
            <a:r>
              <a:rPr lang="en-US"/>
              <a:t>Felt: They want their emotions to be acknowledged.</a:t>
            </a:r>
          </a:p>
          <a:p>
            <a:pPr marL="757066" lvl="1" indent="-291179">
              <a:buFont typeface="Arial" panose="020B0604020202020204" pitchFamily="34" charset="0"/>
              <a:buChar char="•"/>
            </a:pPr>
            <a:r>
              <a:rPr lang="en-US"/>
              <a:t>Understood: They want validation that their situation makes sense.</a:t>
            </a:r>
          </a:p>
          <a:p>
            <a:pPr>
              <a:buFont typeface="Arial" panose="020B0604020202020204" pitchFamily="34" charset="0"/>
              <a:buNone/>
            </a:pPr>
            <a:r>
              <a:rPr lang="en-US"/>
              <a:t>These are key to building connection before offering a solution.</a:t>
            </a:r>
          </a:p>
          <a:p>
            <a:endParaRPr lang="ar-AE" b="1"/>
          </a:p>
        </p:txBody>
      </p:sp>
      <p:sp>
        <p:nvSpPr>
          <p:cNvPr id="4" name="Slide Number Placeholder 3">
            <a:extLst>
              <a:ext uri="{FF2B5EF4-FFF2-40B4-BE49-F238E27FC236}">
                <a16:creationId xmlns:a16="http://schemas.microsoft.com/office/drawing/2014/main" id="{2BDB3540-13EA-0ABF-D217-E8029110E209}"/>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39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991877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8F7D8-FA41-5408-CD04-55ABA5C3B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A1EAD-5859-3D9E-0BD4-86D8B0490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595443-95E8-54D1-6118-F5A376168E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CC8542-EFB9-F884-5B7D-D01D9D833E78}"/>
              </a:ext>
            </a:extLst>
          </p:cNvPr>
          <p:cNvSpPr>
            <a:spLocks noGrp="1"/>
          </p:cNvSpPr>
          <p:nvPr>
            <p:ph type="sldNum" sz="quarter" idx="10"/>
          </p:nvPr>
        </p:nvSpPr>
        <p:spPr/>
        <p:txBody>
          <a:bodyPr/>
          <a:lstStyle/>
          <a:p>
            <a:pPr algn="l" defTabSz="949478">
              <a:defRPr/>
            </a:pPr>
            <a:fld id="{4EBC2A7A-AE84-4D63-886B-2BD2B121CA7D}" type="slidenum">
              <a:rPr lang="en-US">
                <a:solidFill>
                  <a:prstClr val="black"/>
                </a:solidFill>
                <a:latin typeface="Calibri" panose="020F0502020204030204"/>
              </a:rPr>
              <a:pPr algn="l" defTabSz="949478">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24419193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2353B-F715-3A63-201B-CBA284E4D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61CD0-0A0F-665C-5357-012DA480BD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AA00A-02DA-4582-045E-F46E9C7AA36A}"/>
              </a:ext>
            </a:extLst>
          </p:cNvPr>
          <p:cNvSpPr>
            <a:spLocks noGrp="1"/>
          </p:cNvSpPr>
          <p:nvPr>
            <p:ph type="body" idx="1"/>
          </p:nvPr>
        </p:nvSpPr>
        <p:spPr/>
        <p:txBody>
          <a:bodyPr/>
          <a:lstStyle/>
          <a:p>
            <a:pPr>
              <a:buNone/>
            </a:pPr>
            <a:r>
              <a:rPr lang="en-US"/>
              <a:t>Contrast with Slide 1: This moves from "what" to "how well."</a:t>
            </a:r>
          </a:p>
          <a:p>
            <a:pPr>
              <a:buNone/>
            </a:pPr>
            <a:r>
              <a:rPr lang="en-US"/>
              <a:t>Say: </a:t>
            </a:r>
            <a:r>
              <a:rPr lang="en-US" i="1"/>
              <a:t>“What’s the difference between just sending a message and ensuring it lands well?”</a:t>
            </a:r>
            <a:endParaRPr lang="en-US"/>
          </a:p>
          <a:p>
            <a:pPr>
              <a:buNone/>
            </a:pPr>
            <a:r>
              <a:rPr lang="en-US"/>
              <a:t>Introduce the concept of two-way communication: “Communication is only complete when the other person receives and responds.”</a:t>
            </a:r>
          </a:p>
          <a:p>
            <a:r>
              <a:rPr lang="en-US"/>
              <a:t>Give example: </a:t>
            </a:r>
            <a:r>
              <a:rPr lang="en-US" i="1"/>
              <a:t>“You explain a feature to a customer. If they nod, does it mean they understood? Not necessarily. That’s why feedback and active checking are key.”</a:t>
            </a:r>
            <a:endParaRPr lang="en-US"/>
          </a:p>
        </p:txBody>
      </p:sp>
      <p:sp>
        <p:nvSpPr>
          <p:cNvPr id="4" name="Slide Number Placeholder 3">
            <a:extLst>
              <a:ext uri="{FF2B5EF4-FFF2-40B4-BE49-F238E27FC236}">
                <a16:creationId xmlns:a16="http://schemas.microsoft.com/office/drawing/2014/main" id="{3D29E595-E72E-6AE7-F47F-46DD3DC20AB0}"/>
              </a:ext>
            </a:extLst>
          </p:cNvPr>
          <p:cNvSpPr>
            <a:spLocks noGrp="1"/>
          </p:cNvSpPr>
          <p:nvPr>
            <p:ph type="sldNum" sz="quarter" idx="5"/>
          </p:nvPr>
        </p:nvSpPr>
        <p:spPr/>
        <p:txBody>
          <a:bodyPr/>
          <a:lstStyle/>
          <a:p>
            <a:pPr defTabSz="931774">
              <a:defRPr/>
            </a:pPr>
            <a:fld id="{B3A54342-E321-41B6-95CE-82740D29B859}" type="slidenum">
              <a:rPr lang="en-US">
                <a:solidFill>
                  <a:prstClr val="black"/>
                </a:solidFill>
                <a:latin typeface="Calibri" panose="020F0502020204030204"/>
              </a:rPr>
              <a:pPr defTabSz="931774">
                <a:defRPr/>
              </a:pPr>
              <a:t>40</a:t>
            </a:fld>
            <a:endParaRPr lang="en-US">
              <a:solidFill>
                <a:prstClr val="black"/>
              </a:solidFill>
              <a:latin typeface="Calibri" panose="020F0502020204030204"/>
            </a:endParaRPr>
          </a:p>
        </p:txBody>
      </p:sp>
    </p:spTree>
    <p:extLst>
      <p:ext uri="{BB962C8B-B14F-4D97-AF65-F5344CB8AC3E}">
        <p14:creationId xmlns:p14="http://schemas.microsoft.com/office/powerpoint/2010/main" val="788155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8D25-CB95-0B05-9FE5-2E4DB9B18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80558-F155-6133-1138-3BE9420CF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7D052-8168-8116-C8B1-762B6B0ABD78}"/>
              </a:ext>
            </a:extLst>
          </p:cNvPr>
          <p:cNvSpPr>
            <a:spLocks noGrp="1"/>
          </p:cNvSpPr>
          <p:nvPr>
            <p:ph type="body" idx="1"/>
          </p:nvPr>
        </p:nvSpPr>
        <p:spPr/>
        <p:txBody>
          <a:bodyPr/>
          <a:lstStyle/>
          <a:p>
            <a:pPr>
              <a:buNone/>
            </a:pPr>
            <a:r>
              <a:rPr lang="en-US"/>
              <a:t>Ask: </a:t>
            </a:r>
            <a:r>
              <a:rPr lang="en-US" i="1"/>
              <a:t>“Which one of these benefits has the biggest impact in your day-to-day role?”</a:t>
            </a:r>
            <a:endParaRPr lang="en-US"/>
          </a:p>
          <a:p>
            <a:pPr>
              <a:buNone/>
            </a:pPr>
            <a:r>
              <a:rPr lang="en-US"/>
              <a:t>Give a real example for each:</a:t>
            </a:r>
          </a:p>
          <a:p>
            <a:pPr>
              <a:buFont typeface="Arial" panose="020B0604020202020204" pitchFamily="34" charset="0"/>
              <a:buChar char="•"/>
            </a:pPr>
            <a:r>
              <a:rPr lang="en-US"/>
              <a:t>Quicker problem solving → misunderstandings don’t drag out.</a:t>
            </a:r>
          </a:p>
          <a:p>
            <a:pPr>
              <a:buFont typeface="Arial" panose="020B0604020202020204" pitchFamily="34" charset="0"/>
              <a:buChar char="•"/>
            </a:pPr>
            <a:r>
              <a:rPr lang="en-US"/>
              <a:t>Better decisions → when all sides are heard, outcomes improve.</a:t>
            </a:r>
          </a:p>
          <a:p>
            <a:pPr>
              <a:buFont typeface="Arial" panose="020B0604020202020204" pitchFamily="34" charset="0"/>
              <a:buChar char="•"/>
            </a:pPr>
            <a:r>
              <a:rPr lang="en-US"/>
              <a:t>Steady workflow → fewer errors, less rework.</a:t>
            </a:r>
          </a:p>
          <a:p>
            <a:pPr>
              <a:buFont typeface="Arial" panose="020B0604020202020204" pitchFamily="34" charset="0"/>
              <a:buChar char="•"/>
            </a:pPr>
            <a:r>
              <a:rPr lang="en-US"/>
              <a:t>Stronger relationships → internally and with customers.</a:t>
            </a:r>
          </a:p>
          <a:p>
            <a:pPr>
              <a:buFont typeface="Arial" panose="020B0604020202020204" pitchFamily="34" charset="0"/>
              <a:buChar char="•"/>
            </a:pPr>
            <a:r>
              <a:rPr lang="en-US"/>
              <a:t>Professional image → clear communicators earn more trust.</a:t>
            </a:r>
          </a:p>
          <a:p>
            <a:r>
              <a:rPr lang="en-US"/>
              <a:t>Transition smoothly: </a:t>
            </a:r>
            <a:r>
              <a:rPr lang="en-US" i="1"/>
              <a:t>“To achieve all of this, we need to understand the process of communication… but before we do that let us do an activity</a:t>
            </a:r>
            <a:endParaRPr lang="en-US"/>
          </a:p>
          <a:p>
            <a:endParaRPr lang="ar-AE" b="1"/>
          </a:p>
        </p:txBody>
      </p:sp>
      <p:sp>
        <p:nvSpPr>
          <p:cNvPr id="4" name="Slide Number Placeholder 3">
            <a:extLst>
              <a:ext uri="{FF2B5EF4-FFF2-40B4-BE49-F238E27FC236}">
                <a16:creationId xmlns:a16="http://schemas.microsoft.com/office/drawing/2014/main" id="{2BDB3540-13EA-0ABF-D217-E8029110E209}"/>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41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731695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47D32-F5B1-185E-F0FA-0E86266C2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9922E-B0A1-283A-1B00-58E9DE71A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6684C-2249-E6E6-F552-0C5A75469230}"/>
              </a:ext>
            </a:extLst>
          </p:cNvPr>
          <p:cNvSpPr>
            <a:spLocks noGrp="1"/>
          </p:cNvSpPr>
          <p:nvPr>
            <p:ph type="body" idx="1"/>
          </p:nvPr>
        </p:nvSpPr>
        <p:spPr/>
        <p:txBody>
          <a:bodyPr/>
          <a:lstStyle/>
          <a:p>
            <a:pPr>
              <a:buNone/>
            </a:pPr>
            <a:r>
              <a:rPr lang="en-US"/>
              <a:t>This activity is a fun way to demonstrate how important it is to communicate clearly.</a:t>
            </a:r>
          </a:p>
          <a:p>
            <a:pPr>
              <a:buNone/>
            </a:pPr>
            <a:endParaRPr lang="en-US"/>
          </a:p>
          <a:p>
            <a:pPr>
              <a:buNone/>
            </a:pPr>
            <a:r>
              <a:rPr lang="en-US" b="1"/>
              <a:t>Instruction</a:t>
            </a:r>
          </a:p>
          <a:p>
            <a:pPr>
              <a:buNone/>
            </a:pPr>
            <a:r>
              <a:rPr lang="en-US"/>
              <a:t>The participant describing should face away from the delegates</a:t>
            </a:r>
          </a:p>
          <a:p>
            <a:pPr defTabSz="931774" eaLnBrk="0" fontAlgn="base" hangingPunct="0">
              <a:spcBef>
                <a:spcPct val="0"/>
              </a:spcBef>
              <a:spcAft>
                <a:spcPct val="0"/>
              </a:spcAft>
            </a:pPr>
            <a:r>
              <a:rPr lang="en-US" altLang="en-US">
                <a:latin typeface="Arial" panose="020B0604020202020204" pitchFamily="34" charset="0"/>
              </a:rPr>
              <a:t>No showing the picture.</a:t>
            </a:r>
          </a:p>
          <a:p>
            <a:pPr defTabSz="931774" eaLnBrk="0" fontAlgn="base" hangingPunct="0">
              <a:spcBef>
                <a:spcPct val="0"/>
              </a:spcBef>
              <a:spcAft>
                <a:spcPct val="0"/>
              </a:spcAft>
            </a:pPr>
            <a:r>
              <a:rPr lang="en-US" altLang="en-US">
                <a:latin typeface="Arial" panose="020B0604020202020204" pitchFamily="34" charset="0"/>
              </a:rPr>
              <a:t>No one can ask any questions so everyone can hear clearly</a:t>
            </a:r>
          </a:p>
          <a:p>
            <a:pPr defTabSz="931774" eaLnBrk="0" fontAlgn="base" hangingPunct="0">
              <a:spcBef>
                <a:spcPct val="0"/>
              </a:spcBef>
              <a:spcAft>
                <a:spcPct val="0"/>
              </a:spcAft>
            </a:pPr>
            <a:endParaRPr lang="en-US"/>
          </a:p>
          <a:p>
            <a:pPr>
              <a:buNone/>
            </a:pPr>
            <a:r>
              <a:rPr lang="en-US" b="1"/>
              <a:t>Materials Needed: </a:t>
            </a:r>
          </a:p>
          <a:p>
            <a:pPr marL="174708" indent="-174708">
              <a:buFont typeface="Arial" panose="020B0604020202020204" pitchFamily="34" charset="0"/>
              <a:buChar char="•"/>
            </a:pPr>
            <a:r>
              <a:rPr lang="en-US"/>
              <a:t>Timer to time the activity</a:t>
            </a:r>
          </a:p>
          <a:p>
            <a:pPr marL="174708" indent="-174708">
              <a:buFont typeface="Arial" panose="020B0604020202020204" pitchFamily="34" charset="0"/>
              <a:buChar char="•"/>
            </a:pPr>
            <a:r>
              <a:rPr lang="en-US"/>
              <a:t>1 blank sheet of paper  for each delegate to draw </a:t>
            </a:r>
          </a:p>
          <a:p>
            <a:pPr marL="174708" indent="-174708">
              <a:buFont typeface="Arial" panose="020B0604020202020204" pitchFamily="34" charset="0"/>
              <a:buChar char="•"/>
            </a:pPr>
            <a:r>
              <a:rPr lang="en-US"/>
              <a:t>Drawing Pencil </a:t>
            </a:r>
          </a:p>
          <a:p>
            <a:pPr>
              <a:buNone/>
            </a:pPr>
            <a:r>
              <a:rPr lang="en-US"/>
              <a:t>• Print Shapes Pages (included)-</a:t>
            </a:r>
          </a:p>
          <a:p>
            <a:pPr>
              <a:buNone/>
            </a:pPr>
            <a:endParaRPr lang="en-US"/>
          </a:p>
          <a:p>
            <a:pPr>
              <a:buNone/>
            </a:pPr>
            <a:r>
              <a:rPr lang="en-US"/>
              <a:t>There are 9 shapes/images. You can do more than 1 round. </a:t>
            </a:r>
          </a:p>
          <a:p>
            <a:pPr>
              <a:buNone/>
            </a:pPr>
            <a:endParaRPr lang="en-US"/>
          </a:p>
          <a:p>
            <a:pPr>
              <a:buNone/>
            </a:pPr>
            <a:r>
              <a:rPr lang="en-US" b="1"/>
              <a:t>Debrief (after the laughs):</a:t>
            </a:r>
          </a:p>
          <a:p>
            <a:pPr>
              <a:buFont typeface="Arial" panose="020B0604020202020204" pitchFamily="34" charset="0"/>
              <a:buChar char="•"/>
            </a:pPr>
            <a:r>
              <a:rPr lang="en-US"/>
              <a:t>“How many of your drawings looked like the original?”</a:t>
            </a:r>
          </a:p>
          <a:p>
            <a:pPr>
              <a:buFont typeface="Arial" panose="020B0604020202020204" pitchFamily="34" charset="0"/>
              <a:buChar char="•"/>
            </a:pPr>
            <a:r>
              <a:rPr lang="en-US"/>
              <a:t>“What made the communication easier or harder?”</a:t>
            </a:r>
          </a:p>
          <a:p>
            <a:pPr>
              <a:buFont typeface="Arial" panose="020B0604020202020204" pitchFamily="34" charset="0"/>
              <a:buChar char="•"/>
            </a:pPr>
            <a:r>
              <a:rPr lang="en-US"/>
              <a:t>“What assumptions did you make as the Describer or the Drawer?”</a:t>
            </a:r>
          </a:p>
          <a:p>
            <a:pPr>
              <a:buFont typeface="Arial" panose="020B0604020202020204" pitchFamily="34" charset="0"/>
              <a:buChar char="•"/>
            </a:pPr>
            <a:r>
              <a:rPr lang="en-US"/>
              <a:t>“How does this relate to communication with our customers?”</a:t>
            </a:r>
          </a:p>
          <a:p>
            <a:pPr>
              <a:buNone/>
            </a:pPr>
            <a:endParaRPr lang="en-US"/>
          </a:p>
          <a:p>
            <a:pPr>
              <a:buNone/>
            </a:pPr>
            <a:r>
              <a:rPr lang="en-US" b="1"/>
              <a:t>Key Talking Points:</a:t>
            </a:r>
          </a:p>
          <a:p>
            <a:pPr>
              <a:buFont typeface="Arial" panose="020B0604020202020204" pitchFamily="34" charset="0"/>
              <a:buChar char="•"/>
            </a:pPr>
            <a:r>
              <a:rPr lang="en-US"/>
              <a:t>Even simple messages get lost if assumptions, unclear language, or missing feedback loops exist.</a:t>
            </a:r>
          </a:p>
          <a:p>
            <a:pPr>
              <a:buFont typeface="Arial" panose="020B0604020202020204" pitchFamily="34" charset="0"/>
              <a:buChar char="•"/>
            </a:pPr>
            <a:r>
              <a:rPr lang="en-US"/>
              <a:t>In real communication, we need </a:t>
            </a:r>
            <a:r>
              <a:rPr lang="en-US" b="1"/>
              <a:t>clarity</a:t>
            </a:r>
            <a:r>
              <a:rPr lang="en-US"/>
              <a:t>, </a:t>
            </a:r>
            <a:r>
              <a:rPr lang="en-US" b="1"/>
              <a:t>checking for understanding</a:t>
            </a:r>
            <a:r>
              <a:rPr lang="en-US"/>
              <a:t>, and </a:t>
            </a:r>
            <a:r>
              <a:rPr lang="en-US" b="1"/>
              <a:t>adjusting</a:t>
            </a:r>
            <a:r>
              <a:rPr lang="en-US"/>
              <a:t> based on the listener’s perspective.</a:t>
            </a:r>
          </a:p>
          <a:p>
            <a:pPr>
              <a:buFont typeface="Arial" panose="020B0604020202020204" pitchFamily="34" charset="0"/>
              <a:buChar char="•"/>
            </a:pPr>
            <a:r>
              <a:rPr lang="en-US"/>
              <a:t>This connects to what we’ll explore next: the </a:t>
            </a:r>
            <a:r>
              <a:rPr lang="en-US" b="1"/>
              <a:t>process</a:t>
            </a:r>
            <a:r>
              <a:rPr lang="en-US"/>
              <a:t> and </a:t>
            </a:r>
            <a:r>
              <a:rPr lang="en-US" b="1"/>
              <a:t>types of communication</a:t>
            </a:r>
            <a:r>
              <a:rPr lang="en-US"/>
              <a:t>—and how to master both verbal and non-verbal cues.</a:t>
            </a:r>
          </a:p>
          <a:p>
            <a:pPr>
              <a:buNone/>
            </a:pPr>
            <a:endParaRPr lang="ar-AE"/>
          </a:p>
        </p:txBody>
      </p:sp>
      <p:sp>
        <p:nvSpPr>
          <p:cNvPr id="4" name="Slide Number Placeholder 3">
            <a:extLst>
              <a:ext uri="{FF2B5EF4-FFF2-40B4-BE49-F238E27FC236}">
                <a16:creationId xmlns:a16="http://schemas.microsoft.com/office/drawing/2014/main" id="{17051EFF-17C7-6C6A-912C-B1F0167D4074}"/>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42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679405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8D25-CB95-0B05-9FE5-2E4DB9B18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80558-F155-6133-1138-3BE9420CF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7D052-8168-8116-C8B1-762B6B0ABD78}"/>
              </a:ext>
            </a:extLst>
          </p:cNvPr>
          <p:cNvSpPr>
            <a:spLocks noGrp="1"/>
          </p:cNvSpPr>
          <p:nvPr>
            <p:ph type="body" idx="1"/>
          </p:nvPr>
        </p:nvSpPr>
        <p:spPr/>
        <p:txBody>
          <a:bodyPr/>
          <a:lstStyle/>
          <a:p>
            <a:pPr>
              <a:buNone/>
            </a:pPr>
            <a:r>
              <a:rPr lang="en-US" b="1"/>
              <a:t>1. The Communication Model:</a:t>
            </a:r>
          </a:p>
          <a:p>
            <a:pPr>
              <a:buNone/>
            </a:pPr>
            <a:r>
              <a:rPr lang="en-US" b="1"/>
              <a:t>🔹 Sender:</a:t>
            </a:r>
            <a:endParaRPr lang="en-US"/>
          </a:p>
          <a:p>
            <a:pPr>
              <a:buFont typeface="Arial" panose="020B0604020202020204" pitchFamily="34" charset="0"/>
              <a:buChar char="•"/>
            </a:pPr>
            <a:r>
              <a:rPr lang="en-US"/>
              <a:t>The person initiating the message (in this case, the sales or service consultant).</a:t>
            </a:r>
          </a:p>
          <a:p>
            <a:pPr>
              <a:buFont typeface="Arial" panose="020B0604020202020204" pitchFamily="34" charset="0"/>
              <a:buChar char="•"/>
            </a:pPr>
            <a:r>
              <a:rPr lang="en-US"/>
              <a:t>Must have clarity on </a:t>
            </a:r>
            <a:r>
              <a:rPr lang="en-US" i="1"/>
              <a:t>what</a:t>
            </a:r>
            <a:r>
              <a:rPr lang="en-US"/>
              <a:t> they want to communicate and </a:t>
            </a:r>
            <a:r>
              <a:rPr lang="en-US" i="1"/>
              <a:t>why</a:t>
            </a:r>
            <a:r>
              <a:rPr lang="en-US"/>
              <a:t>.</a:t>
            </a:r>
          </a:p>
          <a:p>
            <a:pPr>
              <a:buNone/>
            </a:pPr>
            <a:r>
              <a:rPr lang="en-US" b="1"/>
              <a:t>🔹 Message:</a:t>
            </a:r>
            <a:endParaRPr lang="en-US"/>
          </a:p>
          <a:p>
            <a:pPr>
              <a:buFont typeface="Arial" panose="020B0604020202020204" pitchFamily="34" charset="0"/>
              <a:buChar char="•"/>
            </a:pPr>
            <a:r>
              <a:rPr lang="en-US"/>
              <a:t>The content or idea being communicated (product info, updates, solutions).</a:t>
            </a:r>
          </a:p>
          <a:p>
            <a:pPr>
              <a:buFont typeface="Arial" panose="020B0604020202020204" pitchFamily="34" charset="0"/>
              <a:buChar char="•"/>
            </a:pPr>
            <a:r>
              <a:rPr lang="en-US"/>
              <a:t>Needs to be </a:t>
            </a:r>
            <a:r>
              <a:rPr lang="en-US" b="1"/>
              <a:t>structured, relevant, and customer-focused</a:t>
            </a:r>
            <a:r>
              <a:rPr lang="en-US"/>
              <a:t>.</a:t>
            </a:r>
          </a:p>
          <a:p>
            <a:pPr>
              <a:buNone/>
            </a:pPr>
            <a:r>
              <a:rPr lang="en-US" b="1"/>
              <a:t>🔹 Medium (or Channel):</a:t>
            </a:r>
            <a:endParaRPr lang="en-US"/>
          </a:p>
          <a:p>
            <a:pPr>
              <a:buFont typeface="Arial" panose="020B0604020202020204" pitchFamily="34" charset="0"/>
              <a:buChar char="•"/>
            </a:pPr>
            <a:r>
              <a:rPr lang="en-US"/>
              <a:t>How the message is delivered: face-to-face, phone, email, WhatsApp, etc.</a:t>
            </a:r>
          </a:p>
          <a:p>
            <a:pPr>
              <a:buFont typeface="Arial" panose="020B0604020202020204" pitchFamily="34" charset="0"/>
              <a:buChar char="•"/>
            </a:pPr>
            <a:r>
              <a:rPr lang="en-US"/>
              <a:t>The </a:t>
            </a:r>
            <a:r>
              <a:rPr lang="en-US" i="1"/>
              <a:t>medium must match the context and customer preference</a:t>
            </a:r>
            <a:r>
              <a:rPr lang="en-US"/>
              <a:t>.</a:t>
            </a:r>
          </a:p>
          <a:p>
            <a:pPr>
              <a:buNone/>
            </a:pPr>
            <a:r>
              <a:rPr lang="en-US" b="1"/>
              <a:t>🔹 Receiver:</a:t>
            </a:r>
            <a:endParaRPr lang="en-US"/>
          </a:p>
          <a:p>
            <a:pPr>
              <a:buFont typeface="Arial" panose="020B0604020202020204" pitchFamily="34" charset="0"/>
              <a:buChar char="•"/>
            </a:pPr>
            <a:r>
              <a:rPr lang="en-US"/>
              <a:t>The customer or client on the other end.</a:t>
            </a:r>
          </a:p>
          <a:p>
            <a:pPr>
              <a:buFont typeface="Arial" panose="020B0604020202020204" pitchFamily="34" charset="0"/>
              <a:buChar char="•"/>
            </a:pPr>
            <a:r>
              <a:rPr lang="en-US"/>
              <a:t>Brings their own background, emotions, and expectations into the interaction.</a:t>
            </a:r>
          </a:p>
          <a:p>
            <a:pPr>
              <a:buNone/>
            </a:pPr>
            <a:r>
              <a:rPr lang="en-US" b="1"/>
              <a:t>🔹 Feedback:</a:t>
            </a:r>
            <a:endParaRPr lang="en-US"/>
          </a:p>
          <a:p>
            <a:pPr>
              <a:buFont typeface="Arial" panose="020B0604020202020204" pitchFamily="34" charset="0"/>
              <a:buChar char="•"/>
            </a:pPr>
            <a:r>
              <a:rPr lang="en-US"/>
              <a:t>The response given by the receiver—verbal, non-verbal, or behavioral.</a:t>
            </a:r>
          </a:p>
          <a:p>
            <a:pPr>
              <a:buFont typeface="Arial" panose="020B0604020202020204" pitchFamily="34" charset="0"/>
              <a:buChar char="•"/>
            </a:pPr>
            <a:r>
              <a:rPr lang="en-US"/>
              <a:t>It helps the sender assess understanding and satisfaction.</a:t>
            </a:r>
          </a:p>
          <a:p>
            <a:pPr>
              <a:buFont typeface="Arial" panose="020B0604020202020204" pitchFamily="34" charset="0"/>
              <a:buChar char="•"/>
            </a:pPr>
            <a:r>
              <a:rPr lang="en-US" b="1"/>
              <a:t>Always watch for subtle cues</a:t>
            </a:r>
            <a:r>
              <a:rPr lang="en-US"/>
              <a:t>: facial expressions, tone, hesitation.</a:t>
            </a:r>
          </a:p>
          <a:p>
            <a:pPr>
              <a:buNone/>
            </a:pPr>
            <a:r>
              <a:rPr lang="en-US" b="1"/>
              <a:t>2. Noise: The Hidden Disruptor in Customer Communication</a:t>
            </a:r>
          </a:p>
          <a:p>
            <a:pPr>
              <a:buNone/>
            </a:pPr>
            <a:r>
              <a:rPr lang="en-US" b="1"/>
              <a:t>Noise</a:t>
            </a:r>
            <a:r>
              <a:rPr lang="en-US"/>
              <a:t> is any interference that distorts or blocks the message. It can be:</a:t>
            </a:r>
          </a:p>
          <a:p>
            <a:pPr>
              <a:buFont typeface="Arial" panose="020B0604020202020204" pitchFamily="34" charset="0"/>
              <a:buChar char="•"/>
            </a:pPr>
            <a:r>
              <a:rPr lang="en-US" b="1"/>
              <a:t>Physical:</a:t>
            </a:r>
            <a:r>
              <a:rPr lang="en-US"/>
              <a:t> Background noise, bad connection, poor lighting, distractions</a:t>
            </a:r>
          </a:p>
          <a:p>
            <a:pPr>
              <a:buFont typeface="Arial" panose="020B0604020202020204" pitchFamily="34" charset="0"/>
              <a:buChar char="•"/>
            </a:pPr>
            <a:r>
              <a:rPr lang="en-US" b="1"/>
              <a:t>Emotional:</a:t>
            </a:r>
            <a:r>
              <a:rPr lang="en-US"/>
              <a:t> Stress, anger, assumptions (on either side)</a:t>
            </a:r>
          </a:p>
          <a:p>
            <a:pPr>
              <a:buFont typeface="Arial" panose="020B0604020202020204" pitchFamily="34" charset="0"/>
              <a:buChar char="•"/>
            </a:pPr>
            <a:r>
              <a:rPr lang="en-US" b="1"/>
              <a:t>Language/Jargon:</a:t>
            </a:r>
            <a:r>
              <a:rPr lang="en-US"/>
              <a:t> Technical terms the customer doesn’t understand</a:t>
            </a:r>
          </a:p>
          <a:p>
            <a:pPr>
              <a:buFont typeface="Arial" panose="020B0604020202020204" pitchFamily="34" charset="0"/>
              <a:buChar char="•"/>
            </a:pPr>
            <a:r>
              <a:rPr lang="en-US" b="1"/>
              <a:t>Cultural:</a:t>
            </a:r>
            <a:r>
              <a:rPr lang="en-US"/>
              <a:t> Different expectations, body language interpretations</a:t>
            </a:r>
          </a:p>
          <a:p>
            <a:pPr>
              <a:buFont typeface="Arial" panose="020B0604020202020204" pitchFamily="34" charset="0"/>
              <a:buChar char="•"/>
            </a:pPr>
            <a:r>
              <a:rPr lang="en-US" b="1"/>
              <a:t>Mental:</a:t>
            </a:r>
            <a:r>
              <a:rPr lang="en-US"/>
              <a:t> Preoccupation or multitasking from either party</a:t>
            </a:r>
          </a:p>
          <a:p>
            <a:r>
              <a:rPr lang="en-US"/>
              <a:t>🧠 </a:t>
            </a:r>
            <a:r>
              <a:rPr lang="en-US" b="1"/>
              <a:t>Trainer Tip:</a:t>
            </a:r>
            <a:r>
              <a:rPr lang="en-US"/>
              <a:t> Ask learners to identify the most common "noise" they encounter with customers and how they manage it.</a:t>
            </a:r>
          </a:p>
          <a:p>
            <a:endParaRPr lang="ar-AE" b="0"/>
          </a:p>
        </p:txBody>
      </p:sp>
      <p:sp>
        <p:nvSpPr>
          <p:cNvPr id="4" name="Slide Number Placeholder 3">
            <a:extLst>
              <a:ext uri="{FF2B5EF4-FFF2-40B4-BE49-F238E27FC236}">
                <a16:creationId xmlns:a16="http://schemas.microsoft.com/office/drawing/2014/main" id="{2BDB3540-13EA-0ABF-D217-E8029110E209}"/>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43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04237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8D25-CB95-0B05-9FE5-2E4DB9B18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80558-F155-6133-1138-3BE9420CF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7D052-8168-8116-C8B1-762B6B0ABD78}"/>
              </a:ext>
            </a:extLst>
          </p:cNvPr>
          <p:cNvSpPr>
            <a:spLocks noGrp="1"/>
          </p:cNvSpPr>
          <p:nvPr>
            <p:ph type="body" idx="1"/>
          </p:nvPr>
        </p:nvSpPr>
        <p:spPr/>
        <p:txBody>
          <a:bodyPr/>
          <a:lstStyle/>
          <a:p>
            <a:r>
              <a:rPr lang="en-US" b="0" i="0">
                <a:solidFill>
                  <a:srgbClr val="373D3F"/>
                </a:solidFill>
                <a:effectLst/>
                <a:latin typeface="Montserrat"/>
              </a:rPr>
              <a:t>It is important to reflect on personal factors that influence your ability to communicate with others effectively. There are many factors that can distort the message you are trying to communicate, resulting in your message not being perceived by the receiver in the way you intended. When communicating, it is important to seek feedback that your message is clearly understood</a:t>
            </a:r>
          </a:p>
          <a:p>
            <a:pPr algn="l">
              <a:buFont typeface="Arial" panose="020B0604020202020204" pitchFamily="34" charset="0"/>
              <a:buChar char="•"/>
            </a:pPr>
            <a:r>
              <a:rPr lang="en-US" b="1" i="0">
                <a:solidFill>
                  <a:srgbClr val="373D3F"/>
                </a:solidFill>
                <a:effectLst/>
                <a:latin typeface="Montserrat"/>
              </a:rPr>
              <a:t>Jargon:</a:t>
            </a:r>
            <a:r>
              <a:rPr lang="en-US" b="0" i="0">
                <a:solidFill>
                  <a:srgbClr val="373D3F"/>
                </a:solidFill>
                <a:effectLst/>
                <a:latin typeface="Montserrat"/>
              </a:rPr>
              <a:t> Avoid using medical terminology, complicated wording, or unfamiliar words. When communicating with patients, explain information in common language that is easy to understand. Consider any generational, geographical, or background information that may change the perception or understanding of your message.</a:t>
            </a:r>
          </a:p>
          <a:p>
            <a:pPr algn="l">
              <a:buFont typeface="Arial" panose="020B0604020202020204" pitchFamily="34" charset="0"/>
              <a:buChar char="•"/>
            </a:pPr>
            <a:r>
              <a:rPr lang="en-US" b="1" i="0">
                <a:solidFill>
                  <a:srgbClr val="373D3F"/>
                </a:solidFill>
                <a:effectLst/>
                <a:latin typeface="Montserrat"/>
              </a:rPr>
              <a:t>Lack of attention:</a:t>
            </a:r>
            <a:r>
              <a:rPr lang="en-US" b="0" i="0">
                <a:solidFill>
                  <a:srgbClr val="373D3F"/>
                </a:solidFill>
                <a:effectLst/>
                <a:latin typeface="Montserrat"/>
              </a:rPr>
              <a:t> It is easy to become task-centered rather than person-centered when caring for multiple residents. When entering a patient’s room, remember to use preprocedural steps and mindfully focus on the person in front of you to give them your full attention. Patients should feel as if they are the center of your attention when you are with them, no matter how many other things you have going on.</a:t>
            </a:r>
          </a:p>
          <a:p>
            <a:pPr algn="l">
              <a:buFont typeface="Arial" panose="020B0604020202020204" pitchFamily="34" charset="0"/>
              <a:buChar char="•"/>
            </a:pPr>
            <a:r>
              <a:rPr lang="en-US" b="1" i="0">
                <a:solidFill>
                  <a:srgbClr val="373D3F"/>
                </a:solidFill>
                <a:effectLst/>
                <a:latin typeface="Montserrat"/>
              </a:rPr>
              <a:t>Noise and other distractions:</a:t>
            </a:r>
            <a:r>
              <a:rPr lang="en-US" b="0" i="0">
                <a:solidFill>
                  <a:srgbClr val="373D3F"/>
                </a:solidFill>
                <a:effectLst/>
                <a:latin typeface="Montserrat"/>
              </a:rPr>
              <a:t> Health care environments can be very noisy with people talking in the room or hallway, the TV blaring, alarms beeping, and pages occurring overhead. Create a calm, quiet environment when communicating with patients by closing doors to the hallway, reducing the volume of the TV, or moving to a quieter area, if possible</a:t>
            </a:r>
          </a:p>
          <a:p>
            <a:pPr defTabSz="931774">
              <a:buFont typeface="Arial" panose="020B0604020202020204" pitchFamily="34" charset="0"/>
              <a:buChar char="•"/>
              <a:defRPr/>
            </a:pPr>
            <a:r>
              <a:rPr lang="en-US" b="1" i="0">
                <a:solidFill>
                  <a:srgbClr val="373D3F"/>
                </a:solidFill>
                <a:effectLst/>
                <a:latin typeface="Montserrat"/>
              </a:rPr>
              <a:t>Hearing and speech problems:</a:t>
            </a:r>
            <a:r>
              <a:rPr lang="en-US" b="0" i="0">
                <a:solidFill>
                  <a:srgbClr val="373D3F"/>
                </a:solidFill>
                <a:effectLst/>
                <a:latin typeface="Montserrat"/>
              </a:rPr>
              <a:t> If your patient has hearing or speech problems, implement strategies to enhance communication, including assistive devices such as eyeglasses, hearing aids, and any communication aids such as whiteboards, photobooks, or microphones.</a:t>
            </a:r>
          </a:p>
          <a:p>
            <a:pPr defTabSz="931774">
              <a:buFont typeface="Arial" panose="020B0604020202020204" pitchFamily="34" charset="0"/>
              <a:buChar char="•"/>
              <a:defRPr/>
            </a:pPr>
            <a:r>
              <a:rPr lang="en-US" b="1" i="0">
                <a:solidFill>
                  <a:srgbClr val="373D3F"/>
                </a:solidFill>
                <a:effectLst/>
                <a:latin typeface="Montserrat"/>
              </a:rPr>
              <a:t>Language differences:</a:t>
            </a:r>
            <a:r>
              <a:rPr lang="en-US" b="0" i="0">
                <a:solidFill>
                  <a:srgbClr val="373D3F"/>
                </a:solidFill>
                <a:effectLst/>
                <a:latin typeface="Montserrat"/>
              </a:rPr>
              <a:t> If English is not your patient’s primary language, it is important to seek a medical interpreter and provide written handouts in the patient’s preferred language when possible. Most agencies have access to an interpreter service available by phone if they are not available on-site.</a:t>
            </a:r>
          </a:p>
          <a:p>
            <a:pPr defTabSz="931774">
              <a:buFont typeface="Arial" panose="020B0604020202020204" pitchFamily="34" charset="0"/>
              <a:buChar char="•"/>
              <a:defRPr/>
            </a:pPr>
            <a:r>
              <a:rPr lang="en-US" b="1" i="0">
                <a:solidFill>
                  <a:srgbClr val="373D3F"/>
                </a:solidFill>
                <a:effectLst/>
                <a:latin typeface="Montserrat"/>
              </a:rPr>
              <a:t>Differences in cultural beliefs:</a:t>
            </a:r>
            <a:r>
              <a:rPr lang="en-US" b="0" i="0">
                <a:solidFill>
                  <a:srgbClr val="373D3F"/>
                </a:solidFill>
                <a:effectLst/>
                <a:latin typeface="Montserrat"/>
              </a:rPr>
              <a:t> The norms of social interaction vary greatly in different cultures, as well as the ways that emotions are expressed. For example, the concept of personal space varies among people from different cultural backgrounds. Some people prefer to stand very close to one another when speaking whereas others prefer a distance of a few feet. Additionally, some patients are stoic about pain whereas others are more verbally expressive when in pain.</a:t>
            </a:r>
          </a:p>
          <a:p>
            <a:pPr defTabSz="931774">
              <a:buFont typeface="Arial" panose="020B0604020202020204" pitchFamily="34" charset="0"/>
              <a:buChar char="•"/>
              <a:defRPr/>
            </a:pPr>
            <a:r>
              <a:rPr lang="en-US" b="1" i="0">
                <a:solidFill>
                  <a:srgbClr val="373D3F"/>
                </a:solidFill>
                <a:effectLst/>
                <a:latin typeface="Montserrat"/>
              </a:rPr>
              <a:t>Differences in perceptions and viewpoints:</a:t>
            </a:r>
            <a:r>
              <a:rPr lang="en-US" b="0" i="0">
                <a:solidFill>
                  <a:srgbClr val="373D3F"/>
                </a:solidFill>
                <a:effectLst/>
                <a:latin typeface="Montserrat"/>
              </a:rPr>
              <a:t> Everyone has their own beliefs and perspectives and wants to feel “heard.” When patients feel their beliefs or perspectives are not valued, they often become disengaged from the conversation or their plan of care. Information should be provided in a nonjudgmental manner, even if the patient’s perspectives, viewpoints, and beliefs are different from your own.</a:t>
            </a:r>
          </a:p>
          <a:p>
            <a:pPr defTabSz="931774">
              <a:buFont typeface="Arial" panose="020B0604020202020204" pitchFamily="34" charset="0"/>
              <a:buChar char="•"/>
              <a:defRPr/>
            </a:pPr>
            <a:endParaRPr lang="en-US" b="0" i="0">
              <a:solidFill>
                <a:srgbClr val="373D3F"/>
              </a:solidFill>
              <a:effectLst/>
              <a:latin typeface="Montserrat"/>
            </a:endParaRPr>
          </a:p>
          <a:p>
            <a:pPr algn="l">
              <a:buFont typeface="Arial" panose="020B0604020202020204" pitchFamily="34" charset="0"/>
              <a:buChar char="•"/>
            </a:pPr>
            <a:endParaRPr lang="en-US" b="0" i="0">
              <a:solidFill>
                <a:srgbClr val="373D3F"/>
              </a:solidFill>
              <a:effectLst/>
              <a:latin typeface="Montserrat"/>
            </a:endParaRPr>
          </a:p>
          <a:p>
            <a:endParaRPr lang="ar-AE" b="1"/>
          </a:p>
        </p:txBody>
      </p:sp>
      <p:sp>
        <p:nvSpPr>
          <p:cNvPr id="4" name="Slide Number Placeholder 3">
            <a:extLst>
              <a:ext uri="{FF2B5EF4-FFF2-40B4-BE49-F238E27FC236}">
                <a16:creationId xmlns:a16="http://schemas.microsoft.com/office/drawing/2014/main" id="{2BDB3540-13EA-0ABF-D217-E8029110E209}"/>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44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578400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B481B-C973-8AA6-D453-AB7C86972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33A37-2820-A3EF-A9B8-CCE13FE7C4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AF62E-A776-2514-419F-AD71D573464D}"/>
              </a:ext>
            </a:extLst>
          </p:cNvPr>
          <p:cNvSpPr>
            <a:spLocks noGrp="1"/>
          </p:cNvSpPr>
          <p:nvPr>
            <p:ph type="body" idx="1"/>
          </p:nvPr>
        </p:nvSpPr>
        <p:spPr/>
        <p:txBody>
          <a:bodyPr/>
          <a:lstStyle/>
          <a:p>
            <a:pPr defTabSz="931774">
              <a:defRPr/>
            </a:pPr>
            <a:r>
              <a:rPr lang="en-US" b="1" kern="100">
                <a:solidFill>
                  <a:srgbClr val="00417C"/>
                </a:solidFill>
                <a:latin typeface="Arial" panose="020B0604020202020204" pitchFamily="34" charset="0"/>
                <a:ea typeface="Aptos" panose="020B0004020202020204" pitchFamily="34" charset="0"/>
                <a:cs typeface="Arial" panose="020B0604020202020204" pitchFamily="34" charset="0"/>
              </a:rPr>
              <a:t>Techniques for Clarity &amp; Feedback</a:t>
            </a:r>
            <a:endParaRPr lang="en-US" kern="100">
              <a:solidFill>
                <a:srgbClr val="00417C"/>
              </a:solidFill>
              <a:latin typeface="Arial" panose="020B0604020202020204" pitchFamily="34" charset="0"/>
              <a:ea typeface="Aptos" panose="020B0004020202020204" pitchFamily="34" charset="0"/>
              <a:cs typeface="Arial" panose="020B0604020202020204" pitchFamily="34" charset="0"/>
            </a:endParaRPr>
          </a:p>
          <a:p>
            <a:pPr>
              <a:buNone/>
            </a:pPr>
            <a:endParaRPr lang="en-US" b="1"/>
          </a:p>
          <a:p>
            <a:pPr>
              <a:buNone/>
            </a:pPr>
            <a:endParaRPr lang="en-US" b="1"/>
          </a:p>
          <a:p>
            <a:pPr>
              <a:buNone/>
            </a:pPr>
            <a:r>
              <a:rPr lang="en-US" b="1"/>
              <a:t>Clarity Techniques</a:t>
            </a:r>
            <a:endParaRPr lang="en-US"/>
          </a:p>
          <a:p>
            <a:pPr>
              <a:buFont typeface="Arial" panose="020B0604020202020204" pitchFamily="34" charset="0"/>
              <a:buChar char="•"/>
            </a:pPr>
            <a:r>
              <a:rPr lang="en-US"/>
              <a:t>Avoid technical terms unless the customer uses them.</a:t>
            </a:r>
          </a:p>
          <a:p>
            <a:pPr>
              <a:buFont typeface="Arial" panose="020B0604020202020204" pitchFamily="34" charset="0"/>
              <a:buChar char="•"/>
            </a:pPr>
            <a:r>
              <a:rPr lang="en-US"/>
              <a:t>Use short, structured sentences.</a:t>
            </a:r>
          </a:p>
          <a:p>
            <a:pPr>
              <a:buFont typeface="Arial" panose="020B0604020202020204" pitchFamily="34" charset="0"/>
              <a:buChar char="•"/>
            </a:pPr>
            <a:r>
              <a:rPr lang="en-US"/>
              <a:t>“Chunking” is helpful: present no more than 3 points at once.</a:t>
            </a:r>
          </a:p>
          <a:p>
            <a:pPr>
              <a:buFont typeface="Arial" panose="020B0604020202020204" pitchFamily="34" charset="0"/>
              <a:buChar char="•"/>
            </a:pPr>
            <a:r>
              <a:rPr lang="en-US"/>
              <a:t>Signposting improves flow: </a:t>
            </a:r>
            <a:r>
              <a:rPr lang="en-US" i="1"/>
              <a:t>“Let’s first talk about...”</a:t>
            </a:r>
            <a:r>
              <a:rPr lang="en-US"/>
              <a:t> helps organize thoughts for the listener.</a:t>
            </a:r>
          </a:p>
          <a:p>
            <a:pPr>
              <a:buNone/>
            </a:pPr>
            <a:r>
              <a:rPr lang="en-US" b="1"/>
              <a:t>Feedback Loop Techniques</a:t>
            </a:r>
            <a:endParaRPr lang="en-US"/>
          </a:p>
          <a:p>
            <a:pPr>
              <a:buFont typeface="Arial" panose="020B0604020202020204" pitchFamily="34" charset="0"/>
              <a:buChar char="•"/>
            </a:pPr>
            <a:r>
              <a:rPr lang="en-US"/>
              <a:t>Always confirm the customer understood: </a:t>
            </a:r>
            <a:r>
              <a:rPr lang="en-US" i="1"/>
              <a:t>“How does that sound so far?”</a:t>
            </a:r>
            <a:endParaRPr lang="en-US"/>
          </a:p>
          <a:p>
            <a:pPr>
              <a:buFont typeface="Arial" panose="020B0604020202020204" pitchFamily="34" charset="0"/>
              <a:buChar char="•"/>
            </a:pPr>
            <a:r>
              <a:rPr lang="en-US"/>
              <a:t>Paraphrasing builds trust: </a:t>
            </a:r>
            <a:r>
              <a:rPr lang="en-US" i="1"/>
              <a:t>“So if I understood you correctly...”</a:t>
            </a:r>
            <a:endParaRPr lang="en-US"/>
          </a:p>
          <a:p>
            <a:pPr>
              <a:buFont typeface="Arial" panose="020B0604020202020204" pitchFamily="34" charset="0"/>
              <a:buChar char="•"/>
            </a:pPr>
            <a:r>
              <a:rPr lang="en-US"/>
              <a:t>Don’t rely only on verbal responses — watch for hesitation, confusion, or discomfort.</a:t>
            </a:r>
          </a:p>
        </p:txBody>
      </p:sp>
      <p:sp>
        <p:nvSpPr>
          <p:cNvPr id="4" name="Slide Number Placeholder 3">
            <a:extLst>
              <a:ext uri="{FF2B5EF4-FFF2-40B4-BE49-F238E27FC236}">
                <a16:creationId xmlns:a16="http://schemas.microsoft.com/office/drawing/2014/main" id="{5F8FA791-B2B8-5C6C-A920-C27DF7BA494C}"/>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45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356634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E57AE-4402-C4E3-7383-AA2A0CF2F8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5406B-476C-DB53-B2B1-01DE1B011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0BF73-3EFF-C12B-E96F-DE1EABAD7141}"/>
              </a:ext>
            </a:extLst>
          </p:cNvPr>
          <p:cNvSpPr>
            <a:spLocks noGrp="1"/>
          </p:cNvSpPr>
          <p:nvPr>
            <p:ph type="body" idx="1"/>
          </p:nvPr>
        </p:nvSpPr>
        <p:spPr/>
        <p:txBody>
          <a:bodyPr/>
          <a:lstStyle/>
          <a:p>
            <a:pPr>
              <a:buNone/>
            </a:pPr>
            <a:r>
              <a:rPr lang="en-US" b="1"/>
              <a:t>You can use any feature:</a:t>
            </a:r>
          </a:p>
          <a:p>
            <a:pPr>
              <a:buNone/>
            </a:pPr>
            <a:endParaRPr lang="en-US" b="1"/>
          </a:p>
          <a:p>
            <a:pPr>
              <a:buNone/>
            </a:pPr>
            <a:r>
              <a:rPr lang="en-US" b="1"/>
              <a:t>CDW</a:t>
            </a:r>
          </a:p>
          <a:p>
            <a:pPr>
              <a:buNone/>
            </a:pPr>
            <a:r>
              <a:rPr lang="en-US" b="0"/>
              <a:t>Collision Damage Waiver. </a:t>
            </a:r>
          </a:p>
          <a:p>
            <a:pPr>
              <a:buNone/>
            </a:pPr>
            <a:r>
              <a:rPr lang="en-US" b="1"/>
              <a:t>SCDW</a:t>
            </a:r>
          </a:p>
          <a:p>
            <a:pPr>
              <a:buNone/>
            </a:pPr>
            <a:r>
              <a:rPr lang="en-US" b="0"/>
              <a:t>Super CDW</a:t>
            </a:r>
          </a:p>
          <a:p>
            <a:pPr>
              <a:buNone/>
            </a:pPr>
            <a:r>
              <a:rPr lang="en-US" b="1"/>
              <a:t>PAI</a:t>
            </a:r>
          </a:p>
          <a:p>
            <a:pPr>
              <a:buNone/>
            </a:pPr>
            <a:r>
              <a:rPr lang="en-US" b="0"/>
              <a:t>Personal Accident insurance</a:t>
            </a:r>
          </a:p>
          <a:p>
            <a:pPr>
              <a:buNone/>
            </a:pPr>
            <a:r>
              <a:rPr lang="en-US" b="1"/>
              <a:t>Adaptive Cruise Control</a:t>
            </a:r>
            <a:br>
              <a:rPr lang="en-US"/>
            </a:br>
            <a:r>
              <a:rPr lang="en-US"/>
              <a:t>A smart system that automatically adjusts speed to maintain a safe distance from the vehicle ahead.</a:t>
            </a:r>
          </a:p>
          <a:p>
            <a:pPr>
              <a:buNone/>
            </a:pPr>
            <a:r>
              <a:rPr lang="en-US" b="1"/>
              <a:t>Rear-View Camera / 360° Camera</a:t>
            </a:r>
            <a:br>
              <a:rPr lang="en-US"/>
            </a:br>
            <a:r>
              <a:rPr lang="en-US"/>
              <a:t>Assists the driver with parking and reversing by providing a clear view of the surroundings.</a:t>
            </a:r>
          </a:p>
          <a:p>
            <a:pPr>
              <a:buNone/>
            </a:pPr>
            <a:r>
              <a:rPr lang="en-US" b="1"/>
              <a:t>Keyless Entry &amp; Push Start</a:t>
            </a:r>
            <a:br>
              <a:rPr lang="en-US"/>
            </a:br>
            <a:r>
              <a:rPr lang="en-US"/>
              <a:t>Allows the driver to unlock and start the vehicle without removing the key from their pocket or bag.</a:t>
            </a:r>
          </a:p>
          <a:p>
            <a:pPr>
              <a:buNone/>
            </a:pPr>
            <a:r>
              <a:rPr lang="en-US" b="1"/>
              <a:t>Apple CarPlay / Android Auto</a:t>
            </a:r>
            <a:br>
              <a:rPr lang="en-US"/>
            </a:br>
            <a:r>
              <a:rPr lang="en-US"/>
              <a:t>Integrates the driver’s smartphone with the vehicle’s infotainment system for easy access to maps, music, and messages.</a:t>
            </a:r>
          </a:p>
          <a:p>
            <a:r>
              <a:rPr lang="en-US" b="1"/>
              <a:t>LED Headlights with Auto High Beam</a:t>
            </a:r>
            <a:br>
              <a:rPr lang="en-US"/>
            </a:br>
            <a:r>
              <a:rPr lang="en-US"/>
              <a:t>Brighter, longer-lasting lights that adjust automatically for better night driving and less glare for others</a:t>
            </a:r>
          </a:p>
          <a:p>
            <a:endParaRPr lang="ar-AE"/>
          </a:p>
        </p:txBody>
      </p:sp>
      <p:sp>
        <p:nvSpPr>
          <p:cNvPr id="4" name="Slide Number Placeholder 3">
            <a:extLst>
              <a:ext uri="{FF2B5EF4-FFF2-40B4-BE49-F238E27FC236}">
                <a16:creationId xmlns:a16="http://schemas.microsoft.com/office/drawing/2014/main" id="{046FBA88-F68F-97B1-8BD7-F561B881D641}"/>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46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6351099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7F0E2-0298-889A-518F-6364A94D6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7D7CD-A477-203E-7ECF-C57968F354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6F506-DF2D-D485-2FE4-98CEB682BDAB}"/>
              </a:ext>
            </a:extLst>
          </p:cNvPr>
          <p:cNvSpPr>
            <a:spLocks noGrp="1"/>
          </p:cNvSpPr>
          <p:nvPr>
            <p:ph type="body" idx="1"/>
          </p:nvPr>
        </p:nvSpPr>
        <p:spPr/>
        <p:txBody>
          <a:bodyPr/>
          <a:lstStyle/>
          <a:p>
            <a:pPr defTabSz="931774">
              <a:defRPr/>
            </a:pPr>
            <a:r>
              <a:rPr lang="en-US">
                <a:latin typeface="Arial" panose="020B0604020202020204" pitchFamily="34" charset="0"/>
                <a:ea typeface="Verdana" panose="020B0604030504040204" pitchFamily="34" charset="0"/>
                <a:cs typeface="Arial" panose="020B0604020202020204" pitchFamily="34" charset="0"/>
              </a:rPr>
              <a:t>1. Customers respond better when the focus is on solutions, not limitations.</a:t>
            </a:r>
          </a:p>
          <a:p>
            <a:pPr defTabSz="931774">
              <a:defRPr/>
            </a:pPr>
            <a:r>
              <a:rPr lang="en-US"/>
              <a:t>2. </a:t>
            </a:r>
            <a:r>
              <a:rPr lang="en-US">
                <a:solidFill>
                  <a:srgbClr val="00417C"/>
                </a:solidFill>
                <a:latin typeface="Arial" panose="020B0604020202020204" pitchFamily="34" charset="0"/>
                <a:ea typeface="Verdana" panose="020B0604030504040204" pitchFamily="34" charset="0"/>
                <a:cs typeface="Arial" panose="020B0604020202020204" pitchFamily="34" charset="0"/>
              </a:rPr>
              <a:t>Keeps the interaction constructive and shows willingness to help.</a:t>
            </a:r>
          </a:p>
          <a:p>
            <a:pPr defTabSz="931774">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3. Use everyday words: say </a:t>
            </a:r>
            <a:r>
              <a:rPr lang="en-US" i="1">
                <a:solidFill>
                  <a:srgbClr val="00417C"/>
                </a:solidFill>
                <a:latin typeface="Arial" panose="020B0604020202020204" pitchFamily="34" charset="0"/>
                <a:ea typeface="Verdana" panose="020B0604030504040204" pitchFamily="34" charset="0"/>
                <a:cs typeface="Arial" panose="020B0604020202020204" pitchFamily="34" charset="0"/>
              </a:rPr>
              <a:t>“fuel-efficient”</a:t>
            </a:r>
            <a:r>
              <a:rPr lang="en-US">
                <a:solidFill>
                  <a:srgbClr val="00417C"/>
                </a:solidFill>
                <a:latin typeface="Arial" panose="020B0604020202020204" pitchFamily="34" charset="0"/>
                <a:ea typeface="Verdana" panose="020B0604030504040204" pitchFamily="34" charset="0"/>
                <a:cs typeface="Arial" panose="020B0604020202020204" pitchFamily="34" charset="0"/>
              </a:rPr>
              <a:t> instead of </a:t>
            </a:r>
            <a:r>
              <a:rPr lang="en-US" i="1">
                <a:solidFill>
                  <a:srgbClr val="00417C"/>
                </a:solidFill>
                <a:latin typeface="Arial" panose="020B0604020202020204" pitchFamily="34" charset="0"/>
                <a:ea typeface="Verdana" panose="020B0604030504040204" pitchFamily="34" charset="0"/>
                <a:cs typeface="Arial" panose="020B0604020202020204" pitchFamily="34" charset="0"/>
              </a:rPr>
              <a:t>“optimized combustion system.”</a:t>
            </a:r>
          </a:p>
          <a:p>
            <a:pPr>
              <a:buNone/>
            </a:pPr>
            <a:r>
              <a:rPr lang="en-US" b="1">
                <a:solidFill>
                  <a:srgbClr val="00417C"/>
                </a:solidFill>
                <a:latin typeface="Arial" panose="020B0604020202020204" pitchFamily="34" charset="0"/>
                <a:ea typeface="Verdana" panose="020B0604030504040204" pitchFamily="34" charset="0"/>
                <a:cs typeface="Arial" panose="020B0604020202020204" pitchFamily="34" charset="0"/>
              </a:rPr>
              <a:t>4. </a:t>
            </a:r>
            <a:r>
              <a:rPr lang="en-US">
                <a:solidFill>
                  <a:srgbClr val="00417C"/>
                </a:solidFill>
                <a:latin typeface="Arial" panose="020B0604020202020204" pitchFamily="34" charset="0"/>
                <a:ea typeface="Verdana" panose="020B0604030504040204" pitchFamily="34" charset="0"/>
                <a:cs typeface="Arial" panose="020B0604020202020204" pitchFamily="34" charset="0"/>
              </a:rPr>
              <a:t>Mirror the customer’s </a:t>
            </a:r>
            <a:r>
              <a:rPr lang="en-US" b="1">
                <a:solidFill>
                  <a:srgbClr val="00417C"/>
                </a:solidFill>
                <a:latin typeface="Arial" panose="020B0604020202020204" pitchFamily="34" charset="0"/>
                <a:ea typeface="Verdana" panose="020B0604030504040204" pitchFamily="34" charset="0"/>
                <a:cs typeface="Arial" panose="020B0604020202020204" pitchFamily="34" charset="0"/>
              </a:rPr>
              <a:t>energy, pace, and language style</a:t>
            </a:r>
            <a:r>
              <a:rPr lang="en-US">
                <a:solidFill>
                  <a:srgbClr val="00417C"/>
                </a:solidFill>
                <a:latin typeface="Arial" panose="020B0604020202020204" pitchFamily="34" charset="0"/>
                <a:ea typeface="Verdana" panose="020B0604030504040204" pitchFamily="34" charset="0"/>
                <a:cs typeface="Arial" panose="020B0604020202020204" pitchFamily="34" charset="0"/>
              </a:rPr>
              <a:t>:</a:t>
            </a:r>
          </a:p>
          <a:p>
            <a:pPr marL="757066" lvl="1" indent="-291179">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If they’re formal: be professional.</a:t>
            </a:r>
          </a:p>
          <a:p>
            <a:pPr marL="757066" lvl="1" indent="-291179">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If they’re casual: relax your tone.</a:t>
            </a:r>
          </a:p>
          <a:p>
            <a:pPr marL="757066" lvl="1" indent="-291179">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If they’re frustrated: slow down, acknowledge, reassure.</a:t>
            </a:r>
          </a:p>
          <a:p>
            <a:pPr>
              <a:buFont typeface="Arial" panose="020B0604020202020204" pitchFamily="34" charset="0"/>
              <a:buNone/>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 Tone shows emotional alignment and builds trust.</a:t>
            </a:r>
          </a:p>
          <a:p>
            <a:pPr defTabSz="931774">
              <a:defRPr/>
            </a:pPr>
            <a:endParaRPr lang="en-US">
              <a:solidFill>
                <a:srgbClr val="00417C"/>
              </a:solidFill>
              <a:latin typeface="Arial" panose="020B0604020202020204" pitchFamily="34" charset="0"/>
              <a:ea typeface="Verdana" panose="020B0604030504040204" pitchFamily="34" charset="0"/>
              <a:cs typeface="Arial" panose="020B0604020202020204" pitchFamily="34" charset="0"/>
            </a:endParaRPr>
          </a:p>
          <a:p>
            <a:pPr defTabSz="931774">
              <a:defRPr/>
            </a:pPr>
            <a:endParaRPr lang="en-US">
              <a:solidFill>
                <a:srgbClr val="00417C"/>
              </a:solidFill>
              <a:latin typeface="Arial" panose="020B0604020202020204" pitchFamily="34" charset="0"/>
              <a:ea typeface="Verdana" panose="020B0604030504040204" pitchFamily="34" charset="0"/>
              <a:cs typeface="Arial" panose="020B0604020202020204" pitchFamily="34" charset="0"/>
            </a:endParaRPr>
          </a:p>
          <a:p>
            <a:pPr>
              <a:buNone/>
            </a:pPr>
            <a:endParaRPr lang="en-US"/>
          </a:p>
          <a:p>
            <a:pPr algn="l" fontAlgn="t">
              <a:buFont typeface="Arial" panose="020B0604020202020204" pitchFamily="34" charset="0"/>
              <a:buNone/>
            </a:pPr>
            <a:endParaRPr lang="en-US" sz="1600">
              <a:solidFill>
                <a:srgbClr val="23232D"/>
              </a:solidFill>
              <a:latin typeface="Montserrat"/>
            </a:endParaRPr>
          </a:p>
        </p:txBody>
      </p:sp>
      <p:sp>
        <p:nvSpPr>
          <p:cNvPr id="4" name="Slide Number Placeholder 3">
            <a:extLst>
              <a:ext uri="{FF2B5EF4-FFF2-40B4-BE49-F238E27FC236}">
                <a16:creationId xmlns:a16="http://schemas.microsoft.com/office/drawing/2014/main" id="{CAEE4442-31C0-8E90-99B8-3418B23B9DB5}"/>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47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591359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EE9C1-B3E2-6652-737D-D99B7BC01E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D0C05-7B80-7378-BEB2-857397C1F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432F9-9EBD-7CE1-4452-07BFBE963468}"/>
              </a:ext>
            </a:extLst>
          </p:cNvPr>
          <p:cNvSpPr>
            <a:spLocks noGrp="1"/>
          </p:cNvSpPr>
          <p:nvPr>
            <p:ph type="body" idx="1"/>
          </p:nvPr>
        </p:nvSpPr>
        <p:spPr/>
        <p:txBody>
          <a:bodyPr/>
          <a:lstStyle/>
          <a:p>
            <a:r>
              <a:rPr lang="en-US" b="0"/>
              <a:t>The page is animated. Negative appears first.</a:t>
            </a:r>
          </a:p>
          <a:p>
            <a:pPr>
              <a:buNone/>
            </a:pPr>
            <a:r>
              <a:rPr lang="en-US" b="1"/>
              <a:t>Slide Point: Positive Language (Overall Mindset)</a:t>
            </a:r>
          </a:p>
          <a:p>
            <a:pPr>
              <a:buFont typeface="Arial" panose="020B0604020202020204" pitchFamily="34" charset="0"/>
              <a:buChar char="•"/>
            </a:pPr>
            <a:r>
              <a:rPr lang="en-US"/>
              <a:t>Focus on </a:t>
            </a:r>
            <a:r>
              <a:rPr lang="en-US" i="1"/>
              <a:t>tone, attitude,</a:t>
            </a:r>
            <a:r>
              <a:rPr lang="en-US"/>
              <a:t> and avoiding </a:t>
            </a:r>
            <a:r>
              <a:rPr lang="en-US" i="1"/>
              <a:t>discouraging or blunt</a:t>
            </a:r>
            <a:r>
              <a:rPr lang="en-US"/>
              <a:t> language.</a:t>
            </a:r>
          </a:p>
          <a:p>
            <a:pPr>
              <a:buFont typeface="Arial" panose="020B0604020202020204" pitchFamily="34" charset="0"/>
              <a:buChar char="•"/>
            </a:pPr>
            <a:r>
              <a:rPr lang="en-US"/>
              <a:t>Includes how you make customers feel with your words.</a:t>
            </a:r>
          </a:p>
          <a:p>
            <a:pPr>
              <a:buFont typeface="Arial" panose="020B0604020202020204" pitchFamily="34" charset="0"/>
              <a:buChar char="•"/>
            </a:pPr>
            <a:r>
              <a:rPr lang="en-US"/>
              <a:t>Examples: “That’s not available” vs. “Here’s what I can offer”</a:t>
            </a:r>
          </a:p>
          <a:p>
            <a:endParaRPr lang="en-US"/>
          </a:p>
          <a:p>
            <a:r>
              <a:rPr lang="en-US"/>
              <a:t>Ask: </a:t>
            </a:r>
            <a:r>
              <a:rPr lang="en-US" i="1"/>
              <a:t>“What do you usually say in this situation? How can we reframe it?”</a:t>
            </a:r>
          </a:p>
          <a:p>
            <a:pPr defTabSz="931774">
              <a:defRPr/>
            </a:pPr>
            <a:r>
              <a:rPr lang="en-US"/>
              <a:t>Use a flipchart to write down their answers and then display the positives</a:t>
            </a:r>
          </a:p>
          <a:p>
            <a:endParaRPr lang="en-US" b="1"/>
          </a:p>
        </p:txBody>
      </p:sp>
      <p:sp>
        <p:nvSpPr>
          <p:cNvPr id="4" name="Slide Number Placeholder 3">
            <a:extLst>
              <a:ext uri="{FF2B5EF4-FFF2-40B4-BE49-F238E27FC236}">
                <a16:creationId xmlns:a16="http://schemas.microsoft.com/office/drawing/2014/main" id="{4412A89E-A236-BF92-872F-AF0061BC0C10}"/>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48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083581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3A30C-444B-5B50-1D56-CEF559F08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C3FF0-18F5-3354-C847-73BB1F70D1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45F6C-53E3-594E-F927-AE16E1481623}"/>
              </a:ext>
            </a:extLst>
          </p:cNvPr>
          <p:cNvSpPr>
            <a:spLocks noGrp="1"/>
          </p:cNvSpPr>
          <p:nvPr>
            <p:ph type="body" idx="1"/>
          </p:nvPr>
        </p:nvSpPr>
        <p:spPr/>
        <p:txBody>
          <a:bodyPr/>
          <a:lstStyle/>
          <a:p>
            <a:r>
              <a:rPr lang="en-US" b="0"/>
              <a:t>The page is animated. Negative appears first.</a:t>
            </a:r>
          </a:p>
          <a:p>
            <a:endParaRPr lang="en-US"/>
          </a:p>
          <a:p>
            <a:r>
              <a:rPr lang="en-US"/>
              <a:t>Ask: </a:t>
            </a:r>
            <a:r>
              <a:rPr lang="en-US" i="1"/>
              <a:t>“What do you usually say in this situation? How can we reframe it?”</a:t>
            </a:r>
          </a:p>
          <a:p>
            <a:pPr defTabSz="931774">
              <a:defRPr/>
            </a:pPr>
            <a:r>
              <a:rPr lang="en-US"/>
              <a:t>Use a flipchart to write down their answers and then display the positives</a:t>
            </a:r>
          </a:p>
          <a:p>
            <a:pPr>
              <a:buNone/>
            </a:pPr>
            <a:endParaRPr lang="en-US" b="1"/>
          </a:p>
          <a:p>
            <a:pPr>
              <a:buNone/>
            </a:pPr>
            <a:r>
              <a:rPr lang="en-US" b="1"/>
              <a:t>Optional Pair Activity </a:t>
            </a:r>
          </a:p>
          <a:p>
            <a:pPr>
              <a:buNone/>
            </a:pPr>
            <a:r>
              <a:rPr lang="en-US" b="1"/>
              <a:t>Objective:</a:t>
            </a:r>
            <a:r>
              <a:rPr lang="en-US"/>
              <a:t> Practice using “what I can do” phrasing and tone-matching</a:t>
            </a:r>
            <a:br>
              <a:rPr lang="en-US"/>
            </a:br>
            <a:r>
              <a:rPr lang="en-US" b="1"/>
              <a:t>Team Dynamic:</a:t>
            </a:r>
            <a:r>
              <a:rPr lang="en-US"/>
              <a:t> In pairs, role-play a customer request that can’t be fulfilled. Consultant must offer an alternative using positive language and tone.</a:t>
            </a:r>
          </a:p>
          <a:p>
            <a:pPr defTabSz="931774">
              <a:defRPr/>
            </a:pPr>
            <a:endParaRPr lang="en-US"/>
          </a:p>
          <a:p>
            <a:endParaRPr lang="en-US" b="1"/>
          </a:p>
        </p:txBody>
      </p:sp>
      <p:sp>
        <p:nvSpPr>
          <p:cNvPr id="4" name="Slide Number Placeholder 3">
            <a:extLst>
              <a:ext uri="{FF2B5EF4-FFF2-40B4-BE49-F238E27FC236}">
                <a16:creationId xmlns:a16="http://schemas.microsoft.com/office/drawing/2014/main" id="{464258F2-C2FA-9DF8-CF0C-F73DF63B6CF4}"/>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49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340021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DAF21-1E8E-CAD9-FAE9-59E328F6C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F42C4-2665-18E9-4ECD-BAB08758F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BF057-6757-FFE0-4B3B-046BF4E415FF}"/>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C4ABF7BD-225A-C6EF-BD44-23A334B00EB9}"/>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822217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C0571-A68E-5661-B8A1-32F00C6DE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E1D4C-87B1-2F1D-EFF9-A2D947103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C16D29-CD57-9A84-91F6-87435C1CEA37}"/>
              </a:ext>
            </a:extLst>
          </p:cNvPr>
          <p:cNvSpPr>
            <a:spLocks noGrp="1"/>
          </p:cNvSpPr>
          <p:nvPr>
            <p:ph type="body" idx="1"/>
          </p:nvPr>
        </p:nvSpPr>
        <p:spPr/>
        <p:txBody>
          <a:bodyPr/>
          <a:lstStyle/>
          <a:p>
            <a:r>
              <a:rPr lang="en-US" b="0"/>
              <a:t>The page is animated. Negative appears first.</a:t>
            </a:r>
          </a:p>
          <a:p>
            <a:endParaRPr lang="en-US"/>
          </a:p>
          <a:p>
            <a:r>
              <a:rPr lang="en-US"/>
              <a:t>Ask: </a:t>
            </a:r>
            <a:r>
              <a:rPr lang="en-US" i="1"/>
              <a:t>“What do you usually say in this situation? How can we reframe it?”</a:t>
            </a:r>
          </a:p>
          <a:p>
            <a:pPr defTabSz="931774">
              <a:defRPr/>
            </a:pPr>
            <a:r>
              <a:rPr lang="en-US"/>
              <a:t>Use a flipchart to write down their answers and then display the positives</a:t>
            </a:r>
          </a:p>
          <a:p>
            <a:pPr>
              <a:buNone/>
            </a:pPr>
            <a:endParaRPr lang="en-US" b="1"/>
          </a:p>
          <a:p>
            <a:pPr>
              <a:buNone/>
            </a:pPr>
            <a:r>
              <a:rPr lang="en-US" b="1"/>
              <a:t>Optional Pair Activity </a:t>
            </a:r>
          </a:p>
          <a:p>
            <a:pPr>
              <a:buNone/>
            </a:pPr>
            <a:r>
              <a:rPr lang="en-US" b="1"/>
              <a:t>Objective:</a:t>
            </a:r>
            <a:r>
              <a:rPr lang="en-US"/>
              <a:t> Practice using “what I can do” phrasing and tone-matching</a:t>
            </a:r>
            <a:br>
              <a:rPr lang="en-US"/>
            </a:br>
            <a:r>
              <a:rPr lang="en-US" b="1"/>
              <a:t>Team Dynamic:</a:t>
            </a:r>
            <a:r>
              <a:rPr lang="en-US"/>
              <a:t> In pairs, role-play a customer request that can’t be fulfilled. Consultant must offer an alternative using positive language and tone.</a:t>
            </a:r>
          </a:p>
          <a:p>
            <a:pPr defTabSz="931774">
              <a:defRPr/>
            </a:pPr>
            <a:endParaRPr lang="en-US"/>
          </a:p>
          <a:p>
            <a:endParaRPr lang="en-US" b="1"/>
          </a:p>
        </p:txBody>
      </p:sp>
      <p:sp>
        <p:nvSpPr>
          <p:cNvPr id="4" name="Slide Number Placeholder 3">
            <a:extLst>
              <a:ext uri="{FF2B5EF4-FFF2-40B4-BE49-F238E27FC236}">
                <a16:creationId xmlns:a16="http://schemas.microsoft.com/office/drawing/2014/main" id="{AF223997-AE3E-5C3F-1E7E-C466E5B83BD5}"/>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50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15477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1F012-4A00-4429-35A3-784A365A9F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84E4-1B60-E2F0-D37E-F5A9929624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3988D9-DECF-DCC1-53BD-B03507CABD50}"/>
              </a:ext>
            </a:extLst>
          </p:cNvPr>
          <p:cNvSpPr>
            <a:spLocks noGrp="1"/>
          </p:cNvSpPr>
          <p:nvPr>
            <p:ph type="body" idx="1"/>
          </p:nvPr>
        </p:nvSpPr>
        <p:spPr/>
        <p:txBody>
          <a:bodyPr/>
          <a:lstStyle/>
          <a:p>
            <a:pPr>
              <a:buNone/>
            </a:pPr>
            <a:r>
              <a:rPr lang="en-US"/>
              <a:t>Emphasize that </a:t>
            </a:r>
            <a:r>
              <a:rPr lang="en-US" b="1"/>
              <a:t>clarity builds confidence</a:t>
            </a:r>
            <a:r>
              <a:rPr lang="en-US"/>
              <a:t> — confusion causes hesitation or mistrust.</a:t>
            </a:r>
          </a:p>
          <a:p>
            <a:r>
              <a:rPr lang="en-US"/>
              <a:t>Share 1–2 examples from your brand where technical specs could confuse customers (e.g., "CVT transmission" → "smooth automatic drive").</a:t>
            </a:r>
          </a:p>
          <a:p>
            <a:endParaRPr lang="ar-AE" b="1"/>
          </a:p>
        </p:txBody>
      </p:sp>
      <p:sp>
        <p:nvSpPr>
          <p:cNvPr id="4" name="Slide Number Placeholder 3">
            <a:extLst>
              <a:ext uri="{FF2B5EF4-FFF2-40B4-BE49-F238E27FC236}">
                <a16:creationId xmlns:a16="http://schemas.microsoft.com/office/drawing/2014/main" id="{8C90C0CB-B203-2CF0-01B7-46F18B8DEE5E}"/>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51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7601262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4C38-5A5D-9557-DFE2-E9066E509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4B719-E8E3-97A1-63B5-D84CF3669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F876D-31EB-0385-B177-5C57DD50B544}"/>
              </a:ext>
            </a:extLst>
          </p:cNvPr>
          <p:cNvSpPr>
            <a:spLocks noGrp="1"/>
          </p:cNvSpPr>
          <p:nvPr>
            <p:ph type="body" idx="1"/>
          </p:nvPr>
        </p:nvSpPr>
        <p:spPr/>
        <p:txBody>
          <a:bodyPr/>
          <a:lstStyle/>
          <a:p>
            <a:pPr>
              <a:buNone/>
            </a:pPr>
            <a:r>
              <a:rPr lang="en-US"/>
              <a:t>Now let’s talk about tone — and how much it reveals, even before we get into the actual words. The way we respond should match the customer’s </a:t>
            </a:r>
            <a:r>
              <a:rPr lang="en-US" i="1"/>
              <a:t>pace and style</a:t>
            </a:r>
            <a:r>
              <a:rPr lang="en-US"/>
              <a:t>, not their emotional </a:t>
            </a:r>
            <a:r>
              <a:rPr lang="en-US" i="1"/>
              <a:t>state</a:t>
            </a:r>
            <a:r>
              <a:rPr lang="en-US"/>
              <a:t>. Let’s break this down.</a:t>
            </a:r>
          </a:p>
          <a:p>
            <a:pPr>
              <a:buNone/>
            </a:pPr>
            <a:r>
              <a:rPr lang="en-US" b="1"/>
              <a:t>🟨 Curious &amp; Casual</a:t>
            </a:r>
          </a:p>
          <a:p>
            <a:pPr>
              <a:buNone/>
            </a:pPr>
            <a:r>
              <a:rPr lang="en-US"/>
              <a:t>“If a customer sounds relaxed or playful — maybe asking early questions, exploring their options — </a:t>
            </a:r>
            <a:r>
              <a:rPr lang="en-US" i="1"/>
              <a:t>we mirror that openness</a:t>
            </a:r>
            <a:r>
              <a:rPr lang="en-US"/>
              <a:t>. Loosen up a little. Use friendly language, a light tone, and avoid overly technical or formal phrasing. This helps build connection early.”</a:t>
            </a:r>
          </a:p>
          <a:p>
            <a:pPr>
              <a:buNone/>
            </a:pPr>
            <a:r>
              <a:rPr lang="en-US" b="1"/>
              <a:t>Example:</a:t>
            </a:r>
            <a:endParaRPr lang="en-US"/>
          </a:p>
          <a:p>
            <a:pPr>
              <a:buNone/>
            </a:pPr>
            <a:r>
              <a:rPr lang="en-US"/>
              <a:t>“They ask: ‘Hey, is this one the model with the massage seats?’ You can respond casually: ‘Yes it is — they’re pretty amazing, especially on long drives.’”</a:t>
            </a:r>
          </a:p>
          <a:p>
            <a:pPr>
              <a:buNone/>
            </a:pPr>
            <a:r>
              <a:rPr lang="en-US" b="1"/>
              <a:t>🟨 Businesslike &amp; Formal</a:t>
            </a:r>
          </a:p>
          <a:p>
            <a:pPr>
              <a:buNone/>
            </a:pPr>
            <a:r>
              <a:rPr lang="en-US"/>
              <a:t>“Some customers approach us in a very structured way — maybe it’s a corporate client, or someone doing serious comparison. Here, keep your language professional and focused. Be polite, use complete sentences, and don’t over-personalize. They’re here for facts and clarity.”</a:t>
            </a:r>
          </a:p>
          <a:p>
            <a:pPr>
              <a:buNone/>
            </a:pPr>
            <a:r>
              <a:rPr lang="en-US" b="1"/>
              <a:t>Example:</a:t>
            </a:r>
            <a:endParaRPr lang="en-US"/>
          </a:p>
          <a:p>
            <a:pPr>
              <a:buNone/>
            </a:pPr>
            <a:r>
              <a:rPr lang="en-US"/>
              <a:t>“They say: ‘Can you send me the full spec sheet of the Volvo XC90 Ultra?’</a:t>
            </a:r>
            <a:br>
              <a:rPr lang="en-US"/>
            </a:br>
            <a:r>
              <a:rPr lang="en-US"/>
              <a:t>You say: ‘Of course. I’ll share the detailed brochure and highlight the key features relevant to your needs.’”</a:t>
            </a:r>
          </a:p>
          <a:p>
            <a:pPr>
              <a:buNone/>
            </a:pPr>
            <a:r>
              <a:rPr lang="en-US" b="1"/>
              <a:t>🟨 Stressed &amp; Impatient</a:t>
            </a:r>
          </a:p>
          <a:p>
            <a:pPr>
              <a:buNone/>
            </a:pPr>
            <a:r>
              <a:rPr lang="en-US"/>
              <a:t>“When a customer sounds frustrated or rushed, </a:t>
            </a:r>
            <a:r>
              <a:rPr lang="en-US" i="1"/>
              <a:t>don’t copy their frustration</a:t>
            </a:r>
            <a:r>
              <a:rPr lang="en-US"/>
              <a:t>. Instead, stay calm. You slow your pace </a:t>
            </a:r>
            <a:r>
              <a:rPr lang="en-US" i="1"/>
              <a:t>just enough</a:t>
            </a:r>
            <a:r>
              <a:rPr lang="en-US"/>
              <a:t> to give clarity. Acknowledge how they feel and guide them to solutions. That tone of calm authority is what reassures them.”</a:t>
            </a:r>
          </a:p>
          <a:p>
            <a:pPr>
              <a:buNone/>
            </a:pPr>
            <a:r>
              <a:rPr lang="en-US" b="1"/>
              <a:t>Example:</a:t>
            </a:r>
            <a:endParaRPr lang="en-US"/>
          </a:p>
          <a:p>
            <a:pPr>
              <a:buNone/>
            </a:pPr>
            <a:r>
              <a:rPr lang="en-US"/>
              <a:t>“They say: ‘I’ve been waiting all day, what’s going on?!’</a:t>
            </a:r>
            <a:br>
              <a:rPr lang="en-US"/>
            </a:br>
            <a:r>
              <a:rPr lang="en-US"/>
              <a:t>You say: ‘I completely understand your concern. Let me check the update now, and I’ll make sure we get this sorted for you.’”</a:t>
            </a:r>
          </a:p>
          <a:p>
            <a:pPr>
              <a:buNone/>
            </a:pPr>
            <a:r>
              <a:rPr lang="en-US" b="1"/>
              <a:t>🟩 Wrap-up: Why it matters</a:t>
            </a:r>
          </a:p>
          <a:p>
            <a:r>
              <a:rPr lang="en-US"/>
              <a:t>“Tone reflects empathy. Matching their emotional </a:t>
            </a:r>
            <a:r>
              <a:rPr lang="en-US" i="1"/>
              <a:t>pace</a:t>
            </a:r>
            <a:r>
              <a:rPr lang="en-US"/>
              <a:t> — not copying their </a:t>
            </a:r>
            <a:r>
              <a:rPr lang="en-US" i="1"/>
              <a:t>emotion</a:t>
            </a:r>
            <a:r>
              <a:rPr lang="en-US"/>
              <a:t> — shows that you’re tuned in and in control. It makes the customer feel heard, safe, and valued. That’s what builds trust.”</a:t>
            </a:r>
          </a:p>
        </p:txBody>
      </p:sp>
      <p:sp>
        <p:nvSpPr>
          <p:cNvPr id="4" name="Slide Number Placeholder 3">
            <a:extLst>
              <a:ext uri="{FF2B5EF4-FFF2-40B4-BE49-F238E27FC236}">
                <a16:creationId xmlns:a16="http://schemas.microsoft.com/office/drawing/2014/main" id="{807CD118-1365-249E-ED28-F99AA6800B85}"/>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52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894108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C7351-ECCE-A912-5AC8-CDBCA1039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83F142-0FCA-5CD7-DAC8-733EE88279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D38EBA-8292-0999-A786-AD1BBD39EAD9}"/>
              </a:ext>
            </a:extLst>
          </p:cNvPr>
          <p:cNvSpPr>
            <a:spLocks noGrp="1"/>
          </p:cNvSpPr>
          <p:nvPr>
            <p:ph type="body" idx="1"/>
          </p:nvPr>
        </p:nvSpPr>
        <p:spPr/>
        <p:txBody>
          <a:bodyPr/>
          <a:lstStyle/>
          <a:p>
            <a:pPr defTabSz="931774">
              <a:defRPr/>
            </a:pPr>
            <a:r>
              <a:rPr lang="en-US" b="1"/>
              <a:t>Opening Context: </a:t>
            </a:r>
            <a:r>
              <a:rPr lang="en-US"/>
              <a:t>“We communicate on many levels — not just through our words, but also through our tone and body language. In a customer-facing role, how we say something often matters more than what we say</a:t>
            </a:r>
            <a:r>
              <a:rPr lang="en-US" b="0"/>
              <a:t>.”</a:t>
            </a:r>
            <a:r>
              <a:rPr lang="en-US" kern="100">
                <a:solidFill>
                  <a:srgbClr val="00417C"/>
                </a:solidFill>
                <a:latin typeface="Arial" panose="020B0604020202020204" pitchFamily="34" charset="0"/>
                <a:ea typeface="Aptos" panose="020B0004020202020204" pitchFamily="34" charset="0"/>
                <a:cs typeface="Arial" panose="020B0604020202020204" pitchFamily="34" charset="0"/>
              </a:rPr>
              <a:t> -  It’s Not Just What You Say</a:t>
            </a:r>
          </a:p>
          <a:p>
            <a:pPr>
              <a:buNone/>
            </a:pPr>
            <a:r>
              <a:rPr lang="en-US" b="1"/>
              <a:t>📊 Explain the Model (show the pie chart while speaking):</a:t>
            </a:r>
          </a:p>
          <a:p>
            <a:pPr>
              <a:buNone/>
            </a:pPr>
            <a:r>
              <a:rPr lang="en-US"/>
              <a:t>“This concept was introduced by psychologist </a:t>
            </a:r>
            <a:r>
              <a:rPr lang="en-US" b="1"/>
              <a:t>Albert Mehrabian</a:t>
            </a:r>
            <a:r>
              <a:rPr lang="en-US"/>
              <a:t>. His studies found that in face-to-face communication, the </a:t>
            </a:r>
            <a:r>
              <a:rPr lang="en-US" b="1"/>
              <a:t>message is interpreted as follows</a:t>
            </a:r>
            <a:r>
              <a:rPr lang="en-US"/>
              <a:t>:</a:t>
            </a:r>
          </a:p>
          <a:p>
            <a:pPr>
              <a:buFont typeface="Arial" panose="020B0604020202020204" pitchFamily="34" charset="0"/>
              <a:buChar char="•"/>
            </a:pPr>
            <a:r>
              <a:rPr lang="en-US" b="1"/>
              <a:t>55%</a:t>
            </a:r>
            <a:r>
              <a:rPr lang="en-US"/>
              <a:t> through </a:t>
            </a:r>
            <a:r>
              <a:rPr lang="en-US" b="1"/>
              <a:t>body language</a:t>
            </a:r>
            <a:r>
              <a:rPr lang="en-US"/>
              <a:t> – posture, gestures, eye contact</a:t>
            </a:r>
          </a:p>
          <a:p>
            <a:pPr>
              <a:buFont typeface="Arial" panose="020B0604020202020204" pitchFamily="34" charset="0"/>
              <a:buChar char="•"/>
            </a:pPr>
            <a:r>
              <a:rPr lang="en-US" b="1"/>
              <a:t>38%</a:t>
            </a:r>
            <a:r>
              <a:rPr lang="en-US"/>
              <a:t> through </a:t>
            </a:r>
            <a:r>
              <a:rPr lang="en-US" b="1"/>
              <a:t>tone of voice</a:t>
            </a:r>
            <a:r>
              <a:rPr lang="en-US"/>
              <a:t> – pitch, pace, emotion, volume</a:t>
            </a:r>
          </a:p>
          <a:p>
            <a:pPr>
              <a:buFont typeface="Arial" panose="020B0604020202020204" pitchFamily="34" charset="0"/>
              <a:buChar char="•"/>
            </a:pPr>
            <a:r>
              <a:rPr lang="en-US"/>
              <a:t>Only </a:t>
            </a:r>
            <a:r>
              <a:rPr lang="en-US" b="1"/>
              <a:t>7%</a:t>
            </a:r>
            <a:r>
              <a:rPr lang="en-US"/>
              <a:t> through the </a:t>
            </a:r>
            <a:r>
              <a:rPr lang="en-US" b="1"/>
              <a:t>actual words</a:t>
            </a:r>
            <a:r>
              <a:rPr lang="en-US"/>
              <a:t> we use”</a:t>
            </a:r>
          </a:p>
          <a:p>
            <a:pPr>
              <a:buNone/>
            </a:pPr>
            <a:r>
              <a:rPr lang="en-US"/>
              <a:t>👉 “So, when customers form impressions or emotional reactions, the </a:t>
            </a:r>
            <a:r>
              <a:rPr lang="en-US" b="1"/>
              <a:t>majority of their perception</a:t>
            </a:r>
            <a:r>
              <a:rPr lang="en-US"/>
              <a:t> comes from </a:t>
            </a:r>
            <a:r>
              <a:rPr lang="en-US" b="1"/>
              <a:t>how</a:t>
            </a:r>
            <a:r>
              <a:rPr lang="en-US"/>
              <a:t> we deliver our message — not just the words themselves.”</a:t>
            </a:r>
          </a:p>
          <a:p>
            <a:pPr>
              <a:buNone/>
            </a:pPr>
            <a:endParaRPr lang="en-US" b="1"/>
          </a:p>
          <a:p>
            <a:pPr>
              <a:buNone/>
            </a:pPr>
            <a:r>
              <a:rPr lang="en-US" b="1"/>
              <a:t>Make it Real (example to illustrate the point):</a:t>
            </a:r>
          </a:p>
          <a:p>
            <a:pPr>
              <a:buNone/>
            </a:pPr>
            <a:r>
              <a:rPr lang="en-US"/>
              <a:t>“For example: imagine a salesperson says,</a:t>
            </a:r>
            <a:br>
              <a:rPr lang="en-US"/>
            </a:br>
            <a:r>
              <a:rPr lang="en-US"/>
              <a:t>‘You’re in good hands’ — but they’re slouched, avoid eye contact, and speak in a flat voice.</a:t>
            </a:r>
            <a:br>
              <a:rPr lang="en-US"/>
            </a:br>
            <a:r>
              <a:rPr lang="en-US"/>
              <a:t>Do you feel reassured? Probably not.</a:t>
            </a:r>
            <a:br>
              <a:rPr lang="en-US"/>
            </a:br>
            <a:r>
              <a:rPr lang="en-US"/>
              <a:t>This shows how </a:t>
            </a:r>
            <a:r>
              <a:rPr lang="en-US" b="1"/>
              <a:t>misaligned tone and body language</a:t>
            </a:r>
            <a:r>
              <a:rPr lang="en-US"/>
              <a:t> can </a:t>
            </a:r>
            <a:r>
              <a:rPr lang="en-US" b="1"/>
              <a:t>undermine the message</a:t>
            </a:r>
            <a:r>
              <a:rPr lang="en-US"/>
              <a:t>, even if the words are perfect.”</a:t>
            </a:r>
          </a:p>
          <a:p>
            <a:pPr>
              <a:buNone/>
            </a:pPr>
            <a:endParaRPr lang="en-US" b="1"/>
          </a:p>
          <a:p>
            <a:pPr>
              <a:buNone/>
            </a:pPr>
            <a:r>
              <a:rPr lang="en-US" b="1"/>
              <a:t>Important Clarification (briefly address any doubts):</a:t>
            </a:r>
          </a:p>
          <a:p>
            <a:pPr>
              <a:buNone/>
            </a:pPr>
            <a:r>
              <a:rPr lang="en-US"/>
              <a:t>“While some debate the exact percentages, what we do know is this:</a:t>
            </a:r>
            <a:br>
              <a:rPr lang="en-US"/>
            </a:br>
            <a:r>
              <a:rPr lang="en-US" b="1"/>
              <a:t>Non-verbal communication drives emotional responses.</a:t>
            </a:r>
            <a:br>
              <a:rPr lang="en-US"/>
            </a:br>
            <a:r>
              <a:rPr lang="en-US"/>
              <a:t>And emotions heavily influence </a:t>
            </a:r>
            <a:r>
              <a:rPr lang="en-US" b="1"/>
              <a:t>trust</a:t>
            </a:r>
            <a:r>
              <a:rPr lang="en-US"/>
              <a:t>, </a:t>
            </a:r>
            <a:r>
              <a:rPr lang="en-US" b="1"/>
              <a:t>buy-in</a:t>
            </a:r>
            <a:r>
              <a:rPr lang="en-US"/>
              <a:t>, and </a:t>
            </a:r>
            <a:r>
              <a:rPr lang="en-US" b="1"/>
              <a:t>customer satisfaction</a:t>
            </a:r>
            <a:r>
              <a:rPr lang="en-US"/>
              <a:t>.”</a:t>
            </a:r>
          </a:p>
          <a:p>
            <a:pPr>
              <a:buNone/>
            </a:pPr>
            <a:r>
              <a:rPr lang="en-US" b="1"/>
              <a:t>🧭 Transition to Next Slide:</a:t>
            </a:r>
          </a:p>
          <a:p>
            <a:r>
              <a:rPr lang="en-US"/>
              <a:t>“Now that we understand the weight of non-verbal communication, let’s explore the specific non-verbal techniques that help you reinforce — not sabotage — your message.”</a:t>
            </a:r>
          </a:p>
        </p:txBody>
      </p:sp>
      <p:sp>
        <p:nvSpPr>
          <p:cNvPr id="4" name="Slide Number Placeholder 3">
            <a:extLst>
              <a:ext uri="{FF2B5EF4-FFF2-40B4-BE49-F238E27FC236}">
                <a16:creationId xmlns:a16="http://schemas.microsoft.com/office/drawing/2014/main" id="{18790847-06FA-5753-A1B7-5DA19572A2C4}"/>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53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4371498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901F5-2A60-4B60-51C9-5E0626BFE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6410E-7339-635E-1984-E9610750B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8B22E-8C4C-230E-7405-6E6006867F69}"/>
              </a:ext>
            </a:extLst>
          </p:cNvPr>
          <p:cNvSpPr>
            <a:spLocks noGrp="1"/>
          </p:cNvSpPr>
          <p:nvPr>
            <p:ph type="body" idx="1"/>
          </p:nvPr>
        </p:nvSpPr>
        <p:spPr/>
        <p:txBody>
          <a:bodyPr/>
          <a:lstStyle/>
          <a:p>
            <a:pPr algn="l"/>
            <a:r>
              <a:rPr lang="en-US" b="1"/>
              <a:t>Slide is animated each sentence appears one by one.</a:t>
            </a:r>
            <a:br>
              <a:rPr lang="en-US"/>
            </a:br>
            <a:r>
              <a:rPr lang="en-US" i="1"/>
              <a:t>(You display the exact sentence on screen with no explanation first): </a:t>
            </a:r>
            <a:r>
              <a:rPr lang="en-US" b="0" i="0">
                <a:solidFill>
                  <a:srgbClr val="252B2F"/>
                </a:solidFill>
                <a:effectLst/>
                <a:latin typeface="BwNistaGrotesk"/>
              </a:rPr>
              <a:t>Write on FLIPCHART if you prefer!</a:t>
            </a:r>
          </a:p>
          <a:p>
            <a:pPr algn="l"/>
            <a:endParaRPr lang="en-US" b="0" i="0">
              <a:solidFill>
                <a:srgbClr val="252B2F"/>
              </a:solidFill>
              <a:effectLst/>
              <a:latin typeface="BwNistaGrotesk"/>
            </a:endParaRPr>
          </a:p>
          <a:p>
            <a:pPr>
              <a:buNone/>
            </a:pPr>
            <a:r>
              <a:rPr lang="en-US" b="1"/>
              <a:t>Start with curiosity: </a:t>
            </a:r>
            <a:r>
              <a:rPr lang="en-US"/>
              <a:t>Let me show you how </a:t>
            </a:r>
            <a:r>
              <a:rPr lang="en-US" b="1"/>
              <a:t>tone alone</a:t>
            </a:r>
            <a:r>
              <a:rPr lang="en-US"/>
              <a:t> can completely change meaning — even when the </a:t>
            </a:r>
            <a:r>
              <a:rPr lang="en-US" b="1"/>
              <a:t>words never change</a:t>
            </a:r>
            <a:r>
              <a:rPr lang="en-US"/>
              <a:t>.</a:t>
            </a:r>
          </a:p>
          <a:p>
            <a:pPr>
              <a:buNone/>
            </a:pPr>
            <a:r>
              <a:rPr lang="en-US"/>
              <a:t>Read the line 5 times — emphasizing a different word each time:</a:t>
            </a:r>
          </a:p>
          <a:p>
            <a:pPr algn="l"/>
            <a:endParaRPr lang="en-US" b="0" i="0">
              <a:solidFill>
                <a:srgbClr val="252B2F"/>
              </a:solidFill>
              <a:effectLst/>
              <a:latin typeface="BwNistaGrotesk"/>
            </a:endParaRPr>
          </a:p>
          <a:p>
            <a:pPr>
              <a:buNone/>
            </a:pPr>
            <a:endParaRPr lang="en-US" b="1"/>
          </a:p>
          <a:p>
            <a:pPr>
              <a:buFont typeface="+mj-lt"/>
              <a:buNone/>
            </a:pPr>
            <a:r>
              <a:rPr lang="en-US" b="1"/>
              <a:t>“</a:t>
            </a:r>
            <a:r>
              <a:rPr lang="en-US" b="1" i="1"/>
              <a:t>I</a:t>
            </a:r>
            <a:r>
              <a:rPr lang="en-US" b="1"/>
              <a:t> didn’t say he stole the money.” </a:t>
            </a:r>
            <a:r>
              <a:rPr lang="en-US"/>
              <a:t> Implies someone else said it — not you.</a:t>
            </a:r>
            <a:br>
              <a:rPr lang="en-US"/>
            </a:br>
            <a:r>
              <a:rPr lang="en-US"/>
              <a:t>🗨️ </a:t>
            </a:r>
            <a:r>
              <a:rPr lang="en-US" i="1"/>
              <a:t>“Maybe a colleague said it, but not me.”</a:t>
            </a:r>
            <a:endParaRPr lang="en-US"/>
          </a:p>
          <a:p>
            <a:pPr>
              <a:buFont typeface="+mj-lt"/>
              <a:buNone/>
            </a:pPr>
            <a:r>
              <a:rPr lang="en-US" b="1"/>
              <a:t>“I </a:t>
            </a:r>
            <a:r>
              <a:rPr lang="en-US" b="1" i="1"/>
              <a:t>didn’t</a:t>
            </a:r>
            <a:r>
              <a:rPr lang="en-US" b="1"/>
              <a:t> say he stole the money.”</a:t>
            </a:r>
            <a:r>
              <a:rPr lang="en-US"/>
              <a:t> Implies denial — you’re contradicting a claim.</a:t>
            </a:r>
            <a:br>
              <a:rPr lang="en-US"/>
            </a:br>
            <a:r>
              <a:rPr lang="en-US"/>
              <a:t>🗨️ </a:t>
            </a:r>
            <a:r>
              <a:rPr lang="en-US" i="1"/>
              <a:t>“You’ve got it wrong — I never said that.”</a:t>
            </a:r>
            <a:endParaRPr lang="en-US"/>
          </a:p>
          <a:p>
            <a:pPr>
              <a:buFont typeface="+mj-lt"/>
              <a:buNone/>
            </a:pPr>
            <a:r>
              <a:rPr lang="en-US" b="1"/>
              <a:t>“I didn’t </a:t>
            </a:r>
            <a:r>
              <a:rPr lang="en-US" b="1" i="1"/>
              <a:t>say</a:t>
            </a:r>
            <a:r>
              <a:rPr lang="en-US" b="1"/>
              <a:t> he stole the money.”</a:t>
            </a:r>
            <a:r>
              <a:rPr lang="en-US"/>
              <a:t> Implies something was communicated differently — maybe implied or written.</a:t>
            </a:r>
            <a:br>
              <a:rPr lang="en-US"/>
            </a:br>
            <a:r>
              <a:rPr lang="en-US"/>
              <a:t>🗨️ </a:t>
            </a:r>
            <a:r>
              <a:rPr lang="en-US" i="1"/>
              <a:t>“I might’ve hinted it or thought it, but I didn’t say it.”</a:t>
            </a:r>
            <a:endParaRPr lang="en-US"/>
          </a:p>
          <a:p>
            <a:pPr>
              <a:buFont typeface="+mj-lt"/>
              <a:buNone/>
            </a:pPr>
            <a:r>
              <a:rPr lang="en-US" b="1"/>
              <a:t>“I didn’t say </a:t>
            </a:r>
            <a:r>
              <a:rPr lang="en-US" b="1" i="1"/>
              <a:t>he</a:t>
            </a:r>
            <a:r>
              <a:rPr lang="en-US" b="1"/>
              <a:t> stole the money.”</a:t>
            </a:r>
            <a:endParaRPr lang="en-US"/>
          </a:p>
          <a:p>
            <a:pPr>
              <a:buFont typeface="+mj-lt"/>
              <a:buAutoNum type="arabicPeriod"/>
            </a:pPr>
            <a:r>
              <a:rPr lang="en-US"/>
              <a:t>➤ Suggests someone else stole it, not the person in question.</a:t>
            </a:r>
            <a:br>
              <a:rPr lang="en-US"/>
            </a:br>
            <a:r>
              <a:rPr lang="en-US"/>
              <a:t>🗨️ </a:t>
            </a:r>
            <a:r>
              <a:rPr lang="en-US" i="1"/>
              <a:t>“I meant someone else, not him.”</a:t>
            </a:r>
            <a:endParaRPr lang="en-US"/>
          </a:p>
          <a:p>
            <a:pPr>
              <a:buFont typeface="+mj-lt"/>
              <a:buAutoNum type="arabicPeriod"/>
            </a:pPr>
            <a:r>
              <a:rPr lang="en-US" b="1"/>
              <a:t>“I didn’t say he </a:t>
            </a:r>
            <a:r>
              <a:rPr lang="en-US" b="1" i="1"/>
              <a:t>stole</a:t>
            </a:r>
            <a:r>
              <a:rPr lang="en-US" b="1"/>
              <a:t> the money.”</a:t>
            </a:r>
            <a:endParaRPr lang="en-US"/>
          </a:p>
          <a:p>
            <a:pPr>
              <a:buFont typeface="+mj-lt"/>
              <a:buAutoNum type="arabicPeriod"/>
            </a:pPr>
            <a:r>
              <a:rPr lang="en-US"/>
              <a:t>➤ Suggests a different action — maybe borrowed or found.</a:t>
            </a:r>
            <a:br>
              <a:rPr lang="en-US"/>
            </a:br>
            <a:r>
              <a:rPr lang="en-US"/>
              <a:t>🗨️ </a:t>
            </a:r>
            <a:r>
              <a:rPr lang="en-US" i="1"/>
              <a:t>“He may have taken it, but it wasn’t stealing.”</a:t>
            </a:r>
            <a:endParaRPr lang="en-US"/>
          </a:p>
          <a:p>
            <a:endParaRPr lang="en-US" i="1"/>
          </a:p>
          <a:p>
            <a:pPr>
              <a:buFont typeface="+mj-lt"/>
              <a:buAutoNum type="arabicPeriod" startAt="6"/>
            </a:pPr>
            <a:r>
              <a:rPr lang="en-US"/>
              <a:t>I didn’t say he stole </a:t>
            </a:r>
            <a:r>
              <a:rPr lang="en-US" b="1"/>
              <a:t>the</a:t>
            </a:r>
            <a:r>
              <a:rPr lang="en-US"/>
              <a:t> money.</a:t>
            </a:r>
            <a:br>
              <a:rPr lang="en-US"/>
            </a:br>
            <a:r>
              <a:rPr lang="en-US"/>
              <a:t>➤ </a:t>
            </a:r>
            <a:r>
              <a:rPr lang="en-US" i="1"/>
              <a:t>Implied meaning: maybe he stole </a:t>
            </a:r>
            <a:r>
              <a:rPr lang="en-US" b="1" i="1"/>
              <a:t>some</a:t>
            </a:r>
            <a:r>
              <a:rPr lang="en-US" i="1"/>
              <a:t> money, or </a:t>
            </a:r>
            <a:r>
              <a:rPr lang="en-US" b="1" i="1"/>
              <a:t>a different item</a:t>
            </a:r>
            <a:r>
              <a:rPr lang="en-US" i="1"/>
              <a:t>.</a:t>
            </a:r>
            <a:br>
              <a:rPr lang="en-US"/>
            </a:br>
            <a:r>
              <a:rPr lang="en-US"/>
              <a:t>🗨️ “I didn’t say he stole </a:t>
            </a:r>
            <a:r>
              <a:rPr lang="en-US" b="1"/>
              <a:t>the</a:t>
            </a:r>
            <a:r>
              <a:rPr lang="en-US"/>
              <a:t> money — just maybe something else.”</a:t>
            </a:r>
          </a:p>
          <a:p>
            <a:pPr>
              <a:buFont typeface="+mj-lt"/>
              <a:buAutoNum type="arabicPeriod" startAt="6"/>
            </a:pPr>
            <a:r>
              <a:rPr lang="en-US"/>
              <a:t>I didn’t say he stole the </a:t>
            </a:r>
            <a:r>
              <a:rPr lang="en-US" b="1"/>
              <a:t>money</a:t>
            </a:r>
            <a:r>
              <a:rPr lang="en-US"/>
              <a:t>.</a:t>
            </a:r>
            <a:br>
              <a:rPr lang="en-US"/>
            </a:br>
            <a:r>
              <a:rPr lang="en-US"/>
              <a:t>➤ </a:t>
            </a:r>
            <a:r>
              <a:rPr lang="en-US" i="1"/>
              <a:t>Implied meaning: he may have stolen </a:t>
            </a:r>
            <a:r>
              <a:rPr lang="en-US" b="1" i="1"/>
              <a:t>something else</a:t>
            </a:r>
            <a:r>
              <a:rPr lang="en-US" i="1"/>
              <a:t>, not money.</a:t>
            </a:r>
            <a:br>
              <a:rPr lang="en-US"/>
            </a:br>
            <a:r>
              <a:rPr lang="en-US"/>
              <a:t>🗨️ “It wasn’t </a:t>
            </a:r>
            <a:r>
              <a:rPr lang="en-US" b="1"/>
              <a:t>money</a:t>
            </a:r>
            <a:r>
              <a:rPr lang="en-US"/>
              <a:t>, maybe it was data, documents, or time.”</a:t>
            </a:r>
          </a:p>
          <a:p>
            <a:endParaRPr lang="en-US" i="1"/>
          </a:p>
          <a:p>
            <a:pPr>
              <a:buNone/>
            </a:pPr>
            <a:r>
              <a:rPr lang="en-US"/>
              <a:t>“The </a:t>
            </a:r>
            <a:r>
              <a:rPr lang="en-US" b="1"/>
              <a:t>words are identical</a:t>
            </a:r>
            <a:r>
              <a:rPr lang="en-US"/>
              <a:t>, but the </a:t>
            </a:r>
            <a:r>
              <a:rPr lang="en-US" b="1"/>
              <a:t>tone and emphasis</a:t>
            </a:r>
            <a:r>
              <a:rPr lang="en-US"/>
              <a:t> shift the meaning entirely. This is a powerful reminder that </a:t>
            </a:r>
            <a:r>
              <a:rPr lang="en-US" b="1"/>
              <a:t>tone communicates intent</a:t>
            </a:r>
            <a:r>
              <a:rPr lang="en-US"/>
              <a:t> far more than the sentence itself.”</a:t>
            </a:r>
          </a:p>
          <a:p>
            <a:r>
              <a:rPr lang="en-US"/>
              <a:t>“So, when we speak to customers — especially in moments of tension or confusion — our </a:t>
            </a:r>
            <a:r>
              <a:rPr lang="en-US" b="1"/>
              <a:t>tone can build trust, or destroy it</a:t>
            </a:r>
            <a:r>
              <a:rPr lang="en-US"/>
              <a:t>, regardless of how ‘correct’ our words are.”</a:t>
            </a:r>
          </a:p>
          <a:p>
            <a:endParaRPr lang="en-US"/>
          </a:p>
          <a:p>
            <a:pPr>
              <a:buNone/>
            </a:pPr>
            <a:r>
              <a:rPr lang="en-US"/>
              <a:t>Now that we’ve seen how dramatically tone can shift the meaning of a sentence — let’s look at where this matters the most: when the customer can’t see us at all.</a:t>
            </a:r>
          </a:p>
          <a:p>
            <a:r>
              <a:rPr lang="en-US"/>
              <a:t>On the phone, your tone isn’t just part of the message — it </a:t>
            </a:r>
            <a:r>
              <a:rPr lang="en-US" i="1"/>
              <a:t>is</a:t>
            </a:r>
            <a:r>
              <a:rPr lang="en-US"/>
              <a:t> the message. That brings us to Telephone Etiquette.</a:t>
            </a:r>
          </a:p>
          <a:p>
            <a:endParaRPr lang="en-US"/>
          </a:p>
          <a:p>
            <a:pPr algn="l"/>
            <a:endParaRPr lang="en-US" b="0" i="0">
              <a:solidFill>
                <a:srgbClr val="252B2F"/>
              </a:solidFill>
              <a:effectLst/>
              <a:latin typeface="BwNistaGrotesk"/>
            </a:endParaRPr>
          </a:p>
        </p:txBody>
      </p:sp>
      <p:sp>
        <p:nvSpPr>
          <p:cNvPr id="4" name="Slide Number Placeholder 3">
            <a:extLst>
              <a:ext uri="{FF2B5EF4-FFF2-40B4-BE49-F238E27FC236}">
                <a16:creationId xmlns:a16="http://schemas.microsoft.com/office/drawing/2014/main" id="{A486ADE9-D9FE-ED5B-9DE5-A76C0AB0C738}"/>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54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8669290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E05DC-52C4-835E-0270-60E67C704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42F3E0-A5B2-DB15-04C0-5874141F95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D2724-CFC9-3681-A022-1D12C833ADBE}"/>
              </a:ext>
            </a:extLst>
          </p:cNvPr>
          <p:cNvSpPr>
            <a:spLocks noGrp="1"/>
          </p:cNvSpPr>
          <p:nvPr>
            <p:ph type="body" idx="1"/>
          </p:nvPr>
        </p:nvSpPr>
        <p:spPr/>
        <p:txBody>
          <a:bodyPr/>
          <a:lstStyle/>
          <a:p>
            <a:pPr>
              <a:buNone/>
            </a:pPr>
            <a:r>
              <a:rPr lang="en-US"/>
              <a:t>Let’s talk about something we often underestimate — the </a:t>
            </a:r>
            <a:r>
              <a:rPr lang="en-US" i="1"/>
              <a:t>power of our voice on the phone</a:t>
            </a:r>
            <a:r>
              <a:rPr lang="en-US"/>
              <a:t>.</a:t>
            </a:r>
          </a:p>
          <a:p>
            <a:pPr>
              <a:buNone/>
            </a:pPr>
            <a:r>
              <a:rPr lang="en-US"/>
              <a:t>When a customer calls in, they can’t see your facial expressions. They don’t know if you’re smiling, frowning, or even paying full attention. The only tool you have is your </a:t>
            </a:r>
            <a:r>
              <a:rPr lang="en-US" b="1"/>
              <a:t>voice</a:t>
            </a:r>
            <a:r>
              <a:rPr lang="en-US"/>
              <a:t> — your tone, pace, volume, and words.</a:t>
            </a:r>
          </a:p>
          <a:p>
            <a:pPr>
              <a:buNone/>
            </a:pPr>
            <a:r>
              <a:rPr lang="en-US"/>
              <a:t>So on the phone, tone </a:t>
            </a:r>
            <a:r>
              <a:rPr lang="en-US" i="1"/>
              <a:t>becomes everything, </a:t>
            </a:r>
            <a:r>
              <a:rPr lang="en-US"/>
              <a:t>It carries all the emotion, all the professionalism, and all the trust.</a:t>
            </a:r>
          </a:p>
          <a:p>
            <a:pPr>
              <a:buNone/>
            </a:pPr>
            <a:r>
              <a:rPr lang="en-US"/>
              <a:t>A warm, confident voice builds connection. A flat or rushed voice does the opposite — even if your words are polite.</a:t>
            </a:r>
          </a:p>
          <a:p>
            <a:r>
              <a:rPr lang="en-US"/>
              <a:t>Let’s look at a few principles that can help us </a:t>
            </a:r>
            <a:r>
              <a:rPr lang="en-US" i="1"/>
              <a:t>make every phone interaction count</a:t>
            </a:r>
            <a:endParaRPr lang="en-US"/>
          </a:p>
          <a:p>
            <a:pPr algn="l"/>
            <a:endParaRPr lang="en-US" b="0" i="0">
              <a:solidFill>
                <a:srgbClr val="252B2F"/>
              </a:solidFill>
              <a:effectLst/>
              <a:latin typeface="BwNistaGrotesk"/>
            </a:endParaRPr>
          </a:p>
          <a:p>
            <a:endParaRPr lang="en-US"/>
          </a:p>
          <a:p>
            <a:r>
              <a:rPr lang="en-US"/>
              <a:t>Now that we've seen how much tone can shape meaning, let’s look at the other powerful tool in our toolkit — </a:t>
            </a:r>
            <a:r>
              <a:rPr lang="en-US" b="1"/>
              <a:t>body language</a:t>
            </a:r>
            <a:r>
              <a:rPr lang="en-US"/>
              <a:t> — and how we can use it to reinforce our message instead of contradicting it.</a:t>
            </a:r>
          </a:p>
          <a:p>
            <a:pPr algn="l"/>
            <a:endParaRPr lang="en-US" b="0" i="0">
              <a:solidFill>
                <a:srgbClr val="252B2F"/>
              </a:solidFill>
              <a:effectLst/>
              <a:latin typeface="BwNistaGrotesk"/>
            </a:endParaRPr>
          </a:p>
        </p:txBody>
      </p:sp>
      <p:sp>
        <p:nvSpPr>
          <p:cNvPr id="4" name="Slide Number Placeholder 3">
            <a:extLst>
              <a:ext uri="{FF2B5EF4-FFF2-40B4-BE49-F238E27FC236}">
                <a16:creationId xmlns:a16="http://schemas.microsoft.com/office/drawing/2014/main" id="{5D960289-8EB8-0E00-9F86-06A95D62D00C}"/>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55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275089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1BDE2-CC06-6465-0666-BF13FB742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C8CD0-5611-16ED-F936-309D30371C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6E99C8-FEE0-3369-7D5D-7EF28384EDB0}"/>
              </a:ext>
            </a:extLst>
          </p:cNvPr>
          <p:cNvSpPr>
            <a:spLocks noGrp="1"/>
          </p:cNvSpPr>
          <p:nvPr>
            <p:ph type="body" idx="1"/>
          </p:nvPr>
        </p:nvSpPr>
        <p:spPr/>
        <p:txBody>
          <a:bodyPr/>
          <a:lstStyle/>
          <a:p>
            <a:pPr>
              <a:buNone/>
            </a:pPr>
            <a:r>
              <a:rPr lang="en-US" b="1"/>
              <a:t>Key Points to Cover:</a:t>
            </a:r>
            <a:endParaRPr lang="en-US"/>
          </a:p>
          <a:p>
            <a:pPr>
              <a:buFont typeface="+mj-lt"/>
              <a:buAutoNum type="arabicPeriod"/>
            </a:pPr>
            <a:r>
              <a:rPr lang="en-US" b="1"/>
              <a:t>Personal Space &amp; Culture</a:t>
            </a:r>
            <a:endParaRPr lang="en-US"/>
          </a:p>
          <a:p>
            <a:pPr marL="757066" lvl="1" indent="-291179">
              <a:buFont typeface="+mj-lt"/>
              <a:buAutoNum type="arabicPeriod"/>
            </a:pPr>
            <a:r>
              <a:rPr lang="en-US"/>
              <a:t>In the Middle East, closer distance is often acceptable — but still observe cues</a:t>
            </a:r>
          </a:p>
          <a:p>
            <a:pPr marL="757066" lvl="1" indent="-291179">
              <a:buFont typeface="+mj-lt"/>
              <a:buAutoNum type="arabicPeriod"/>
            </a:pPr>
            <a:r>
              <a:rPr lang="en-US"/>
              <a:t>In other cultures, more distance = respect</a:t>
            </a:r>
          </a:p>
          <a:p>
            <a:pPr marL="757066" lvl="1" indent="-291179">
              <a:buFont typeface="+mj-lt"/>
              <a:buAutoNum type="arabicPeriod"/>
            </a:pPr>
            <a:r>
              <a:rPr lang="en-US"/>
              <a:t>Always gauge the customer’s comfort zone and mirror subtly</a:t>
            </a:r>
          </a:p>
          <a:p>
            <a:pPr>
              <a:buFont typeface="+mj-lt"/>
              <a:buAutoNum type="arabicPeriod"/>
            </a:pPr>
            <a:r>
              <a:rPr lang="en-US" b="1"/>
              <a:t>Non-Verbal Contradictions</a:t>
            </a:r>
            <a:endParaRPr lang="en-US"/>
          </a:p>
          <a:p>
            <a:pPr marL="757066" lvl="1" indent="-291179">
              <a:buFont typeface="+mj-lt"/>
              <a:buAutoNum type="arabicPeriod"/>
            </a:pPr>
            <a:r>
              <a:rPr lang="en-US"/>
              <a:t>Saying “I’d love to help you” while glancing at your watch = mixed message</a:t>
            </a:r>
          </a:p>
          <a:p>
            <a:pPr marL="757066" lvl="1" indent="-291179">
              <a:buFont typeface="+mj-lt"/>
              <a:buAutoNum type="arabicPeriod"/>
            </a:pPr>
            <a:r>
              <a:rPr lang="en-US"/>
              <a:t>Ensure tone, facial expressions, and body match your words</a:t>
            </a:r>
          </a:p>
          <a:p>
            <a:pPr>
              <a:buNone/>
            </a:pPr>
            <a:endParaRPr lang="en-US"/>
          </a:p>
        </p:txBody>
      </p:sp>
      <p:sp>
        <p:nvSpPr>
          <p:cNvPr id="4" name="Slide Number Placeholder 3">
            <a:extLst>
              <a:ext uri="{FF2B5EF4-FFF2-40B4-BE49-F238E27FC236}">
                <a16:creationId xmlns:a16="http://schemas.microsoft.com/office/drawing/2014/main" id="{3A6411CA-8493-CBF7-68F5-1B7B14EC069C}"/>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56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772187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3B85D-F407-CE27-D868-9CE479BFC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2DA66-192E-93CF-5B54-70A916F2C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6DC41-4DFD-3473-CFFB-55D636B3B4B3}"/>
              </a:ext>
            </a:extLst>
          </p:cNvPr>
          <p:cNvSpPr>
            <a:spLocks noGrp="1"/>
          </p:cNvSpPr>
          <p:nvPr>
            <p:ph type="body" idx="1"/>
          </p:nvPr>
        </p:nvSpPr>
        <p:spPr/>
        <p:txBody>
          <a:bodyPr/>
          <a:lstStyle/>
          <a:p>
            <a:pPr algn="l" fontAlgn="t">
              <a:buFont typeface="Arial" panose="020B0604020202020204" pitchFamily="34" charset="0"/>
              <a:buNone/>
            </a:pPr>
            <a:endParaRPr lang="en-US" sz="1600">
              <a:solidFill>
                <a:srgbClr val="23232D"/>
              </a:solidFill>
              <a:latin typeface="Montserrat"/>
            </a:endParaRPr>
          </a:p>
        </p:txBody>
      </p:sp>
      <p:sp>
        <p:nvSpPr>
          <p:cNvPr id="4" name="Slide Number Placeholder 3">
            <a:extLst>
              <a:ext uri="{FF2B5EF4-FFF2-40B4-BE49-F238E27FC236}">
                <a16:creationId xmlns:a16="http://schemas.microsoft.com/office/drawing/2014/main" id="{A51E3005-8403-3D9C-158F-DA88D935F35C}"/>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57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6022349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3182C-B0F9-8689-6C8D-E39A06430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78B49-0B5C-C245-28D9-7807311C5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EBCF4-5C3D-32DC-B8BA-34D173A161AC}"/>
              </a:ext>
            </a:extLst>
          </p:cNvPr>
          <p:cNvSpPr>
            <a:spLocks noGrp="1"/>
          </p:cNvSpPr>
          <p:nvPr>
            <p:ph type="body" idx="1"/>
          </p:nvPr>
        </p:nvSpPr>
        <p:spPr/>
        <p:txBody>
          <a:bodyPr/>
          <a:lstStyle/>
          <a:p>
            <a:pPr>
              <a:buNone/>
            </a:pPr>
            <a:r>
              <a:rPr lang="en-US" b="1"/>
              <a:t>First impressions are non-verbal</a:t>
            </a:r>
            <a:r>
              <a:rPr lang="en-US"/>
              <a:t> — your body speaks before your mouth does.</a:t>
            </a:r>
          </a:p>
          <a:p>
            <a:pPr>
              <a:buNone/>
            </a:pPr>
            <a:r>
              <a:rPr lang="en-US"/>
              <a:t>Walking in confidently (not rushing or slouching) signals professionalism.</a:t>
            </a:r>
          </a:p>
          <a:p>
            <a:pPr>
              <a:buNone/>
            </a:pPr>
            <a:r>
              <a:rPr lang="en-US"/>
              <a:t>A grounded stance (feet shoulder-width apart, no fidgeting) shows you’re stable and in control.</a:t>
            </a:r>
          </a:p>
          <a:p>
            <a:pPr>
              <a:buNone/>
            </a:pPr>
            <a:r>
              <a:rPr lang="en-US"/>
              <a:t>Enter like you belong in the room. That energy will influence the customer's mood.</a:t>
            </a:r>
          </a:p>
          <a:p>
            <a:r>
              <a:rPr lang="en-US"/>
              <a:t>Think of it like entering a performance — you're "on" the moment you're seen.</a:t>
            </a:r>
          </a:p>
          <a:p>
            <a:endParaRPr lang="en-US"/>
          </a:p>
          <a:p>
            <a:pPr>
              <a:buNone/>
            </a:pPr>
            <a:r>
              <a:rPr lang="en-US"/>
              <a:t>The moment you walk in, customers are assessing your presence.</a:t>
            </a:r>
          </a:p>
          <a:p>
            <a:pPr>
              <a:buNone/>
            </a:pPr>
            <a:r>
              <a:rPr lang="en-US"/>
              <a:t>Your walk, stance, and how you carry yourself signal confidence — or hesitation.</a:t>
            </a:r>
          </a:p>
          <a:p>
            <a:r>
              <a:rPr lang="en-US"/>
              <a:t>Sales begin before the first word.</a:t>
            </a:r>
          </a:p>
          <a:p>
            <a:endParaRPr lang="en-US"/>
          </a:p>
          <a:p>
            <a:pPr>
              <a:buFont typeface="+mj-lt"/>
              <a:buAutoNum type="arabicPeriod"/>
            </a:pPr>
            <a:r>
              <a:rPr lang="en-US" b="1"/>
              <a:t>Gestures &amp; Movement</a:t>
            </a:r>
            <a:endParaRPr lang="en-US"/>
          </a:p>
          <a:p>
            <a:pPr marL="757066" lvl="1" indent="-291179">
              <a:buFont typeface="+mj-lt"/>
              <a:buAutoNum type="arabicPeriod"/>
            </a:pPr>
            <a:r>
              <a:rPr lang="en-US"/>
              <a:t>Purposeful hand gestures help reinforce speech</a:t>
            </a:r>
          </a:p>
          <a:p>
            <a:pPr marL="757066" lvl="1" indent="-291179">
              <a:buFont typeface="+mj-lt"/>
              <a:buAutoNum type="arabicPeriod"/>
            </a:pPr>
            <a:r>
              <a:rPr lang="en-US"/>
              <a:t>Avoid overuse or fidgeting — it distracts</a:t>
            </a:r>
          </a:p>
          <a:p>
            <a:endParaRPr lang="en-US"/>
          </a:p>
          <a:p>
            <a:endParaRPr lang="en-US"/>
          </a:p>
        </p:txBody>
      </p:sp>
      <p:sp>
        <p:nvSpPr>
          <p:cNvPr id="4" name="Slide Number Placeholder 3">
            <a:extLst>
              <a:ext uri="{FF2B5EF4-FFF2-40B4-BE49-F238E27FC236}">
                <a16:creationId xmlns:a16="http://schemas.microsoft.com/office/drawing/2014/main" id="{478FFE5E-D785-BB64-23AA-8E0015D4997F}"/>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58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5915518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5F72-6B08-0799-D70F-17882CB9A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D4011-729A-FD0E-8165-D8EC910E1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FE27E-3860-8FA1-DF40-3107B5B365EB}"/>
              </a:ext>
            </a:extLst>
          </p:cNvPr>
          <p:cNvSpPr>
            <a:spLocks noGrp="1"/>
          </p:cNvSpPr>
          <p:nvPr>
            <p:ph type="body" idx="1"/>
          </p:nvPr>
        </p:nvSpPr>
        <p:spPr/>
        <p:txBody>
          <a:bodyPr/>
          <a:lstStyle/>
          <a:p>
            <a:pPr>
              <a:buNone/>
            </a:pPr>
            <a:r>
              <a:rPr lang="en-US"/>
              <a:t>Open posture signals </a:t>
            </a:r>
            <a:r>
              <a:rPr lang="en-US" b="1"/>
              <a:t>honesty, confidence, and readiness to engage</a:t>
            </a:r>
            <a:r>
              <a:rPr lang="en-US"/>
              <a:t>.</a:t>
            </a:r>
          </a:p>
          <a:p>
            <a:pPr>
              <a:buNone/>
            </a:pPr>
            <a:r>
              <a:rPr lang="en-US"/>
              <a:t>Slouching, leaning away, or turning your body sideways can signal disinterest or insecurity.</a:t>
            </a:r>
          </a:p>
          <a:p>
            <a:pPr>
              <a:buNone/>
            </a:pPr>
            <a:r>
              <a:rPr lang="en-US"/>
              <a:t>Arms crossed can be interpreted as defensive or disinterested — even if you’re just cold or thinking!</a:t>
            </a:r>
          </a:p>
          <a:p>
            <a:pPr>
              <a:buNone/>
            </a:pPr>
            <a:r>
              <a:rPr lang="en-US"/>
              <a:t>Angle your body slightly instead of facing customers dead-on — it's less confrontational and more welcoming.</a:t>
            </a:r>
          </a:p>
          <a:p>
            <a:r>
              <a:rPr lang="en-US"/>
              <a:t>Body language isn’t just what you </a:t>
            </a:r>
            <a:r>
              <a:rPr lang="en-US" i="1"/>
              <a:t>do</a:t>
            </a:r>
            <a:r>
              <a:rPr lang="en-US"/>
              <a:t> — it’s what the customer </a:t>
            </a:r>
            <a:r>
              <a:rPr lang="en-US" i="1"/>
              <a:t>interprets</a:t>
            </a:r>
            <a:r>
              <a:rPr lang="en-US"/>
              <a:t>.</a:t>
            </a:r>
          </a:p>
          <a:p>
            <a:endParaRPr lang="en-US"/>
          </a:p>
          <a:p>
            <a:pPr>
              <a:buFont typeface="+mj-lt"/>
              <a:buAutoNum type="arabicPeriod"/>
            </a:pPr>
            <a:r>
              <a:rPr lang="en-US" b="1"/>
              <a:t>Body Language Basics</a:t>
            </a:r>
            <a:endParaRPr lang="en-US"/>
          </a:p>
          <a:p>
            <a:pPr marL="757066" lvl="1" indent="-291179">
              <a:buFont typeface="+mj-lt"/>
              <a:buAutoNum type="arabicPeriod"/>
            </a:pPr>
            <a:r>
              <a:rPr lang="en-US"/>
              <a:t>Open posture = approachable, confident</a:t>
            </a:r>
          </a:p>
          <a:p>
            <a:pPr marL="757066" lvl="1" indent="-291179">
              <a:buFont typeface="+mj-lt"/>
              <a:buAutoNum type="arabicPeriod"/>
            </a:pPr>
            <a:r>
              <a:rPr lang="en-US"/>
              <a:t>Closed posture (arms crossed, turned away) = defensive or disengaged</a:t>
            </a:r>
          </a:p>
          <a:p>
            <a:endParaRPr lang="en-US"/>
          </a:p>
        </p:txBody>
      </p:sp>
      <p:sp>
        <p:nvSpPr>
          <p:cNvPr id="4" name="Slide Number Placeholder 3">
            <a:extLst>
              <a:ext uri="{FF2B5EF4-FFF2-40B4-BE49-F238E27FC236}">
                <a16:creationId xmlns:a16="http://schemas.microsoft.com/office/drawing/2014/main" id="{68D04F5A-9FEA-CBE9-5895-B8152FE08211}"/>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59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943219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7575B-9689-E333-0D61-F37339AFC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45832-08AB-75C1-DC72-9C709CF314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7A266-E22C-43C6-2E46-D72C3C56A080}"/>
              </a:ext>
            </a:extLst>
          </p:cNvPr>
          <p:cNvSpPr>
            <a:spLocks noGrp="1"/>
          </p:cNvSpPr>
          <p:nvPr>
            <p:ph type="body" idx="1"/>
          </p:nvPr>
        </p:nvSpPr>
        <p:spPr/>
        <p:txBody>
          <a:bodyPr/>
          <a:lstStyle/>
          <a:p>
            <a:pPr>
              <a:buNone/>
            </a:pPr>
            <a:endParaRPr lang="ar-AE" dirty="0"/>
          </a:p>
        </p:txBody>
      </p:sp>
      <p:sp>
        <p:nvSpPr>
          <p:cNvPr id="4" name="Slide Number Placeholder 3">
            <a:extLst>
              <a:ext uri="{FF2B5EF4-FFF2-40B4-BE49-F238E27FC236}">
                <a16:creationId xmlns:a16="http://schemas.microsoft.com/office/drawing/2014/main" id="{D57470A0-AB51-28C4-F8A5-CE5D14FFEC6C}"/>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2071435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01DE7-E65E-016D-246A-2B7D65B681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AAC67-D6CC-466B-E0A1-7BB967A30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A3E8E9-7FC5-C9D2-85F0-F35E9211F4E7}"/>
              </a:ext>
            </a:extLst>
          </p:cNvPr>
          <p:cNvSpPr>
            <a:spLocks noGrp="1"/>
          </p:cNvSpPr>
          <p:nvPr>
            <p:ph type="body" idx="1"/>
          </p:nvPr>
        </p:nvSpPr>
        <p:spPr/>
        <p:txBody>
          <a:bodyPr/>
          <a:lstStyle/>
          <a:p>
            <a:pPr defTabSz="931774">
              <a:defRPr/>
            </a:pPr>
            <a:r>
              <a:rPr lang="en-US"/>
              <a:t>Eye contact = confidence and connection (adjust by culture)</a:t>
            </a:r>
          </a:p>
          <a:p>
            <a:pPr>
              <a:buNone/>
            </a:pPr>
            <a:endParaRPr lang="en-US"/>
          </a:p>
          <a:p>
            <a:pPr>
              <a:buNone/>
            </a:pPr>
            <a:r>
              <a:rPr lang="en-US"/>
              <a:t>Eye contact builds </a:t>
            </a:r>
            <a:r>
              <a:rPr lang="en-US" b="1"/>
              <a:t>rapport and attention</a:t>
            </a:r>
            <a:r>
              <a:rPr lang="en-US"/>
              <a:t>, but it must feel </a:t>
            </a:r>
            <a:r>
              <a:rPr lang="en-US" b="1"/>
              <a:t>natural, not forced</a:t>
            </a:r>
            <a:r>
              <a:rPr lang="en-US"/>
              <a:t>.</a:t>
            </a:r>
          </a:p>
          <a:p>
            <a:pPr>
              <a:buNone/>
            </a:pPr>
            <a:r>
              <a:rPr lang="en-US"/>
              <a:t>3–5 seconds is usually enough before shifting to avoid making someone uncomfortable.</a:t>
            </a:r>
          </a:p>
          <a:p>
            <a:pPr>
              <a:buNone/>
            </a:pPr>
            <a:r>
              <a:rPr lang="en-US"/>
              <a:t>Don’t overdo it: too much can feel intense or even aggressive.</a:t>
            </a:r>
          </a:p>
          <a:p>
            <a:pPr>
              <a:buNone/>
            </a:pPr>
            <a:r>
              <a:rPr lang="en-US"/>
              <a:t>Use eye contact to </a:t>
            </a:r>
            <a:r>
              <a:rPr lang="en-US" b="1"/>
              <a:t>emphasize key points</a:t>
            </a:r>
            <a:r>
              <a:rPr lang="en-US"/>
              <a:t> — e.g., during a product reveal or pricing conversation.</a:t>
            </a:r>
          </a:p>
          <a:p>
            <a:r>
              <a:rPr lang="en-US"/>
              <a:t>Combine it with small nods or open hand gestures to enhance clarity and engagement.</a:t>
            </a:r>
          </a:p>
          <a:p>
            <a:endParaRPr lang="ar-AE" b="1"/>
          </a:p>
        </p:txBody>
      </p:sp>
      <p:sp>
        <p:nvSpPr>
          <p:cNvPr id="4" name="Slide Number Placeholder 3">
            <a:extLst>
              <a:ext uri="{FF2B5EF4-FFF2-40B4-BE49-F238E27FC236}">
                <a16:creationId xmlns:a16="http://schemas.microsoft.com/office/drawing/2014/main" id="{8751629E-A7D3-0E0F-BC99-5D5F73F9F1A6}"/>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60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6925936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249A-84BD-AFFA-D6DF-AE3DA155A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9FE6D-3370-FC26-203F-B5F902469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3B21C-1FCA-FB9B-DA57-0DB1D5559975}"/>
              </a:ext>
            </a:extLst>
          </p:cNvPr>
          <p:cNvSpPr>
            <a:spLocks noGrp="1"/>
          </p:cNvSpPr>
          <p:nvPr>
            <p:ph type="body" idx="1"/>
          </p:nvPr>
        </p:nvSpPr>
        <p:spPr/>
        <p:txBody>
          <a:bodyPr/>
          <a:lstStyle/>
          <a:p>
            <a:pPr>
              <a:buNone/>
            </a:pPr>
            <a:r>
              <a:rPr lang="en-US"/>
              <a:t>“Now let’s look at how we communicate without saying a single word — through our posture, gestures, expressions, and tone.”</a:t>
            </a:r>
          </a:p>
          <a:p>
            <a:r>
              <a:rPr lang="en-US"/>
              <a:t>“This is where emotional intelligence plays a huge role. It’s not just what you say, it’s how you show up.”</a:t>
            </a:r>
          </a:p>
          <a:p>
            <a:pPr>
              <a:buNone/>
            </a:pPr>
            <a:r>
              <a:rPr lang="en-US" b="1"/>
              <a:t>Why Non-Verbal Matters</a:t>
            </a:r>
          </a:p>
          <a:p>
            <a:pPr>
              <a:buFont typeface="Arial" panose="020B0604020202020204" pitchFamily="34" charset="0"/>
              <a:buChar char="•"/>
            </a:pPr>
            <a:r>
              <a:rPr lang="en-US"/>
              <a:t>“Customers often respond more to how we make them feel than the exact words we use.”</a:t>
            </a:r>
          </a:p>
          <a:p>
            <a:pPr>
              <a:buFont typeface="Arial" panose="020B0604020202020204" pitchFamily="34" charset="0"/>
              <a:buChar char="•"/>
            </a:pPr>
            <a:r>
              <a:rPr lang="en-US"/>
              <a:t>“When there’s a mismatch between what we say and how we say it, customers sense it immediately.”</a:t>
            </a:r>
          </a:p>
          <a:p>
            <a:pPr>
              <a:buFont typeface="Arial" panose="020B0604020202020204" pitchFamily="34" charset="0"/>
              <a:buChar char="•"/>
            </a:pPr>
            <a:r>
              <a:rPr lang="en-US"/>
              <a:t>“That’s why we need to adjust our </a:t>
            </a:r>
            <a:r>
              <a:rPr lang="en-US" b="1"/>
              <a:t>energy</a:t>
            </a:r>
            <a:r>
              <a:rPr lang="en-US"/>
              <a:t>, </a:t>
            </a:r>
            <a:r>
              <a:rPr lang="en-US" b="1"/>
              <a:t>tone</a:t>
            </a:r>
            <a:r>
              <a:rPr lang="en-US"/>
              <a:t>, and </a:t>
            </a:r>
            <a:r>
              <a:rPr lang="en-US" b="1"/>
              <a:t>body language</a:t>
            </a:r>
            <a:r>
              <a:rPr lang="en-US"/>
              <a:t> to match the customer’s emotional state — not mimic, but align</a:t>
            </a:r>
          </a:p>
          <a:p>
            <a:pPr>
              <a:buNone/>
            </a:pPr>
            <a:endParaRPr lang="en-US" b="1"/>
          </a:p>
          <a:p>
            <a:pPr>
              <a:buNone/>
            </a:pPr>
            <a:r>
              <a:rPr lang="en-US" b="1"/>
              <a:t>Friendly &amp; </a:t>
            </a:r>
            <a:r>
              <a:rPr lang="en-US" b="1" err="1"/>
              <a:t>Informal</a:t>
            </a:r>
            <a:r>
              <a:rPr lang="en-US" err="1"/>
              <a:t>“A</a:t>
            </a:r>
            <a:r>
              <a:rPr lang="en-US"/>
              <a:t> relaxed customer may speak casually, use humor, or smile more. Match that energy with a friendly tone, smile, and relaxed posture.</a:t>
            </a:r>
          </a:p>
          <a:p>
            <a:pPr>
              <a:buNone/>
            </a:pPr>
            <a:r>
              <a:rPr lang="en-US" b="1"/>
              <a:t>Professional &amp; </a:t>
            </a:r>
            <a:r>
              <a:rPr lang="en-US" b="1" err="1"/>
              <a:t>Serious</a:t>
            </a:r>
            <a:r>
              <a:rPr lang="en-US" err="1"/>
              <a:t>“Some</a:t>
            </a:r>
            <a:r>
              <a:rPr lang="en-US"/>
              <a:t> customers are all business — they want quick, professional interactions. Keep your posture confident, your gestures minimal, and your language polished.</a:t>
            </a:r>
          </a:p>
          <a:p>
            <a:pPr>
              <a:buNone/>
            </a:pPr>
            <a:r>
              <a:rPr lang="en-US" b="1"/>
              <a:t>Stressed or </a:t>
            </a:r>
            <a:r>
              <a:rPr lang="en-US" b="1" err="1"/>
              <a:t>Impatient</a:t>
            </a:r>
            <a:r>
              <a:rPr lang="en-US" err="1"/>
              <a:t>“This</a:t>
            </a:r>
            <a:r>
              <a:rPr lang="en-US"/>
              <a:t> is where it’s most critical. A stressed customer needs to feel safe and supported. Slow down, soften your voice, and show you’re truly listening. Avoid matching their frustration — be the calming presence.</a:t>
            </a:r>
          </a:p>
          <a:p>
            <a:pPr>
              <a:buNone/>
            </a:pPr>
            <a:endParaRPr lang="en-US" b="1"/>
          </a:p>
          <a:p>
            <a:pPr>
              <a:buNone/>
            </a:pPr>
            <a:r>
              <a:rPr lang="en-US" b="1"/>
              <a:t>Clarify “Responding to Energy”</a:t>
            </a:r>
          </a:p>
          <a:p>
            <a:pPr>
              <a:buFont typeface="Arial" panose="020B0604020202020204" pitchFamily="34" charset="0"/>
              <a:buChar char="•"/>
            </a:pPr>
            <a:r>
              <a:rPr lang="en-US"/>
              <a:t>“We’re not copying their movements or expressions. That would feel unnatural and even off-putting.”</a:t>
            </a:r>
          </a:p>
          <a:p>
            <a:pPr>
              <a:buFont typeface="Arial" panose="020B0604020202020204" pitchFamily="34" charset="0"/>
              <a:buChar char="•"/>
            </a:pPr>
            <a:r>
              <a:rPr lang="en-US"/>
              <a:t>“Instead, we’re adjusting our presence to </a:t>
            </a:r>
            <a:r>
              <a:rPr lang="en-US" b="1"/>
              <a:t>complement</a:t>
            </a:r>
            <a:r>
              <a:rPr lang="en-US"/>
              <a:t> theirs. It’s about emotional alignment — being responsive, not reactive.”</a:t>
            </a:r>
          </a:p>
          <a:p>
            <a:pPr>
              <a:buNone/>
            </a:pPr>
            <a:endParaRPr lang="en-US" b="1"/>
          </a:p>
          <a:p>
            <a:pPr>
              <a:buNone/>
            </a:pPr>
            <a:r>
              <a:rPr lang="en-US" b="1"/>
              <a:t>Why It Matters</a:t>
            </a:r>
          </a:p>
          <a:p>
            <a:pPr>
              <a:buFont typeface="Arial" panose="020B0604020202020204" pitchFamily="34" charset="0"/>
              <a:buChar char="•"/>
            </a:pPr>
            <a:r>
              <a:rPr lang="en-US"/>
              <a:t>“This builds </a:t>
            </a:r>
            <a:r>
              <a:rPr lang="en-US" b="1"/>
              <a:t>trust and rapport</a:t>
            </a:r>
            <a:r>
              <a:rPr lang="en-US"/>
              <a:t>, especially when emotions are high.”</a:t>
            </a:r>
          </a:p>
          <a:p>
            <a:pPr>
              <a:buFont typeface="Arial" panose="020B0604020202020204" pitchFamily="34" charset="0"/>
              <a:buChar char="•"/>
            </a:pPr>
            <a:r>
              <a:rPr lang="en-US"/>
              <a:t>“Non-verbal cues help the customer feel heard and understood — and that’s the foundation of a great customer experience.”</a:t>
            </a:r>
          </a:p>
          <a:p>
            <a:pPr>
              <a:buNone/>
            </a:pPr>
            <a:endParaRPr lang="en-US" b="1"/>
          </a:p>
          <a:p>
            <a:pPr>
              <a:buNone/>
            </a:pPr>
            <a:r>
              <a:rPr lang="en-US"/>
              <a:t>“So next time a customer walks in or reaches out — ask yourself: What energy are they bringing, and how can I meet them in a way that makes them feel supported?”</a:t>
            </a:r>
            <a:endParaRPr lang="ar-AE" b="1"/>
          </a:p>
        </p:txBody>
      </p:sp>
      <p:sp>
        <p:nvSpPr>
          <p:cNvPr id="4" name="Slide Number Placeholder 3">
            <a:extLst>
              <a:ext uri="{FF2B5EF4-FFF2-40B4-BE49-F238E27FC236}">
                <a16:creationId xmlns:a16="http://schemas.microsoft.com/office/drawing/2014/main" id="{FE8A0E5C-E783-9550-B994-FD0E02375771}"/>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61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1617381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BF037-EB75-C462-E109-F5E5B7350F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56A93-D5B4-6BDB-A343-D0B4299E7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BF10A-EFC3-EF8F-0F2A-E6453F683157}"/>
              </a:ext>
            </a:extLst>
          </p:cNvPr>
          <p:cNvSpPr>
            <a:spLocks noGrp="1"/>
          </p:cNvSpPr>
          <p:nvPr>
            <p:ph type="body" idx="1"/>
          </p:nvPr>
        </p:nvSpPr>
        <p:spPr/>
        <p:txBody>
          <a:bodyPr/>
          <a:lstStyle/>
          <a:p>
            <a:pPr>
              <a:buNone/>
            </a:pPr>
            <a:r>
              <a:rPr lang="en-US"/>
              <a:t>Facial expressions need to match the </a:t>
            </a:r>
            <a:r>
              <a:rPr lang="en-US" b="1"/>
              <a:t>message you're delivering</a:t>
            </a:r>
            <a:r>
              <a:rPr lang="en-US"/>
              <a:t>. If your voice is excited but your face is flat, customers pick up the contradiction.</a:t>
            </a:r>
          </a:p>
          <a:p>
            <a:pPr>
              <a:buNone/>
            </a:pPr>
            <a:r>
              <a:rPr lang="en-US"/>
              <a:t>Micro-expressions (quick flashes of emotion) can </a:t>
            </a:r>
            <a:r>
              <a:rPr lang="en-US" b="1"/>
              <a:t>leak how you truly feel</a:t>
            </a:r>
            <a:r>
              <a:rPr lang="en-US"/>
              <a:t>, even if you're trying to hide it.</a:t>
            </a:r>
          </a:p>
          <a:p>
            <a:pPr>
              <a:buNone/>
            </a:pPr>
            <a:r>
              <a:rPr lang="en-US"/>
              <a:t>Salespeople who fake interest or kindness will eventually be exposed by their facial cues.</a:t>
            </a:r>
          </a:p>
          <a:p>
            <a:pPr>
              <a:buNone/>
            </a:pPr>
            <a:r>
              <a:rPr lang="en-US"/>
              <a:t>Practice “smiling with your eyes” — not just your mouth — when greeting or presenting.</a:t>
            </a:r>
          </a:p>
          <a:p>
            <a:r>
              <a:rPr lang="en-US"/>
              <a:t>When talking about a feature the customer loves, </a:t>
            </a:r>
            <a:r>
              <a:rPr lang="en-US" b="1"/>
              <a:t>mirror their enthusiasm</a:t>
            </a:r>
            <a:r>
              <a:rPr lang="en-US"/>
              <a:t> with open expressions.</a:t>
            </a:r>
          </a:p>
          <a:p>
            <a:endParaRPr lang="en-US"/>
          </a:p>
          <a:p>
            <a:pPr>
              <a:buFont typeface="+mj-lt"/>
              <a:buAutoNum type="arabicPeriod"/>
            </a:pPr>
            <a:r>
              <a:rPr lang="en-US" b="1"/>
              <a:t>Facial Expressions</a:t>
            </a:r>
            <a:endParaRPr lang="en-US"/>
          </a:p>
          <a:p>
            <a:pPr marL="757066" lvl="1" indent="-291179">
              <a:buFont typeface="+mj-lt"/>
              <a:buAutoNum type="arabicPeriod"/>
            </a:pPr>
            <a:r>
              <a:rPr lang="en-US"/>
              <a:t>Smile = openness and friendliness</a:t>
            </a:r>
          </a:p>
          <a:p>
            <a:pPr marL="757066" lvl="1" indent="-291179">
              <a:buFont typeface="+mj-lt"/>
              <a:buAutoNum type="arabicPeriod"/>
            </a:pPr>
            <a:r>
              <a:rPr lang="en-US"/>
              <a:t>Raised brows, frown, tight jaw = tension or confusion</a:t>
            </a:r>
          </a:p>
          <a:p>
            <a:pPr marL="757066" lvl="1" indent="-291179">
              <a:buFont typeface="+mj-lt"/>
              <a:buAutoNum type="arabicPeriod"/>
            </a:pPr>
            <a:r>
              <a:rPr lang="en-US"/>
              <a:t>Train consultants to </a:t>
            </a:r>
            <a:r>
              <a:rPr lang="en-US" i="1"/>
              <a:t>check their face</a:t>
            </a:r>
            <a:r>
              <a:rPr lang="en-US"/>
              <a:t> before approaching</a:t>
            </a:r>
          </a:p>
          <a:p>
            <a:endParaRPr lang="en-US"/>
          </a:p>
          <a:p>
            <a:endParaRPr lang="ar-AE" b="1"/>
          </a:p>
        </p:txBody>
      </p:sp>
      <p:sp>
        <p:nvSpPr>
          <p:cNvPr id="4" name="Slide Number Placeholder 3">
            <a:extLst>
              <a:ext uri="{FF2B5EF4-FFF2-40B4-BE49-F238E27FC236}">
                <a16:creationId xmlns:a16="http://schemas.microsoft.com/office/drawing/2014/main" id="{AA81CA8A-35EB-9A6B-B19D-6CEDD9B60FB4}"/>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62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3606317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55DAB-49CB-6E4E-5BA0-2BF3B6C22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13C09-EE88-4D73-6656-2CDBB683BD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A06E68-699E-1D9B-DF26-3E3678210358}"/>
              </a:ext>
            </a:extLst>
          </p:cNvPr>
          <p:cNvSpPr>
            <a:spLocks noGrp="1"/>
          </p:cNvSpPr>
          <p:nvPr>
            <p:ph type="body" idx="1"/>
          </p:nvPr>
        </p:nvSpPr>
        <p:spPr/>
        <p:txBody>
          <a:bodyPr/>
          <a:lstStyle/>
          <a:p>
            <a:pPr>
              <a:buFont typeface="+mj-lt"/>
              <a:buNone/>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Align your intent, words -</a:t>
            </a:r>
            <a:r>
              <a:rPr lang="en-US" b="1"/>
              <a:t>Non-Verbal Contradictions</a:t>
            </a:r>
            <a:endParaRPr lang="en-US"/>
          </a:p>
          <a:p>
            <a:pPr marL="757066" lvl="1" indent="-291179">
              <a:buFont typeface="+mj-lt"/>
              <a:buAutoNum type="arabicPeriod"/>
            </a:pPr>
            <a:r>
              <a:rPr lang="en-US"/>
              <a:t>Saying “I’d love to help you” while glancing at your watch = mixed message</a:t>
            </a:r>
          </a:p>
          <a:p>
            <a:pPr marL="757066" lvl="1" indent="-291179">
              <a:buFont typeface="+mj-lt"/>
              <a:buAutoNum type="arabicPeriod"/>
            </a:pPr>
            <a:r>
              <a:rPr lang="en-US"/>
              <a:t>Ensure tone, facial expressions, and body match your words</a:t>
            </a:r>
          </a:p>
          <a:p>
            <a:pPr>
              <a:buNone/>
            </a:pPr>
            <a:endParaRPr lang="en-US"/>
          </a:p>
        </p:txBody>
      </p:sp>
      <p:sp>
        <p:nvSpPr>
          <p:cNvPr id="4" name="Slide Number Placeholder 3">
            <a:extLst>
              <a:ext uri="{FF2B5EF4-FFF2-40B4-BE49-F238E27FC236}">
                <a16:creationId xmlns:a16="http://schemas.microsoft.com/office/drawing/2014/main" id="{FA64ABFD-CFE8-87B1-4E99-79BE2CBA1D57}"/>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63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354843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7F7FE-00CD-E80C-7342-CC7224497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7E0D6-1DF6-7BAA-8BF8-F5F98F4B8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D67A3-26C8-5E3B-CC26-E5699491668B}"/>
              </a:ext>
            </a:extLst>
          </p:cNvPr>
          <p:cNvSpPr>
            <a:spLocks noGrp="1"/>
          </p:cNvSpPr>
          <p:nvPr>
            <p:ph type="body" idx="1"/>
          </p:nvPr>
        </p:nvSpPr>
        <p:spPr/>
        <p:txBody>
          <a:bodyPr/>
          <a:lstStyle/>
          <a:p>
            <a:pPr>
              <a:buNone/>
            </a:pPr>
            <a:r>
              <a:rPr lang="en-US"/>
              <a:t>Today’s session is about fixing that. Listening isn’t waiting your turn—it’s understanding what matters to the other person.</a:t>
            </a:r>
          </a:p>
          <a:p>
            <a:pPr>
              <a:buNone/>
            </a:pPr>
            <a:endParaRPr lang="en-US"/>
          </a:p>
          <a:p>
            <a:pPr>
              <a:buNone/>
            </a:pPr>
            <a:r>
              <a:rPr lang="en-US"/>
              <a:t>Have you ever had a conversation where you could tell the other person wasn’t really </a:t>
            </a:r>
            <a:r>
              <a:rPr lang="en-US" i="1"/>
              <a:t>with</a:t>
            </a:r>
            <a:r>
              <a:rPr lang="en-US"/>
              <a:t> you—just waiting for their turn to speak? That’s exactly what this image shows.</a:t>
            </a:r>
          </a:p>
          <a:p>
            <a:pPr>
              <a:buNone/>
            </a:pPr>
            <a:r>
              <a:rPr lang="en-US"/>
              <a:t>One person is talking. The other is not listening to understand—they’re already crafting their response. You can see it in the thought bubble: </a:t>
            </a:r>
            <a:r>
              <a:rPr lang="en-US" i="1"/>
              <a:t>‘What should I say next?’</a:t>
            </a:r>
            <a:endParaRPr lang="en-US"/>
          </a:p>
          <a:p>
            <a:pPr>
              <a:buNone/>
            </a:pPr>
            <a:r>
              <a:rPr lang="en-US"/>
              <a:t>And here’s the thing—customers feel this. They may not say it, but they know when you're present… and when you're not.</a:t>
            </a:r>
          </a:p>
          <a:p>
            <a:pPr>
              <a:buNone/>
            </a:pPr>
            <a:r>
              <a:rPr lang="en-US"/>
              <a:t>This brings us to one of the biggest truths about communication—Stephen Covey said it best:</a:t>
            </a:r>
            <a:br>
              <a:rPr lang="en-US"/>
            </a:br>
            <a:r>
              <a:rPr lang="en-US" b="1"/>
              <a:t>'We don’t listen to understand. We listen to reply.'</a:t>
            </a:r>
            <a:endParaRPr lang="en-US"/>
          </a:p>
          <a:p>
            <a:r>
              <a:rPr lang="en-US"/>
              <a:t>Today, we’re going to change that. We’ll explore how to move from passive or selective listening to </a:t>
            </a:r>
            <a:r>
              <a:rPr lang="en-US" i="1"/>
              <a:t>empathetic listening</a:t>
            </a:r>
            <a:r>
              <a:rPr lang="en-US"/>
              <a:t>, where customers feel genuinely heard—and where trust is built."</a:t>
            </a:r>
          </a:p>
          <a:p>
            <a:pPr>
              <a:buNone/>
            </a:pPr>
            <a:endParaRPr lang="en-US"/>
          </a:p>
        </p:txBody>
      </p:sp>
      <p:sp>
        <p:nvSpPr>
          <p:cNvPr id="4" name="Slide Number Placeholder 3">
            <a:extLst>
              <a:ext uri="{FF2B5EF4-FFF2-40B4-BE49-F238E27FC236}">
                <a16:creationId xmlns:a16="http://schemas.microsoft.com/office/drawing/2014/main" id="{AF5DA5C6-BA82-FB65-1079-D7CD7F785877}"/>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64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637411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1885D-DC9D-930C-5D58-9424B7944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631BA-E5EA-9143-7A49-1653BFA16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A6F4F-BD6B-3449-4278-419681DDD3E3}"/>
              </a:ext>
            </a:extLst>
          </p:cNvPr>
          <p:cNvSpPr>
            <a:spLocks noGrp="1"/>
          </p:cNvSpPr>
          <p:nvPr>
            <p:ph type="body" idx="1"/>
          </p:nvPr>
        </p:nvSpPr>
        <p:spPr/>
        <p:txBody>
          <a:bodyPr/>
          <a:lstStyle/>
          <a:p>
            <a:pPr>
              <a:buNone/>
            </a:pPr>
            <a:endParaRPr lang="ar-AE"/>
          </a:p>
        </p:txBody>
      </p:sp>
      <p:sp>
        <p:nvSpPr>
          <p:cNvPr id="4" name="Slide Number Placeholder 3">
            <a:extLst>
              <a:ext uri="{FF2B5EF4-FFF2-40B4-BE49-F238E27FC236}">
                <a16:creationId xmlns:a16="http://schemas.microsoft.com/office/drawing/2014/main" id="{F47AA65E-5EC7-DB75-C579-22FA1892EDC5}"/>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65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1488961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D546-1862-63AF-8647-222A3239B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E92A6-54BA-4ABD-EED0-C2B44F8C58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DC2A2-A140-2498-FD70-B7EDBD4C6084}"/>
              </a:ext>
            </a:extLst>
          </p:cNvPr>
          <p:cNvSpPr>
            <a:spLocks noGrp="1"/>
          </p:cNvSpPr>
          <p:nvPr>
            <p:ph type="body" idx="1"/>
          </p:nvPr>
        </p:nvSpPr>
        <p:spPr/>
        <p:txBody>
          <a:bodyPr/>
          <a:lstStyle/>
          <a:p>
            <a:r>
              <a:rPr lang="en-US"/>
              <a:t>Ask: “Where do you think customers </a:t>
            </a:r>
            <a:r>
              <a:rPr lang="en-US" i="1"/>
              <a:t>feel</a:t>
            </a:r>
            <a:r>
              <a:rPr lang="en-US"/>
              <a:t> the difference most?” </a:t>
            </a:r>
          </a:p>
          <a:p>
            <a:endParaRPr lang="en-US"/>
          </a:p>
          <a:p>
            <a:pPr defTabSz="931774">
              <a:defRPr/>
            </a:pPr>
            <a:r>
              <a:rPr lang="en-US"/>
              <a:t>Interesting read touch on. </a:t>
            </a:r>
            <a:r>
              <a:rPr lang="en-US">
                <a:solidFill>
                  <a:srgbClr val="0A46A4"/>
                </a:solidFill>
                <a:latin typeface="Encode Sans ExpandedLight"/>
                <a:cs typeface="Lato Black"/>
              </a:rPr>
              <a:t>What’s the difference between listening and hearing?</a:t>
            </a:r>
          </a:p>
          <a:p>
            <a:pPr algn="just"/>
            <a:r>
              <a:rPr lang="en-US">
                <a:solidFill>
                  <a:srgbClr val="0000FF"/>
                </a:solidFill>
                <a:latin typeface="Arial" panose="020B0604020202020204" pitchFamily="34" charset="0"/>
                <a:ea typeface="Times New Roman" panose="02020603050405020304" pitchFamily="18" charset="0"/>
              </a:rPr>
              <a:t>Hearing and listening have quite different meanings. Hearing is a passive occurrence that requires no effort. Listening, on the other hand, is a conscious choice that demands your attention and concentration. When you hear what people are saying, the sounds have no significance until you place meaning to the words.</a:t>
            </a:r>
            <a:endParaRPr lang="en-US">
              <a:latin typeface="Arial" panose="020B0604020202020204" pitchFamily="34" charset="0"/>
              <a:ea typeface="Times New Roman" panose="02020603050405020304" pitchFamily="18" charset="0"/>
            </a:endParaRPr>
          </a:p>
          <a:p>
            <a:pPr algn="just"/>
            <a:r>
              <a:rPr lang="en-GB">
                <a:solidFill>
                  <a:srgbClr val="0000FF"/>
                </a:solidFill>
                <a:latin typeface="Arial" panose="020B0604020202020204" pitchFamily="34" charset="0"/>
                <a:ea typeface="Times New Roman" panose="02020603050405020304" pitchFamily="18" charset="0"/>
              </a:rPr>
              <a:t> </a:t>
            </a:r>
            <a:endParaRPr lang="en-US">
              <a:latin typeface="Arial" panose="020B0604020202020204" pitchFamily="34" charset="0"/>
              <a:ea typeface="Times New Roman" panose="02020603050405020304" pitchFamily="18" charset="0"/>
            </a:endParaRPr>
          </a:p>
          <a:p>
            <a:pPr algn="just"/>
            <a:r>
              <a:rPr lang="en-GB">
                <a:solidFill>
                  <a:srgbClr val="0000FF"/>
                </a:solidFill>
                <a:latin typeface="Arial" panose="020B0604020202020204" pitchFamily="34" charset="0"/>
                <a:ea typeface="Times New Roman" panose="02020603050405020304" pitchFamily="18" charset="0"/>
              </a:rPr>
              <a:t>Active listening takes things on from simply listening. This is a structured communication technique that means you must make a conscious effort to understand what people are saying as well as the meaning behind their words. It helps build empathy and trust between the people communicating and ensures the correct message is being understood.</a:t>
            </a:r>
            <a:endParaRPr lang="en-US">
              <a:latin typeface="Arial" panose="020B0604020202020204" pitchFamily="34" charset="0"/>
              <a:ea typeface="Times New Roman" panose="02020603050405020304" pitchFamily="18" charset="0"/>
            </a:endParaRPr>
          </a:p>
          <a:p>
            <a:pPr algn="just"/>
            <a:r>
              <a:rPr lang="en-GB">
                <a:solidFill>
                  <a:srgbClr val="0000FF"/>
                </a:solidFill>
                <a:latin typeface="Arial" panose="020B0604020202020204" pitchFamily="34" charset="0"/>
                <a:ea typeface="Times New Roman" panose="02020603050405020304" pitchFamily="18" charset="0"/>
              </a:rPr>
              <a:t> </a:t>
            </a:r>
            <a:endParaRPr lang="en-US">
              <a:latin typeface="Arial" panose="020B0604020202020204" pitchFamily="34" charset="0"/>
              <a:ea typeface="Times New Roman" panose="02020603050405020304" pitchFamily="18" charset="0"/>
            </a:endParaRPr>
          </a:p>
          <a:p>
            <a:pPr algn="just"/>
            <a:r>
              <a:rPr lang="en-GB">
                <a:solidFill>
                  <a:srgbClr val="0000FF"/>
                </a:solidFill>
                <a:latin typeface="Arial" panose="020B0604020202020204" pitchFamily="34" charset="0"/>
                <a:ea typeface="Times New Roman" panose="02020603050405020304" pitchFamily="18" charset="0"/>
              </a:rPr>
              <a:t>If you want to become a better listener, you should learn the techniques of active listening.</a:t>
            </a:r>
            <a:endParaRPr lang="en-US">
              <a:latin typeface="Arial" panose="020B0604020202020204" pitchFamily="34" charset="0"/>
              <a:ea typeface="Times New Roman" panose="02020603050405020304" pitchFamily="18" charset="0"/>
            </a:endParaRPr>
          </a:p>
          <a:p>
            <a:pPr algn="just"/>
            <a:r>
              <a:rPr lang="en-GB">
                <a:solidFill>
                  <a:srgbClr val="0000FF"/>
                </a:solidFill>
                <a:latin typeface="Arial" panose="020B0604020202020204" pitchFamily="34" charset="0"/>
                <a:ea typeface="Times New Roman" panose="02020603050405020304" pitchFamily="18" charset="0"/>
              </a:rPr>
              <a:t> </a:t>
            </a:r>
            <a:endParaRPr lang="en-US">
              <a:latin typeface="Arial" panose="020B0604020202020204" pitchFamily="34" charset="0"/>
              <a:ea typeface="Times New Roman" panose="02020603050405020304" pitchFamily="18" charset="0"/>
            </a:endParaRPr>
          </a:p>
          <a:p>
            <a:pPr algn="just"/>
            <a:r>
              <a:rPr lang="en-GB">
                <a:solidFill>
                  <a:srgbClr val="0000FF"/>
                </a:solidFill>
                <a:latin typeface="Arial" panose="020B0604020202020204" pitchFamily="34" charset="0"/>
                <a:ea typeface="Times New Roman" panose="02020603050405020304" pitchFamily="18" charset="0"/>
              </a:rPr>
              <a:t>Active listening is not just sitting in silence while someone else talks.  The skills of active listening can be summed up in a mnemonic…</a:t>
            </a:r>
            <a:endParaRPr lang="en-US">
              <a:latin typeface="Arial" panose="020B0604020202020204" pitchFamily="34" charset="0"/>
              <a:ea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68184482-4AEC-7520-EA6C-79E53491C8C7}"/>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66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7695360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13CF6-9DDB-E283-A957-19989D447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341D1-8F7C-170D-85E0-925BC191E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B1A60-B98A-CE78-6FBF-7E67C516BE6B}"/>
              </a:ext>
            </a:extLst>
          </p:cNvPr>
          <p:cNvSpPr>
            <a:spLocks noGrp="1"/>
          </p:cNvSpPr>
          <p:nvPr>
            <p:ph type="body" idx="1"/>
          </p:nvPr>
        </p:nvSpPr>
        <p:spPr/>
        <p:txBody>
          <a:bodyPr/>
          <a:lstStyle/>
          <a:p>
            <a:pPr>
              <a:lnSpc>
                <a:spcPct val="90000"/>
              </a:lnSpc>
            </a:pPr>
            <a:endParaRPr lang="en-GB" kern="0">
              <a:solidFill>
                <a:srgbClr val="00417C"/>
              </a:solidFill>
              <a:latin typeface="Encode Sans Expanded Light"/>
            </a:endParaRPr>
          </a:p>
        </p:txBody>
      </p:sp>
      <p:sp>
        <p:nvSpPr>
          <p:cNvPr id="4" name="Slide Number Placeholder 3">
            <a:extLst>
              <a:ext uri="{FF2B5EF4-FFF2-40B4-BE49-F238E27FC236}">
                <a16:creationId xmlns:a16="http://schemas.microsoft.com/office/drawing/2014/main" id="{0FCB677A-A3DD-67DE-340E-BD32354FA1CA}"/>
              </a:ext>
            </a:extLst>
          </p:cNvPr>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67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0912137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Example:</a:t>
            </a:r>
            <a:br>
              <a:rPr lang="en-US"/>
            </a:br>
            <a:r>
              <a:rPr lang="en-US"/>
              <a:t>Customer: “I want something safe, with good fuel efficiency and a modern design.”</a:t>
            </a:r>
            <a:br>
              <a:rPr lang="en-US"/>
            </a:br>
            <a:r>
              <a:rPr lang="en-US"/>
              <a:t>Consultant: Paraphrase: “So safety and efficiency matter most, with a modern look?”</a:t>
            </a:r>
          </a:p>
          <a:p>
            <a:pPr>
              <a:buFont typeface="Arial" panose="020B0604020202020204" pitchFamily="34" charset="0"/>
              <a:buChar char="•"/>
            </a:pPr>
            <a:r>
              <a:rPr lang="en-US"/>
              <a:t>Summarize (later): “You’re leaning toward a car that’s stylish, economical, and gives peace of mind for your family.”</a:t>
            </a:r>
          </a:p>
          <a:p>
            <a:pPr>
              <a:buFont typeface="Arial" panose="020B0604020202020204" pitchFamily="34" charset="0"/>
              <a:buChar char="•"/>
            </a:pPr>
            <a:endParaRPr lang="en-US"/>
          </a:p>
          <a:p>
            <a:pPr>
              <a:buFont typeface="Arial" panose="020B0604020202020204" pitchFamily="34" charset="0"/>
              <a:buChar char="•"/>
            </a:pPr>
            <a:r>
              <a:rPr lang="en-US" b="1"/>
              <a:t>Paraphrasing</a:t>
            </a:r>
            <a:r>
              <a:rPr lang="en-US"/>
              <a:t> – </a:t>
            </a:r>
            <a:r>
              <a:rPr lang="en-US" i="1"/>
              <a:t>“So you’re saying reliability is your top priority, right?”</a:t>
            </a:r>
          </a:p>
          <a:p>
            <a:pPr>
              <a:buFont typeface="Arial" panose="020B0604020202020204" pitchFamily="34" charset="0"/>
              <a:buChar char="•"/>
            </a:pPr>
            <a:r>
              <a:rPr lang="en-US" b="1"/>
              <a:t>Summarizing</a:t>
            </a:r>
            <a:r>
              <a:rPr lang="en-US"/>
              <a:t> – </a:t>
            </a:r>
            <a:r>
              <a:rPr lang="en-US" i="1"/>
              <a:t>“Just to recap, you’re looking for a family SUV with safety, space, and low maintenance.”</a:t>
            </a:r>
          </a:p>
          <a:p>
            <a:pPr>
              <a:buFont typeface="Arial" panose="020B0604020202020204" pitchFamily="34" charset="0"/>
              <a:buChar char="•"/>
            </a:pPr>
            <a:endParaRPr lang="en-US" i="1"/>
          </a:p>
          <a:p>
            <a:pPr>
              <a:buFont typeface="Arial" panose="020B0604020202020204" pitchFamily="34" charset="0"/>
              <a:buNone/>
            </a:pPr>
            <a:r>
              <a:rPr lang="en-US" i="1"/>
              <a:t>Ask what are the benefits of doing this?</a:t>
            </a:r>
          </a:p>
          <a:p>
            <a:pPr>
              <a:buFont typeface="Arial" panose="020B0604020202020204" pitchFamily="34" charset="0"/>
              <a:buNone/>
            </a:pPr>
            <a:r>
              <a:rPr lang="en-US"/>
              <a:t>✅ Shows the customer you’re listening</a:t>
            </a:r>
            <a:br>
              <a:rPr lang="en-US"/>
            </a:br>
            <a:r>
              <a:rPr lang="en-US"/>
              <a:t>✅ Clarifies assumptions</a:t>
            </a:r>
            <a:br>
              <a:rPr lang="en-US"/>
            </a:br>
            <a:r>
              <a:rPr lang="en-US"/>
              <a:t>✅ Reduces misunderstandings</a:t>
            </a:r>
          </a:p>
          <a:p>
            <a:endParaRPr lang="ar-AE" b="1"/>
          </a:p>
        </p:txBody>
      </p:sp>
      <p:sp>
        <p:nvSpPr>
          <p:cNvPr id="4" name="Slide Number Placeholder 3"/>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68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5078604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Examples:</a:t>
            </a:r>
            <a:br>
              <a:rPr lang="en-US"/>
            </a:br>
            <a:r>
              <a:rPr lang="en-US"/>
              <a:t>“When you say ‘comfortable,’ do you mean the ride quality or the seat design?”</a:t>
            </a:r>
            <a:br>
              <a:rPr lang="en-US"/>
            </a:br>
            <a:r>
              <a:rPr lang="en-US"/>
              <a:t>“What do you mean by ‘value for money’—low price or long-term savings?”</a:t>
            </a:r>
          </a:p>
          <a:p>
            <a:endParaRPr lang="en-US"/>
          </a:p>
          <a:p>
            <a:pPr>
              <a:buNone/>
            </a:pPr>
            <a:r>
              <a:rPr lang="en-US" b="1"/>
              <a:t>Examples:</a:t>
            </a:r>
            <a:endParaRPr lang="en-US"/>
          </a:p>
          <a:p>
            <a:pPr>
              <a:buFont typeface="Arial" panose="020B0604020202020204" pitchFamily="34" charset="0"/>
              <a:buChar char="•"/>
            </a:pPr>
            <a:r>
              <a:rPr lang="en-US"/>
              <a:t>“When you say ‘better tech features,’ can you share what matters most to you—navigation, connectivity, or safety alerts?”</a:t>
            </a:r>
          </a:p>
          <a:p>
            <a:pPr>
              <a:buFont typeface="Arial" panose="020B0604020202020204" pitchFamily="34" charset="0"/>
              <a:buChar char="•"/>
            </a:pPr>
            <a:r>
              <a:rPr lang="en-US"/>
              <a:t>“What do you mean by 'easy to drive'—do you mean visibility, comfort, or maneuverability?”</a:t>
            </a:r>
          </a:p>
          <a:p>
            <a:pPr>
              <a:buNone/>
            </a:pPr>
            <a:r>
              <a:rPr lang="en-US" b="1"/>
              <a:t>Trainer Insight </a:t>
            </a:r>
          </a:p>
          <a:p>
            <a:pPr>
              <a:buNone/>
            </a:pPr>
            <a:r>
              <a:rPr lang="en-US"/>
              <a:t>✳️ </a:t>
            </a:r>
            <a:r>
              <a:rPr lang="en-US" i="1"/>
              <a:t>Clarifying questions show curiosity, not doubt. They reduce assumptions and uncover the deeper need behind the surface request.</a:t>
            </a:r>
            <a:endParaRPr lang="en-US"/>
          </a:p>
          <a:p>
            <a:r>
              <a:rPr lang="en-US"/>
              <a:t>Use neutral language and a calm tone. The goal is understanding, not interrogation.</a:t>
            </a:r>
          </a:p>
          <a:p>
            <a:endParaRPr lang="en-US"/>
          </a:p>
          <a:p>
            <a:endParaRPr lang="ar-AE" b="1"/>
          </a:p>
        </p:txBody>
      </p:sp>
      <p:sp>
        <p:nvSpPr>
          <p:cNvPr id="4" name="Slide Number Placeholder 3"/>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69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013483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7</a:t>
            </a:fld>
            <a:endParaRPr lang="en-US"/>
          </a:p>
        </p:txBody>
      </p:sp>
    </p:spTree>
    <p:extLst>
      <p:ext uri="{BB962C8B-B14F-4D97-AF65-F5344CB8AC3E}">
        <p14:creationId xmlns:p14="http://schemas.microsoft.com/office/powerpoint/2010/main" val="699966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Insight Quote:</a:t>
            </a:r>
            <a:endParaRPr lang="en-US"/>
          </a:p>
          <a:p>
            <a:r>
              <a:rPr lang="en-US"/>
              <a:t>“Empathy builds trust. Patience keeps it.”</a:t>
            </a:r>
          </a:p>
          <a:p>
            <a:endParaRPr lang="en-US" b="1"/>
          </a:p>
          <a:p>
            <a:pPr>
              <a:buNone/>
            </a:pPr>
            <a:r>
              <a:rPr lang="en-US"/>
              <a:t>Acknowledge emotions:</a:t>
            </a:r>
            <a:br>
              <a:rPr lang="en-US"/>
            </a:br>
            <a:r>
              <a:rPr lang="en-US" i="1"/>
              <a:t>“I understand this decision is important for your family’s safety.”</a:t>
            </a:r>
            <a:endParaRPr lang="en-US"/>
          </a:p>
          <a:p>
            <a:r>
              <a:rPr lang="en-US"/>
              <a:t>Show you care:</a:t>
            </a:r>
            <a:br>
              <a:rPr lang="en-US"/>
            </a:br>
            <a:r>
              <a:rPr lang="en-US" i="1"/>
              <a:t>“It sounds like this has been a frustrating process—thank you for sharing that with me.”</a:t>
            </a:r>
          </a:p>
          <a:p>
            <a:endParaRPr lang="en-US" i="1"/>
          </a:p>
          <a:p>
            <a:r>
              <a:rPr lang="en-US"/>
              <a:t>Empathy makes customers feel heard. Patience makes them feel respected.</a:t>
            </a:r>
          </a:p>
          <a:p>
            <a:endParaRPr lang="ar-AE" b="1"/>
          </a:p>
        </p:txBody>
      </p:sp>
      <p:sp>
        <p:nvSpPr>
          <p:cNvPr id="4" name="Slide Number Placeholder 3"/>
          <p:cNvSpPr>
            <a:spLocks noGrp="1"/>
          </p:cNvSpPr>
          <p:nvPr>
            <p:ph type="sldNum" sz="quarter" idx="5"/>
          </p:nvPr>
        </p:nvSpPr>
        <p:spPr/>
        <p:txBody>
          <a:bodyPr/>
          <a:lstStyle/>
          <a:p>
            <a:pPr algn="l" defTabSz="931774">
              <a:defRPr/>
            </a:pPr>
            <a:fld id="{D1407E1D-667E-4DE2-825E-C6E39B92B9CC}" type="slidenum">
              <a:rPr lang="ar-AE">
                <a:solidFill>
                  <a:prstClr val="black"/>
                </a:solidFill>
                <a:latin typeface="Calibri" panose="020F0502020204030204"/>
                <a:cs typeface="Arial" panose="020B0604020202020204" pitchFamily="34" charset="0"/>
              </a:rPr>
              <a:pPr algn="l" defTabSz="931774">
                <a:defRPr/>
              </a:pPr>
              <a:t>70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2002440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BF6A-95CD-9E79-C2E3-9F3DBB487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1706D8-ACD4-9B48-458E-F73990591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C8BFFE-2CC3-6F52-126B-C672C6DF242D}"/>
              </a:ext>
            </a:extLst>
          </p:cNvPr>
          <p:cNvSpPr>
            <a:spLocks noGrp="1"/>
          </p:cNvSpPr>
          <p:nvPr>
            <p:ph type="body" idx="1"/>
          </p:nvPr>
        </p:nvSpPr>
        <p:spPr/>
        <p:txBody>
          <a:bodyPr/>
          <a:lstStyle/>
          <a:p>
            <a:pPr algn="just"/>
            <a:r>
              <a:rPr lang="en-GB" sz="1800">
                <a:latin typeface="Arial" panose="020B0604020202020204" pitchFamily="34" charset="0"/>
                <a:ea typeface="Times New Roman" panose="02020603050405020304" pitchFamily="18" charset="0"/>
              </a:rPr>
              <a:t>Place participants into pairs and explain that you would like them to practice the skills of active listening. Participants should take it in turns to speak on a topic of their choice for two minutes. The person listening should use active listening techniques to demonstrate their interest and understanding. </a:t>
            </a:r>
            <a:endParaRPr lang="en-US" sz="1800">
              <a:latin typeface="Arial" panose="020B0604020202020204" pitchFamily="34" charset="0"/>
              <a:ea typeface="Times New Roman" panose="02020603050405020304" pitchFamily="18" charset="0"/>
            </a:endParaRPr>
          </a:p>
          <a:p>
            <a:pPr algn="just"/>
            <a:r>
              <a:rPr lang="en-GB" sz="1800">
                <a:latin typeface="Arial" panose="020B0604020202020204" pitchFamily="34" charset="0"/>
                <a:ea typeface="Times New Roman" panose="02020603050405020304" pitchFamily="18" charset="0"/>
              </a:rPr>
              <a:t> </a:t>
            </a:r>
            <a:endParaRPr lang="en-US" sz="1800">
              <a:latin typeface="Arial" panose="020B0604020202020204" pitchFamily="34" charset="0"/>
              <a:ea typeface="Times New Roman" panose="02020603050405020304" pitchFamily="18" charset="0"/>
            </a:endParaRPr>
          </a:p>
          <a:p>
            <a:pPr algn="just"/>
            <a:r>
              <a:rPr lang="en-GB" sz="1800">
                <a:latin typeface="Arial" panose="020B0604020202020204" pitchFamily="34" charset="0"/>
                <a:ea typeface="Times New Roman" panose="02020603050405020304" pitchFamily="18" charset="0"/>
              </a:rPr>
              <a:t>When the speaker has finished talking, the ‘active listener’ should reflect back what the other person said and felt.</a:t>
            </a:r>
            <a:endParaRPr lang="en-US" sz="1800">
              <a:latin typeface="Arial" panose="020B0604020202020204" pitchFamily="34" charset="0"/>
              <a:ea typeface="Times New Roman" panose="02020603050405020304" pitchFamily="18" charset="0"/>
            </a:endParaRPr>
          </a:p>
          <a:p>
            <a:pPr algn="just"/>
            <a:r>
              <a:rPr lang="en-GB" sz="1800">
                <a:latin typeface="Arial" panose="020B0604020202020204" pitchFamily="34" charset="0"/>
                <a:ea typeface="Times New Roman" panose="02020603050405020304" pitchFamily="18" charset="0"/>
              </a:rPr>
              <a:t> </a:t>
            </a:r>
            <a:endParaRPr lang="en-US" sz="1800">
              <a:latin typeface="Arial" panose="020B0604020202020204" pitchFamily="34" charset="0"/>
              <a:ea typeface="Times New Roman" panose="02020603050405020304" pitchFamily="18" charset="0"/>
            </a:endParaRPr>
          </a:p>
          <a:p>
            <a:pPr algn="just"/>
            <a:r>
              <a:rPr lang="en-GB" sz="1800">
                <a:latin typeface="Arial" panose="020B0604020202020204" pitchFamily="34" charset="0"/>
                <a:ea typeface="Times New Roman" panose="02020603050405020304" pitchFamily="18" charset="0"/>
              </a:rPr>
              <a:t>In review, discuss the participant’s findings. How easy was it to actively listen? What did they discover about the process? What went well? What could they improve? </a:t>
            </a:r>
            <a:endParaRPr lang="en-US" sz="1800">
              <a:latin typeface="Arial" panose="020B0604020202020204" pitchFamily="34" charset="0"/>
              <a:ea typeface="Times New Roman" panose="02020603050405020304" pitchFamily="18" charset="0"/>
            </a:endParaRPr>
          </a:p>
          <a:p>
            <a:endParaRPr lang="ar-AE"/>
          </a:p>
        </p:txBody>
      </p:sp>
      <p:sp>
        <p:nvSpPr>
          <p:cNvPr id="4" name="Slide Number Placeholder 3">
            <a:extLst>
              <a:ext uri="{FF2B5EF4-FFF2-40B4-BE49-F238E27FC236}">
                <a16:creationId xmlns:a16="http://schemas.microsoft.com/office/drawing/2014/main" id="{558894C3-509C-4EA3-0883-CAE2A1A9D581}"/>
              </a:ext>
            </a:extLst>
          </p:cNvPr>
          <p:cNvSpPr>
            <a:spLocks noGrp="1"/>
          </p:cNvSpPr>
          <p:nvPr>
            <p:ph type="sldNum" sz="quarter" idx="5"/>
          </p:nvPr>
        </p:nvSpPr>
        <p:spPr/>
        <p:txBody>
          <a:bodyPr/>
          <a:lstStyle/>
          <a:p>
            <a:pPr algn="l" defTabSz="949478" fontAlgn="base">
              <a:spcBef>
                <a:spcPct val="0"/>
              </a:spcBef>
              <a:spcAft>
                <a:spcPct val="0"/>
              </a:spcAft>
              <a:defRPr/>
            </a:pPr>
            <a:fld id="{D1407E1D-667E-4DE2-825E-C6E39B92B9CC}" type="slidenum">
              <a:rPr lang="ar-AE">
                <a:solidFill>
                  <a:prstClr val="black"/>
                </a:solidFill>
                <a:latin typeface="Calibri" panose="020F0502020204030204"/>
                <a:cs typeface="Arial" panose="020B0604020202020204" pitchFamily="34" charset="0"/>
              </a:rPr>
              <a:pPr algn="l" defTabSz="949478" fontAlgn="base">
                <a:spcBef>
                  <a:spcPct val="0"/>
                </a:spcBef>
                <a:spcAft>
                  <a:spcPct val="0"/>
                </a:spcAft>
                <a:defRPr/>
              </a:pPr>
              <a:t>71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907532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F9448-B0A6-D460-2A98-83E2C1265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D617D-6A44-3D30-A258-531C3D070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D1D96-4FFC-B1DF-B522-C727E412B756}"/>
              </a:ext>
            </a:extLst>
          </p:cNvPr>
          <p:cNvSpPr>
            <a:spLocks noGrp="1"/>
          </p:cNvSpPr>
          <p:nvPr>
            <p:ph type="body" idx="1"/>
          </p:nvPr>
        </p:nvSpPr>
        <p:spPr/>
        <p:txBody>
          <a:bodyPr/>
          <a:lstStyle/>
          <a:p>
            <a:pPr>
              <a:buNone/>
            </a:pPr>
            <a:r>
              <a:rPr lang="en-US" b="1"/>
              <a:t>Open → Probe → Closed → Check</a:t>
            </a:r>
            <a:r>
              <a:rPr lang="en-US"/>
              <a:t> works as a natural </a:t>
            </a:r>
            <a:r>
              <a:rPr lang="en-US" b="1"/>
              <a:t>question funnel</a:t>
            </a:r>
            <a:r>
              <a:rPr lang="en-US"/>
              <a:t> in sales.</a:t>
            </a:r>
          </a:p>
          <a:p>
            <a:pPr>
              <a:buNone/>
            </a:pPr>
            <a:r>
              <a:rPr lang="en-US"/>
              <a:t>The first three (Open, Probe, Closed) clarify the customer's needs progressively.</a:t>
            </a:r>
          </a:p>
          <a:p>
            <a:r>
              <a:rPr lang="en-US"/>
              <a:t>The final </a:t>
            </a:r>
            <a:r>
              <a:rPr lang="en-US" b="1"/>
              <a:t>Check</a:t>
            </a:r>
            <a:r>
              <a:rPr lang="en-US"/>
              <a:t> confirms understanding and sets the foundation for the next step.</a:t>
            </a:r>
          </a:p>
          <a:p>
            <a:pPr>
              <a:buNone/>
            </a:pPr>
            <a:endParaRPr lang="en-US" b="1"/>
          </a:p>
          <a:p>
            <a:pPr>
              <a:buNone/>
            </a:pPr>
            <a:r>
              <a:rPr lang="en-US" b="1"/>
              <a:t>1. Open Questions – Start the Conversation</a:t>
            </a:r>
          </a:p>
          <a:p>
            <a:pPr>
              <a:buFont typeface="Arial" panose="020B0604020202020204" pitchFamily="34" charset="0"/>
              <a:buChar char="•"/>
            </a:pPr>
            <a:r>
              <a:rPr lang="en-US"/>
              <a:t>Purpose: Explore customer’s big picture wants or situation.</a:t>
            </a:r>
          </a:p>
          <a:p>
            <a:pPr>
              <a:buFont typeface="Arial" panose="020B0604020202020204" pitchFamily="34" charset="0"/>
              <a:buChar char="•"/>
            </a:pPr>
            <a:r>
              <a:rPr lang="en-US"/>
              <a:t>Talking Point: “Open questions invite stories, not yes/no answers.”</a:t>
            </a:r>
          </a:p>
          <a:p>
            <a:pPr>
              <a:buFont typeface="Arial" panose="020B0604020202020204" pitchFamily="34" charset="0"/>
              <a:buChar char="•"/>
            </a:pPr>
            <a:r>
              <a:rPr lang="en-US"/>
              <a:t>Example: “What are you looking for in your next vehicle?”</a:t>
            </a:r>
          </a:p>
          <a:p>
            <a:pPr>
              <a:buNone/>
            </a:pPr>
            <a:r>
              <a:rPr lang="en-US" b="1"/>
              <a:t>2. Probing Questions – Dig Deeper</a:t>
            </a:r>
          </a:p>
          <a:p>
            <a:pPr>
              <a:buFont typeface="Arial" panose="020B0604020202020204" pitchFamily="34" charset="0"/>
              <a:buChar char="•"/>
            </a:pPr>
            <a:r>
              <a:rPr lang="en-US"/>
              <a:t>Purpose: Explore emotions, motivations, or underlying reasons.</a:t>
            </a:r>
          </a:p>
          <a:p>
            <a:pPr>
              <a:buFont typeface="Arial" panose="020B0604020202020204" pitchFamily="34" charset="0"/>
              <a:buChar char="•"/>
            </a:pPr>
            <a:r>
              <a:rPr lang="en-US"/>
              <a:t>Talking Point: “These help uncover what truly matters — comfort, safety, tech, status, or reliability.”</a:t>
            </a:r>
          </a:p>
          <a:p>
            <a:pPr>
              <a:buFont typeface="Arial" panose="020B0604020202020204" pitchFamily="34" charset="0"/>
              <a:buChar char="•"/>
            </a:pPr>
            <a:r>
              <a:rPr lang="en-US"/>
              <a:t>Example: “You mentioned safety — tell me more about what makes you feel safe in a car.”</a:t>
            </a:r>
          </a:p>
          <a:p>
            <a:pPr>
              <a:buNone/>
            </a:pPr>
            <a:r>
              <a:rPr lang="en-US" b="1"/>
              <a:t>3. Closed Questions – Confirm Details</a:t>
            </a:r>
          </a:p>
          <a:p>
            <a:pPr>
              <a:buFont typeface="Arial" panose="020B0604020202020204" pitchFamily="34" charset="0"/>
              <a:buChar char="•"/>
            </a:pPr>
            <a:r>
              <a:rPr lang="en-US"/>
              <a:t>Purpose: Get specific info or decisions.</a:t>
            </a:r>
          </a:p>
          <a:p>
            <a:pPr>
              <a:buFont typeface="Arial" panose="020B0604020202020204" pitchFamily="34" charset="0"/>
              <a:buChar char="•"/>
            </a:pPr>
            <a:r>
              <a:rPr lang="en-US"/>
              <a:t>Talking Point: “Useful to clarify facts or preferences.”</a:t>
            </a:r>
          </a:p>
          <a:p>
            <a:pPr>
              <a:buFont typeface="Arial" panose="020B0604020202020204" pitchFamily="34" charset="0"/>
              <a:buChar char="•"/>
            </a:pPr>
            <a:r>
              <a:rPr lang="en-US"/>
              <a:t>Example: “So, you’d prefer an SUV over a sedan, right?”</a:t>
            </a:r>
          </a:p>
          <a:p>
            <a:pPr>
              <a:buNone/>
            </a:pPr>
            <a:r>
              <a:rPr lang="en-US" b="1"/>
              <a:t>4. Check for Understanding – Validate &amp; Align</a:t>
            </a:r>
          </a:p>
          <a:p>
            <a:pPr>
              <a:buFont typeface="Arial" panose="020B0604020202020204" pitchFamily="34" charset="0"/>
              <a:buChar char="•"/>
            </a:pPr>
            <a:r>
              <a:rPr lang="en-US"/>
              <a:t>Purpose: Summarize and check alignment before presenting a solution.</a:t>
            </a:r>
          </a:p>
          <a:p>
            <a:pPr>
              <a:buFont typeface="Arial" panose="020B0604020202020204" pitchFamily="34" charset="0"/>
              <a:buChar char="•"/>
            </a:pPr>
            <a:r>
              <a:rPr lang="en-US"/>
              <a:t>Talking Point: “This builds trust and ensures your recommendation hits the mark.”</a:t>
            </a:r>
          </a:p>
          <a:p>
            <a:pPr>
              <a:buFont typeface="Arial" panose="020B0604020202020204" pitchFamily="34" charset="0"/>
              <a:buChar char="•"/>
            </a:pPr>
            <a:r>
              <a:rPr lang="en-US"/>
              <a:t>Example: “Just to confirm: You’re looking for a fuel-efficient SUV, ideally with advanced safety features and enough space for your two kids?”</a:t>
            </a:r>
          </a:p>
        </p:txBody>
      </p:sp>
      <p:sp>
        <p:nvSpPr>
          <p:cNvPr id="4" name="Slide Number Placeholder 3">
            <a:extLst>
              <a:ext uri="{FF2B5EF4-FFF2-40B4-BE49-F238E27FC236}">
                <a16:creationId xmlns:a16="http://schemas.microsoft.com/office/drawing/2014/main" id="{60229B8E-7781-77F6-8838-C79675465803}"/>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72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1160414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9BC3-C016-ADDA-D481-B83516602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EF688-9DC1-7157-1E5F-5B0FED429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FE2BC-532B-129E-DBD8-862AA39F9AE2}"/>
              </a:ext>
            </a:extLst>
          </p:cNvPr>
          <p:cNvSpPr>
            <a:spLocks noGrp="1"/>
          </p:cNvSpPr>
          <p:nvPr>
            <p:ph type="body" idx="1"/>
          </p:nvPr>
        </p:nvSpPr>
        <p:spPr/>
        <p:txBody>
          <a:bodyPr/>
          <a:lstStyle/>
          <a:p>
            <a:pPr defTabSz="931774">
              <a:defRPr/>
            </a:pPr>
            <a:r>
              <a:rPr lang="en-US"/>
              <a:t>Once the activity is done ASK </a:t>
            </a:r>
            <a:r>
              <a:rPr lang="en-US" altLang="en-US" b="1"/>
              <a:t>What types of questions did we use?</a:t>
            </a:r>
          </a:p>
          <a:p>
            <a:r>
              <a:rPr lang="en-US"/>
              <a:t>This is trigger conversations for the next slide and also gauge the group's current level of questioning skill.</a:t>
            </a:r>
          </a:p>
          <a:p>
            <a:endParaRPr lang="en-US"/>
          </a:p>
          <a:p>
            <a:pPr>
              <a:buNone/>
            </a:pPr>
            <a:r>
              <a:rPr lang="en-US" b="0"/>
              <a:t>Once they list their questions, you can reveal blind spots: Are they asking too many closed questions? Too many “why” questions?</a:t>
            </a:r>
          </a:p>
          <a:p>
            <a:r>
              <a:rPr lang="en-US" b="0"/>
              <a:t>This creates a natural transition to the 3-tier model, which now feels relevant and needed.</a:t>
            </a:r>
          </a:p>
          <a:p>
            <a:endParaRPr lang="ar-AE"/>
          </a:p>
        </p:txBody>
      </p:sp>
      <p:sp>
        <p:nvSpPr>
          <p:cNvPr id="4" name="Slide Number Placeholder 3">
            <a:extLst>
              <a:ext uri="{FF2B5EF4-FFF2-40B4-BE49-F238E27FC236}">
                <a16:creationId xmlns:a16="http://schemas.microsoft.com/office/drawing/2014/main" id="{BEE3BEA2-32D6-4A6C-25F8-2B15054F4741}"/>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73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0332982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C3588-31F5-E0E4-9B13-FB60761FD5C0}"/>
            </a:ext>
          </a:extLst>
        </p:cNvPr>
        <p:cNvGrpSpPr/>
        <p:nvPr/>
      </p:nvGrpSpPr>
      <p:grpSpPr>
        <a:xfrm>
          <a:off x="0" y="0"/>
          <a:ext cx="0" cy="0"/>
          <a:chOff x="0" y="0"/>
          <a:chExt cx="0" cy="0"/>
        </a:xfrm>
      </p:grpSpPr>
      <p:sp>
        <p:nvSpPr>
          <p:cNvPr id="74754" name="Rectangle 7">
            <a:extLst>
              <a:ext uri="{FF2B5EF4-FFF2-40B4-BE49-F238E27FC236}">
                <a16:creationId xmlns:a16="http://schemas.microsoft.com/office/drawing/2014/main" id="{BF70FAFE-0018-FE83-4D79-CBBFD03AAF66}"/>
              </a:ext>
            </a:extLst>
          </p:cNvPr>
          <p:cNvSpPr>
            <a:spLocks noGrp="1" noChangeArrowheads="1"/>
          </p:cNvSpPr>
          <p:nvPr>
            <p:ph type="sldNum" sz="quarter" idx="5"/>
          </p:nvPr>
        </p:nvSpPr>
        <p:spPr>
          <a:xfrm>
            <a:off x="9074439" y="6815838"/>
            <a:ext cx="160585" cy="1877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630">
              <a:spcBef>
                <a:spcPct val="30000"/>
              </a:spcBef>
              <a:defRPr sz="1200">
                <a:solidFill>
                  <a:schemeClr val="tx1"/>
                </a:solidFill>
                <a:latin typeface="Calibri" panose="020F0502020204030204" pitchFamily="34" charset="0"/>
              </a:defRPr>
            </a:lvl1pPr>
            <a:lvl2pPr marL="753130" indent="-289665" defTabSz="944630">
              <a:spcBef>
                <a:spcPct val="30000"/>
              </a:spcBef>
              <a:defRPr sz="1200">
                <a:solidFill>
                  <a:schemeClr val="tx1"/>
                </a:solidFill>
                <a:latin typeface="Calibri" panose="020F0502020204030204" pitchFamily="34" charset="0"/>
              </a:defRPr>
            </a:lvl2pPr>
            <a:lvl3pPr marL="1158660" indent="-231732" defTabSz="944630">
              <a:spcBef>
                <a:spcPct val="30000"/>
              </a:spcBef>
              <a:defRPr sz="1200">
                <a:solidFill>
                  <a:schemeClr val="tx1"/>
                </a:solidFill>
                <a:latin typeface="Calibri" panose="020F0502020204030204" pitchFamily="34" charset="0"/>
              </a:defRPr>
            </a:lvl3pPr>
            <a:lvl4pPr marL="1622125" indent="-231732" defTabSz="944630">
              <a:spcBef>
                <a:spcPct val="30000"/>
              </a:spcBef>
              <a:defRPr sz="1200">
                <a:solidFill>
                  <a:schemeClr val="tx1"/>
                </a:solidFill>
                <a:latin typeface="Calibri" panose="020F0502020204030204" pitchFamily="34" charset="0"/>
              </a:defRPr>
            </a:lvl4pPr>
            <a:lvl5pPr marL="2085589" indent="-231732" defTabSz="944630">
              <a:spcBef>
                <a:spcPct val="30000"/>
              </a:spcBef>
              <a:defRPr sz="1200">
                <a:solidFill>
                  <a:schemeClr val="tx1"/>
                </a:solidFill>
                <a:latin typeface="Calibri" panose="020F0502020204030204" pitchFamily="34" charset="0"/>
              </a:defRPr>
            </a:lvl5pPr>
            <a:lvl6pPr marL="2549053" indent="-231732" defTabSz="944630" eaLnBrk="0" fontAlgn="base" hangingPunct="0">
              <a:spcBef>
                <a:spcPct val="30000"/>
              </a:spcBef>
              <a:spcAft>
                <a:spcPct val="0"/>
              </a:spcAft>
              <a:defRPr sz="1200">
                <a:solidFill>
                  <a:schemeClr val="tx1"/>
                </a:solidFill>
                <a:latin typeface="Calibri" panose="020F0502020204030204" pitchFamily="34" charset="0"/>
              </a:defRPr>
            </a:lvl6pPr>
            <a:lvl7pPr marL="3012518" indent="-231732" defTabSz="944630" eaLnBrk="0" fontAlgn="base" hangingPunct="0">
              <a:spcBef>
                <a:spcPct val="30000"/>
              </a:spcBef>
              <a:spcAft>
                <a:spcPct val="0"/>
              </a:spcAft>
              <a:defRPr sz="1200">
                <a:solidFill>
                  <a:schemeClr val="tx1"/>
                </a:solidFill>
                <a:latin typeface="Calibri" panose="020F0502020204030204" pitchFamily="34" charset="0"/>
              </a:defRPr>
            </a:lvl7pPr>
            <a:lvl8pPr marL="3475981" indent="-231732" defTabSz="944630" eaLnBrk="0" fontAlgn="base" hangingPunct="0">
              <a:spcBef>
                <a:spcPct val="30000"/>
              </a:spcBef>
              <a:spcAft>
                <a:spcPct val="0"/>
              </a:spcAft>
              <a:defRPr sz="1200">
                <a:solidFill>
                  <a:schemeClr val="tx1"/>
                </a:solidFill>
                <a:latin typeface="Calibri" panose="020F0502020204030204" pitchFamily="34" charset="0"/>
              </a:defRPr>
            </a:lvl8pPr>
            <a:lvl9pPr marL="3939446" indent="-231732" defTabSz="94463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4557A8-0434-4BFF-AD2C-10DFFE240938}" type="slidenum">
              <a:rPr lang="en-US" altLang="en-US" smtClean="0"/>
              <a:pPr>
                <a:spcBef>
                  <a:spcPct val="0"/>
                </a:spcBef>
              </a:pPr>
              <a:t>74</a:t>
            </a:fld>
            <a:endParaRPr lang="en-US" altLang="en-US"/>
          </a:p>
        </p:txBody>
      </p:sp>
      <p:sp>
        <p:nvSpPr>
          <p:cNvPr id="74755" name="Rectangle 2">
            <a:extLst>
              <a:ext uri="{FF2B5EF4-FFF2-40B4-BE49-F238E27FC236}">
                <a16:creationId xmlns:a16="http://schemas.microsoft.com/office/drawing/2014/main" id="{D1FCBF49-9EF9-7B42-23A6-EA50F2B9BA4E}"/>
              </a:ext>
            </a:extLst>
          </p:cNvPr>
          <p:cNvSpPr>
            <a:spLocks noGrp="1" noRot="1" noChangeAspect="1" noChangeArrowheads="1" noTextEdit="1"/>
          </p:cNvSpPr>
          <p:nvPr>
            <p:ph type="sldImg"/>
          </p:nvPr>
        </p:nvSpPr>
        <p:spPr bwMode="auto">
          <a:xfrm>
            <a:off x="587375" y="704850"/>
            <a:ext cx="4984750" cy="2803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a:extLst>
              <a:ext uri="{FF2B5EF4-FFF2-40B4-BE49-F238E27FC236}">
                <a16:creationId xmlns:a16="http://schemas.microsoft.com/office/drawing/2014/main" id="{D881E4FA-9D7C-B168-3192-A887EA33091E}"/>
              </a:ext>
            </a:extLst>
          </p:cNvPr>
          <p:cNvSpPr>
            <a:spLocks noGrp="1" noChangeArrowheads="1"/>
          </p:cNvSpPr>
          <p:nvPr>
            <p:ph type="body" idx="1"/>
          </p:nvPr>
        </p:nvSpPr>
        <p:spPr>
          <a:xfrm>
            <a:off x="542382" y="3545955"/>
            <a:ext cx="5701469" cy="304614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en-US" sz="1100"/>
              <a:t>Group the questions based on emotional impact and usefulness in a sales conversation.</a:t>
            </a:r>
          </a:p>
          <a:p>
            <a:pPr>
              <a:buNone/>
            </a:pPr>
            <a:r>
              <a:rPr lang="en-US" sz="1100" b="1"/>
              <a:t>🔵 </a:t>
            </a:r>
            <a:r>
              <a:rPr lang="en-US" sz="2000"/>
              <a:t>Trust-Builders: </a:t>
            </a:r>
            <a:r>
              <a:rPr lang="en-US" sz="1400" b="1"/>
              <a:t>“How” and “What” encourage open dialogue</a:t>
            </a:r>
            <a:r>
              <a:rPr lang="en-US" sz="1400"/>
              <a:t> – they're non-threatening and invite storytelling.</a:t>
            </a:r>
            <a:endParaRPr lang="en-US" sz="1100" b="1"/>
          </a:p>
          <a:p>
            <a:pPr>
              <a:buNone/>
            </a:pPr>
            <a:r>
              <a:rPr lang="en-US" sz="1100"/>
              <a:t>🗣️ “What matters most to you in a new car?”</a:t>
            </a:r>
            <a:br>
              <a:rPr lang="en-US" sz="1100"/>
            </a:br>
            <a:r>
              <a:rPr lang="en-US" sz="1100"/>
              <a:t>🗣️ “How will you mostly use the vehicle?”</a:t>
            </a:r>
          </a:p>
          <a:p>
            <a:pPr>
              <a:buNone/>
            </a:pPr>
            <a:r>
              <a:rPr lang="en-US" sz="1100" b="1"/>
              <a:t>🟡 </a:t>
            </a:r>
            <a:r>
              <a:rPr lang="en-US" sz="1400"/>
              <a:t>Neutral Clarifiers: </a:t>
            </a:r>
            <a:r>
              <a:rPr lang="en-US" sz="1100" b="1"/>
              <a:t> </a:t>
            </a:r>
            <a:r>
              <a:rPr lang="en-US" sz="1400" b="1"/>
              <a:t>“Who,” “When,” and “Where” add detail</a:t>
            </a:r>
            <a:r>
              <a:rPr lang="en-US" sz="1400"/>
              <a:t> – but only after building rapport.</a:t>
            </a:r>
          </a:p>
          <a:p>
            <a:pPr>
              <a:buNone/>
            </a:pPr>
            <a:r>
              <a:rPr lang="en-US" sz="1100"/>
              <a:t>🗣️ “Who else will be using the vehicle?”</a:t>
            </a:r>
            <a:br>
              <a:rPr lang="en-US" sz="1100"/>
            </a:br>
            <a:r>
              <a:rPr lang="en-US" sz="1100"/>
              <a:t>🗣️ “When do you plan to make your decision?”</a:t>
            </a:r>
            <a:br>
              <a:rPr lang="en-US" sz="1100"/>
            </a:br>
            <a:r>
              <a:rPr lang="en-US" sz="1100"/>
              <a:t>🗣️ “Where will you be driving most often?”</a:t>
            </a:r>
          </a:p>
          <a:p>
            <a:pPr>
              <a:buNone/>
            </a:pPr>
            <a:r>
              <a:rPr lang="en-US" sz="1100"/>
              <a:t>These are </a:t>
            </a:r>
            <a:r>
              <a:rPr lang="en-US" sz="1100" b="1"/>
              <a:t>neutral</a:t>
            </a:r>
            <a:r>
              <a:rPr lang="en-US" sz="1100"/>
              <a:t> but can sometimes feel scripted or abrupt if not softened.</a:t>
            </a:r>
          </a:p>
          <a:p>
            <a:pPr>
              <a:buNone/>
            </a:pPr>
            <a:r>
              <a:rPr lang="en-US" sz="1100" b="1"/>
              <a:t>🔴</a:t>
            </a:r>
            <a:r>
              <a:rPr lang="en-US" sz="1400"/>
              <a:t>Potential Triggers</a:t>
            </a:r>
            <a:r>
              <a:rPr lang="en-US" sz="1100" b="1"/>
              <a:t> </a:t>
            </a:r>
            <a:r>
              <a:rPr lang="en-US" sz="1400" b="1"/>
              <a:t>“Why” can shut down trust if used too soon</a:t>
            </a:r>
            <a:r>
              <a:rPr lang="en-US" sz="1400"/>
              <a:t> – reframe with “What led you to...” or “How did you decide...?”</a:t>
            </a:r>
          </a:p>
          <a:p>
            <a:pPr marL="174708" indent="-174708">
              <a:buFont typeface="Arial" panose="020B0604020202020204" pitchFamily="34" charset="0"/>
              <a:buChar char="•"/>
            </a:pPr>
            <a:r>
              <a:rPr lang="en-US" sz="1100"/>
              <a:t>Feels like a challenge or judgment</a:t>
            </a:r>
          </a:p>
          <a:p>
            <a:pPr marL="174708" indent="-174708">
              <a:buFont typeface="Arial" panose="020B0604020202020204" pitchFamily="34" charset="0"/>
              <a:buChar char="•"/>
            </a:pPr>
            <a:r>
              <a:rPr lang="en-US" sz="1100"/>
              <a:t>Use only when trust is already built or with gentle tone</a:t>
            </a:r>
          </a:p>
          <a:p>
            <a:r>
              <a:rPr lang="en-US" sz="1100"/>
              <a:t>🚫 “Why do you think that?”</a:t>
            </a:r>
            <a:br>
              <a:rPr lang="en-US" sz="1100"/>
            </a:br>
            <a:r>
              <a:rPr lang="en-US" sz="1100"/>
              <a:t>✅ “What led you to that choice?”</a:t>
            </a:r>
          </a:p>
          <a:p>
            <a:endParaRPr lang="en-US" sz="1400" b="1"/>
          </a:p>
          <a:p>
            <a:r>
              <a:rPr lang="en-US" sz="1400" b="1"/>
              <a:t>Adapt based on customer mood</a:t>
            </a:r>
            <a:r>
              <a:rPr lang="en-US" sz="1400"/>
              <a:t> – especially with “Why.”</a:t>
            </a:r>
            <a:endParaRPr lang="en-US" sz="1100"/>
          </a:p>
          <a:p>
            <a:pPr lvl="1" eaLnBrk="1" hangingPunct="1">
              <a:lnSpc>
                <a:spcPct val="90000"/>
              </a:lnSpc>
              <a:buFontTx/>
              <a:buNone/>
            </a:pPr>
            <a:endParaRPr lang="en-US" altLang="en-US" sz="800" b="1"/>
          </a:p>
        </p:txBody>
      </p:sp>
    </p:spTree>
    <p:extLst>
      <p:ext uri="{BB962C8B-B14F-4D97-AF65-F5344CB8AC3E}">
        <p14:creationId xmlns:p14="http://schemas.microsoft.com/office/powerpoint/2010/main" val="10572567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A639F-9EA5-4F87-6FD4-35C7C16E4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363EE-3221-D293-BEBA-93DAF5DEE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6D5D1F-1613-EC56-FF17-FFC1D5093788}"/>
              </a:ext>
            </a:extLst>
          </p:cNvPr>
          <p:cNvSpPr>
            <a:spLocks noGrp="1"/>
          </p:cNvSpPr>
          <p:nvPr>
            <p:ph type="body" idx="1"/>
          </p:nvPr>
        </p:nvSpPr>
        <p:spPr/>
        <p:txBody>
          <a:bodyPr/>
          <a:lstStyle/>
          <a:p>
            <a:pPr>
              <a:buNone/>
            </a:pPr>
            <a:r>
              <a:rPr lang="en-US" b="1"/>
              <a:t>Introduce the Concept:</a:t>
            </a:r>
            <a:br>
              <a:rPr lang="en-US"/>
            </a:br>
            <a:r>
              <a:rPr lang="en-US"/>
              <a:t>“In sales, </a:t>
            </a:r>
            <a:r>
              <a:rPr lang="en-US" i="1"/>
              <a:t>why</a:t>
            </a:r>
            <a:r>
              <a:rPr lang="en-US"/>
              <a:t> questions can feel interrogative, even if our intent is positive. Customers may feel they need to defend their choices.”</a:t>
            </a:r>
          </a:p>
          <a:p>
            <a:pPr defTabSz="931774">
              <a:defRPr/>
            </a:pPr>
            <a:r>
              <a:rPr lang="en-US" b="1"/>
              <a:t>Walk Through Examples:</a:t>
            </a:r>
            <a:br>
              <a:rPr lang="en-US"/>
            </a:br>
            <a:r>
              <a:rPr lang="en-US"/>
              <a:t>Examples are animated to show the why question first. Ask them to </a:t>
            </a:r>
            <a:r>
              <a:rPr lang="en-US" b="1"/>
              <a:t>reframe “Why” questions</a:t>
            </a:r>
            <a:r>
              <a:rPr lang="en-US"/>
              <a:t> into “What” or “How.” (Let them try to think of a better way of reframing)</a:t>
            </a:r>
          </a:p>
          <a:p>
            <a:pPr>
              <a:buNone/>
            </a:pPr>
            <a:endParaRPr lang="en-US"/>
          </a:p>
          <a:p>
            <a:pPr defTabSz="931774">
              <a:defRPr/>
            </a:pPr>
            <a:r>
              <a:rPr lang="en-US" b="1"/>
              <a:t>Facilitate Discussion:</a:t>
            </a:r>
            <a:br>
              <a:rPr lang="en-US"/>
            </a:br>
            <a:r>
              <a:rPr lang="en-US" i="1"/>
              <a:t>‘How does the rephrased question change the tone of the conversation?’</a:t>
            </a:r>
            <a:endParaRPr lang="en-US"/>
          </a:p>
          <a:p>
            <a:pPr>
              <a:buNone/>
            </a:pPr>
            <a:r>
              <a:rPr lang="en-US"/>
              <a:t>“Which of these reframed versions would you be more comfortable saying? Why?”</a:t>
            </a:r>
            <a:br>
              <a:rPr lang="en-US"/>
            </a:br>
            <a:r>
              <a:rPr lang="en-US"/>
              <a:t>“Which ones help the customer open up more?”</a:t>
            </a:r>
          </a:p>
          <a:p>
            <a:pPr>
              <a:buNone/>
            </a:pPr>
            <a:endParaRPr lang="en-US" b="1"/>
          </a:p>
          <a:p>
            <a:pPr>
              <a:buNone/>
            </a:pPr>
            <a:r>
              <a:rPr lang="en-US" b="1"/>
              <a:t>Optional Activity:</a:t>
            </a:r>
            <a:br>
              <a:rPr lang="en-US"/>
            </a:br>
            <a:r>
              <a:rPr lang="en-US"/>
              <a:t>Ask learners to take a few “why” questions they used earlier and rewrite them as “how” or “what” questions. Share with the group.</a:t>
            </a:r>
          </a:p>
          <a:p>
            <a:endParaRPr lang="en-US" b="1"/>
          </a:p>
          <a:p>
            <a:r>
              <a:rPr lang="en-US" b="1"/>
              <a:t>Wrap with Key Message:</a:t>
            </a:r>
            <a:br>
              <a:rPr lang="en-US"/>
            </a:br>
            <a:r>
              <a:rPr lang="en-US"/>
              <a:t>“The goal isn’t to avoid curiosity — it’s to </a:t>
            </a:r>
            <a:r>
              <a:rPr lang="en-US" b="1"/>
              <a:t>phrase curiosity in a way that builds trust</a:t>
            </a:r>
            <a:r>
              <a:rPr lang="en-US"/>
              <a:t>.”</a:t>
            </a:r>
          </a:p>
          <a:p>
            <a:pPr>
              <a:buNone/>
            </a:pPr>
            <a:endParaRPr lang="en-US"/>
          </a:p>
        </p:txBody>
      </p:sp>
      <p:sp>
        <p:nvSpPr>
          <p:cNvPr id="4" name="Slide Number Placeholder 3">
            <a:extLst>
              <a:ext uri="{FF2B5EF4-FFF2-40B4-BE49-F238E27FC236}">
                <a16:creationId xmlns:a16="http://schemas.microsoft.com/office/drawing/2014/main" id="{ED5E1583-F8EE-C5C2-7374-674A4FFCFA93}"/>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75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7960091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1E6F6-54FE-12CE-585D-527AECCE8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1A428-E991-145C-6478-28B90944D9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89EBB3-D226-ED80-F53C-766AEE140E5A}"/>
              </a:ext>
            </a:extLst>
          </p:cNvPr>
          <p:cNvSpPr>
            <a:spLocks noGrp="1"/>
          </p:cNvSpPr>
          <p:nvPr>
            <p:ph type="body" idx="1"/>
          </p:nvPr>
        </p:nvSpPr>
        <p:spPr/>
        <p:txBody>
          <a:bodyPr/>
          <a:lstStyle/>
          <a:p>
            <a:pPr>
              <a:buNone/>
            </a:pPr>
            <a:r>
              <a:rPr lang="en-US"/>
              <a:t>Wrap up on the questioning techniques, to avoid objections. </a:t>
            </a:r>
          </a:p>
          <a:p>
            <a:pPr>
              <a:buNone/>
            </a:pPr>
            <a:endParaRPr lang="en-US"/>
          </a:p>
          <a:p>
            <a:pPr>
              <a:buNone/>
            </a:pPr>
            <a:r>
              <a:rPr lang="en-US"/>
              <a:t>- Customers don’t always say what they’re truly thinking — either because they’re unsure or hesitant.</a:t>
            </a:r>
          </a:p>
          <a:p>
            <a:pPr>
              <a:buNone/>
            </a:pPr>
            <a:r>
              <a:rPr lang="en-US"/>
              <a:t>- As consultants, our job is to gently surface what’s </a:t>
            </a:r>
            <a:r>
              <a:rPr lang="en-US" i="1"/>
              <a:t>really</a:t>
            </a:r>
            <a:r>
              <a:rPr lang="en-US"/>
              <a:t> holding them back or what they haven’t yet articulated.</a:t>
            </a:r>
          </a:p>
          <a:p>
            <a:pPr>
              <a:buNone/>
            </a:pPr>
            <a:r>
              <a:rPr lang="en-US"/>
              <a:t>- Walk through the five points, linking to earlier topics like tone matching, body language</a:t>
            </a:r>
          </a:p>
          <a:p>
            <a:r>
              <a:rPr lang="en-US"/>
              <a:t>Ask: “Have you ever had a customer say ‘I’ll think about it’ — but you sensed there was more going on?”</a:t>
            </a:r>
          </a:p>
          <a:p>
            <a:pPr>
              <a:buFont typeface="+mj-lt"/>
              <a:buNone/>
            </a:pPr>
            <a:endParaRPr lang="en-US"/>
          </a:p>
          <a:p>
            <a:r>
              <a:rPr lang="en-US"/>
              <a:t>Reinforcement Message:  Ultimately, everything we’ve practiced today helps you speak like someone your customer trusts. </a:t>
            </a:r>
          </a:p>
          <a:p>
            <a:pPr defTabSz="931774">
              <a:defRPr/>
            </a:pPr>
            <a:r>
              <a:rPr lang="en-US"/>
              <a:t>Convert it into a Reflective Wrap-Up by asking the question on slide : </a:t>
            </a:r>
            <a:r>
              <a:rPr lang="en-US" b="1" i="1" kern="0">
                <a:solidFill>
                  <a:prstClr val="white"/>
                </a:solidFill>
                <a:latin typeface="Arial (Headings)"/>
              </a:rPr>
              <a:t>What specific things do you say or do that help your customer feel they’re in good hands?</a:t>
            </a:r>
          </a:p>
          <a:p>
            <a:endParaRPr lang="en-US"/>
          </a:p>
          <a:p>
            <a:pPr>
              <a:buFont typeface="+mj-lt"/>
              <a:buNone/>
            </a:pPr>
            <a:endParaRPr lang="en-US"/>
          </a:p>
        </p:txBody>
      </p:sp>
      <p:sp>
        <p:nvSpPr>
          <p:cNvPr id="4" name="Slide Number Placeholder 3">
            <a:extLst>
              <a:ext uri="{FF2B5EF4-FFF2-40B4-BE49-F238E27FC236}">
                <a16:creationId xmlns:a16="http://schemas.microsoft.com/office/drawing/2014/main" id="{EE99CCA7-E7A3-F494-BCD4-5120F1A979E8}"/>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76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8086392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274E-F3D7-5A13-AAFB-B8A09FC867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41F8D-7EA3-2053-ABD4-CAA1CB514E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0AD9C-370B-3D3F-4AE0-C9BFDAE97453}"/>
              </a:ext>
            </a:extLst>
          </p:cNvPr>
          <p:cNvSpPr>
            <a:spLocks noGrp="1"/>
          </p:cNvSpPr>
          <p:nvPr>
            <p:ph type="body" idx="1"/>
          </p:nvPr>
        </p:nvSpPr>
        <p:spPr/>
        <p:txBody>
          <a:bodyPr/>
          <a:lstStyle/>
          <a:p>
            <a:pPr defTabSz="931774">
              <a:defRPr/>
            </a:pPr>
            <a:r>
              <a:rPr lang="en-US">
                <a:latin typeface="Arial Regular"/>
              </a:rPr>
              <a:t>Worldwide communication has been simplified by the electronic transmission of data which connects individuals, regardless of geographic location, almost instantly.</a:t>
            </a:r>
          </a:p>
          <a:p>
            <a:pPr defTabSz="931774">
              <a:defRPr/>
            </a:pPr>
            <a:r>
              <a:rPr lang="en-US"/>
              <a:t>You and your customers can easily share conversations, pictures, images, graphics, maps and thousands of things thanks for the development of electronic communication.</a:t>
            </a:r>
          </a:p>
          <a:p>
            <a:pPr defTabSz="931774">
              <a:defRPr/>
            </a:pPr>
            <a:endParaRPr lang="en-US"/>
          </a:p>
          <a:p>
            <a:pPr defTabSz="931774">
              <a:defRPr/>
            </a:pPr>
            <a:r>
              <a:rPr lang="en-US"/>
              <a:t>Electronic communication is today’s most preferred medium of communication, because:</a:t>
            </a:r>
          </a:p>
          <a:p>
            <a:pPr defTabSz="931774">
              <a:defRPr/>
            </a:pPr>
            <a:endParaRPr lang="en-US"/>
          </a:p>
          <a:p>
            <a:pPr defTabSz="931774">
              <a:defRPr/>
            </a:pPr>
            <a:r>
              <a:rPr lang="en-US">
                <a:latin typeface="Arial Regular"/>
              </a:rPr>
              <a:t>However, there are clear advantages and disadvantages of electronic communication that apply on both the sender and receiver (Advisor/Customer) and need to be considered when communicating electronically.</a:t>
            </a:r>
          </a:p>
          <a:p>
            <a:pPr defTabSz="931774">
              <a:defRPr/>
            </a:pPr>
            <a:endParaRPr lang="en-US" i="1"/>
          </a:p>
          <a:p>
            <a:pPr defTabSz="931774">
              <a:defRPr/>
            </a:pPr>
            <a:r>
              <a:rPr lang="en-US" i="1"/>
              <a:t>[Click</a:t>
            </a:r>
            <a:r>
              <a:rPr lang="en-US" i="1" baseline="0"/>
              <a:t> to go to the next slide – Advantages and disadvantages]</a:t>
            </a:r>
            <a:endParaRPr lang="en-US" i="1"/>
          </a:p>
          <a:p>
            <a:pPr defTabSz="931774">
              <a:defRPr/>
            </a:pPr>
            <a:endParaRPr lang="en-US"/>
          </a:p>
          <a:p>
            <a:endParaRPr lang="en-US"/>
          </a:p>
          <a:p>
            <a:pPr>
              <a:buFont typeface="+mj-lt"/>
              <a:buNone/>
            </a:pPr>
            <a:endParaRPr lang="en-US"/>
          </a:p>
        </p:txBody>
      </p:sp>
      <p:sp>
        <p:nvSpPr>
          <p:cNvPr id="4" name="Slide Number Placeholder 3">
            <a:extLst>
              <a:ext uri="{FF2B5EF4-FFF2-40B4-BE49-F238E27FC236}">
                <a16:creationId xmlns:a16="http://schemas.microsoft.com/office/drawing/2014/main" id="{83E7A521-EDE2-FE88-D29E-0B57642777D2}"/>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77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1799116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FA335-496E-2D80-1185-A9640FE4E1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8C1DB-3067-A869-AC25-06DB7FF279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38EBC8-2932-9DF2-3C43-94FE4C7D1751}"/>
              </a:ext>
            </a:extLst>
          </p:cNvPr>
          <p:cNvSpPr>
            <a:spLocks noGrp="1"/>
          </p:cNvSpPr>
          <p:nvPr>
            <p:ph type="body" idx="1"/>
          </p:nvPr>
        </p:nvSpPr>
        <p:spPr/>
        <p:txBody>
          <a:bodyPr/>
          <a:lstStyle/>
          <a:p>
            <a:pPr defTabSz="931774">
              <a:defRPr/>
            </a:pPr>
            <a:r>
              <a:rPr lang="en-US" b="1" kern="100">
                <a:solidFill>
                  <a:srgbClr val="00417C"/>
                </a:solidFill>
                <a:latin typeface="Arial" panose="020B0604020202020204" pitchFamily="34" charset="0"/>
                <a:ea typeface="Aptos" panose="020B0004020202020204" pitchFamily="34" charset="0"/>
                <a:cs typeface="Arial" panose="020B0604020202020204" pitchFamily="34" charset="0"/>
              </a:rPr>
              <a:t>When Words Are All You Have</a:t>
            </a:r>
          </a:p>
          <a:p>
            <a:pPr>
              <a:buNone/>
            </a:pPr>
            <a:r>
              <a:rPr lang="en-US"/>
              <a:t>In writing, especially in chat or email, we lose tone and body language — which means our words carry the full weight of the message.</a:t>
            </a:r>
          </a:p>
          <a:p>
            <a:r>
              <a:rPr lang="en-US"/>
              <a:t>Customers can’t see your smile — they feel your intent through how clearly, politely, and professionally you write.</a:t>
            </a:r>
          </a:p>
          <a:p>
            <a:endParaRPr lang="en-US" b="1"/>
          </a:p>
          <a:p>
            <a:endParaRPr lang="en-US" b="1"/>
          </a:p>
          <a:p>
            <a:r>
              <a:rPr lang="en-US" b="1"/>
              <a:t>Advantages:</a:t>
            </a:r>
            <a:endParaRPr lang="en-US"/>
          </a:p>
          <a:p>
            <a:pPr defTabSz="931774">
              <a:defRPr/>
            </a:pPr>
            <a:r>
              <a:rPr lang="en-US"/>
              <a:t>Speedy transmission - </a:t>
            </a:r>
            <a:r>
              <a:rPr lang="en-US">
                <a:latin typeface="Arial Regular"/>
              </a:rPr>
              <a:t>It requires only a few seconds to communicate through electronic media because it supports quick transmission.</a:t>
            </a:r>
          </a:p>
          <a:p>
            <a:r>
              <a:rPr lang="en-US"/>
              <a:t>Wide coverage - </a:t>
            </a:r>
            <a:r>
              <a:rPr lang="en-US">
                <a:latin typeface="Arial Regular"/>
              </a:rPr>
              <a:t>The world has become a global village and communication around the globe requires a second only.</a:t>
            </a:r>
            <a:endParaRPr lang="en-US"/>
          </a:p>
          <a:p>
            <a:r>
              <a:rPr lang="en-US"/>
              <a:t>Flexibility - </a:t>
            </a:r>
            <a:r>
              <a:rPr lang="en-US">
                <a:latin typeface="Arial Regular"/>
              </a:rPr>
              <a:t>Accessible 24×7, any place as long as you have an internet connection.</a:t>
            </a:r>
            <a:endParaRPr lang="en-US"/>
          </a:p>
          <a:p>
            <a:pPr defTabSz="931774">
              <a:defRPr/>
            </a:pPr>
            <a:r>
              <a:rPr lang="en-US"/>
              <a:t>Low cost - </a:t>
            </a:r>
            <a:r>
              <a:rPr lang="en-US">
                <a:latin typeface="Arial Regular"/>
              </a:rPr>
              <a:t>Electronic communication saves time and money. For example, E-mail is significantly cheaper than customer travelling </a:t>
            </a:r>
          </a:p>
          <a:p>
            <a:r>
              <a:rPr lang="en-US"/>
              <a:t>Exchange of feedback - </a:t>
            </a:r>
            <a:r>
              <a:rPr lang="en-US">
                <a:latin typeface="Arial Regular"/>
              </a:rPr>
              <a:t>Electronic communication allows the instant exchange of feedback. So communication becomes perfect using electronic media.</a:t>
            </a:r>
            <a:endParaRPr lang="en-US"/>
          </a:p>
          <a:p>
            <a:endParaRPr lang="en-US"/>
          </a:p>
          <a:p>
            <a:r>
              <a:rPr lang="en-US" b="1"/>
              <a:t>Disadvantages:</a:t>
            </a:r>
          </a:p>
          <a:p>
            <a:pPr defTabSz="931774">
              <a:defRPr/>
            </a:pPr>
            <a:r>
              <a:rPr lang="en-US"/>
              <a:t>No body language - </a:t>
            </a:r>
            <a:r>
              <a:rPr lang="en-US">
                <a:latin typeface="Arial Regular"/>
              </a:rPr>
              <a:t>Just like other written communication methods; without facial expressions and gestures or the ability to retract immediately there’s a big risk of misunderstanding.</a:t>
            </a:r>
          </a:p>
          <a:p>
            <a:pPr defTabSz="931774">
              <a:defRPr/>
            </a:pPr>
            <a:r>
              <a:rPr lang="en-US"/>
              <a:t>Information overload - </a:t>
            </a:r>
            <a:r>
              <a:rPr lang="en-US">
                <a:latin typeface="Arial Regular"/>
              </a:rPr>
              <a:t>A large volume of messages can be overwhelming and hard to follow, even stress-inducing.</a:t>
            </a:r>
          </a:p>
          <a:p>
            <a:pPr defTabSz="931774">
              <a:defRPr/>
            </a:pPr>
            <a:r>
              <a:rPr lang="en-US"/>
              <a:t>Time lag - </a:t>
            </a:r>
            <a:r>
              <a:rPr lang="en-US">
                <a:latin typeface="Arial Regular"/>
              </a:rPr>
              <a:t>even if you log on daily, 24 hours can seem like a long time if you’re waiting for a reply; and then the discussion could have moved on and left you behind.</a:t>
            </a:r>
          </a:p>
          <a:p>
            <a:pPr lvl="0"/>
            <a:r>
              <a:rPr lang="en-US"/>
              <a:t>Undelivered data - </a:t>
            </a:r>
            <a:r>
              <a:rPr lang="en-US">
                <a:latin typeface="Arial Regular"/>
              </a:rPr>
              <a:t>Data may not be retrieved due to system error or fault with the technology. Hence required service will be delayed.</a:t>
            </a:r>
          </a:p>
          <a:p>
            <a:pPr defTabSz="931774">
              <a:defRPr/>
            </a:pPr>
            <a:r>
              <a:rPr lang="en-US"/>
              <a:t>Dependency –</a:t>
            </a:r>
            <a:endParaRPr lang="en-US">
              <a:latin typeface="Arial Regular"/>
            </a:endParaRPr>
          </a:p>
          <a:p>
            <a:endParaRPr lang="en-US"/>
          </a:p>
          <a:p>
            <a:endParaRPr lang="en-US"/>
          </a:p>
          <a:p>
            <a:endParaRPr lang="en-US"/>
          </a:p>
          <a:p>
            <a:endParaRPr lang="en-US"/>
          </a:p>
          <a:p>
            <a:pPr marL="0" lvl="1" fontAlgn="t">
              <a:spcBef>
                <a:spcPct val="20000"/>
              </a:spcBef>
              <a:buClr>
                <a:schemeClr val="tx1"/>
              </a:buClr>
              <a:tabLst>
                <a:tab pos="174708" algn="l"/>
              </a:tabLst>
            </a:pPr>
            <a:endParaRPr lang="en-US"/>
          </a:p>
        </p:txBody>
      </p:sp>
      <p:sp>
        <p:nvSpPr>
          <p:cNvPr id="4" name="Slide Number Placeholder 3">
            <a:extLst>
              <a:ext uri="{FF2B5EF4-FFF2-40B4-BE49-F238E27FC236}">
                <a16:creationId xmlns:a16="http://schemas.microsoft.com/office/drawing/2014/main" id="{78DFDF6A-A5BF-48C1-69B9-F6369E64B34E}"/>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78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6947993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33A5-4D14-23CE-2CFB-4174F2542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B2B5A-1F27-1FB3-EBDE-302207737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23BEA9-0A3C-6596-A6FD-0DE4B5681412}"/>
              </a:ext>
            </a:extLst>
          </p:cNvPr>
          <p:cNvSpPr>
            <a:spLocks noGrp="1"/>
          </p:cNvSpPr>
          <p:nvPr>
            <p:ph type="body" idx="1"/>
          </p:nvPr>
        </p:nvSpPr>
        <p:spPr/>
        <p:txBody>
          <a:bodyPr/>
          <a:lstStyle/>
          <a:p>
            <a:r>
              <a:rPr lang="en-US" b="1"/>
              <a:t>DO:</a:t>
            </a:r>
          </a:p>
          <a:p>
            <a:pPr marL="174708" lvl="1" indent="-174708" fontAlgn="t">
              <a:buFont typeface="Arial" panose="020B0604020202020204" pitchFamily="34" charset="0"/>
              <a:buChar char="•"/>
            </a:pPr>
            <a:r>
              <a:rPr lang="en-US"/>
              <a:t>Review and discuss the technique of email and text greetings</a:t>
            </a:r>
          </a:p>
          <a:p>
            <a:endParaRPr lang="en-US" b="1"/>
          </a:p>
          <a:p>
            <a:r>
              <a:rPr lang="en-US" b="1"/>
              <a:t>ASK:</a:t>
            </a:r>
          </a:p>
          <a:p>
            <a:pPr marL="174708" lvl="1" indent="-174708" fontAlgn="t">
              <a:buFont typeface="Arial" panose="020B0604020202020204" pitchFamily="34" charset="0"/>
              <a:buChar char="•"/>
            </a:pPr>
            <a:r>
              <a:rPr lang="en-US"/>
              <a:t>How many of you use email or text for customer communications?</a:t>
            </a:r>
          </a:p>
          <a:p>
            <a:pPr marL="174708" lvl="1" indent="-174708" fontAlgn="t">
              <a:buFont typeface="Arial" panose="020B0604020202020204" pitchFamily="34" charset="0"/>
              <a:buChar char="•"/>
            </a:pPr>
            <a:r>
              <a:rPr lang="en-US"/>
              <a:t>Take answers, look for ideas like:</a:t>
            </a:r>
          </a:p>
          <a:p>
            <a:pPr lvl="1" indent="-232943" fontAlgn="t">
              <a:buFont typeface="Wingdings" panose="05000000000000000000" pitchFamily="2" charset="2"/>
              <a:buChar char="§"/>
            </a:pPr>
            <a:r>
              <a:rPr lang="en-US"/>
              <a:t>Becoming more popular with many customers</a:t>
            </a:r>
          </a:p>
          <a:p>
            <a:pPr lvl="1" indent="-232943" fontAlgn="t">
              <a:buFont typeface="Wingdings" panose="05000000000000000000" pitchFamily="2" charset="2"/>
              <a:buChar char="§"/>
            </a:pPr>
            <a:r>
              <a:rPr lang="en-US"/>
              <a:t>Once customers know they can text you, they tend to use it over phone calls</a:t>
            </a:r>
          </a:p>
          <a:p>
            <a:endParaRPr lang="en-US" b="1"/>
          </a:p>
          <a:p>
            <a:r>
              <a:rPr lang="en-US" b="1"/>
              <a:t>SAY:</a:t>
            </a:r>
          </a:p>
          <a:p>
            <a:pPr marL="174708" lvl="1" indent="-174708" fontAlgn="t">
              <a:buFont typeface="Arial" panose="020B0604020202020204" pitchFamily="34" charset="0"/>
              <a:buChar char="•"/>
            </a:pPr>
            <a:r>
              <a:rPr lang="en-US" altLang="en-US"/>
              <a:t>For email and text communications, you can also follow a basic set of guidelines</a:t>
            </a:r>
          </a:p>
          <a:p>
            <a:pPr marL="174708" lvl="1" indent="-174708" fontAlgn="t">
              <a:spcBef>
                <a:spcPts val="446"/>
              </a:spcBef>
              <a:buClr>
                <a:schemeClr val="tx1"/>
              </a:buClr>
              <a:buFont typeface="Arial" panose="020B0604020202020204" pitchFamily="34" charset="0"/>
              <a:buChar char="•"/>
              <a:tabLst>
                <a:tab pos="174708" algn="l"/>
              </a:tabLst>
            </a:pPr>
            <a:r>
              <a:rPr lang="en-US"/>
              <a:t>Be concise and to the point. Do not make any text or email longer than it needs to be </a:t>
            </a:r>
          </a:p>
          <a:p>
            <a:pPr marL="174708" lvl="1" indent="-174708" fontAlgn="t">
              <a:spcBef>
                <a:spcPts val="446"/>
              </a:spcBef>
              <a:buClr>
                <a:schemeClr val="tx1"/>
              </a:buClr>
              <a:buFont typeface="Arial" panose="020B0604020202020204" pitchFamily="34" charset="0"/>
              <a:buChar char="•"/>
              <a:tabLst>
                <a:tab pos="174708" algn="l"/>
              </a:tabLst>
            </a:pPr>
            <a:r>
              <a:rPr lang="en-US"/>
              <a:t>Answer all questions. Ask follow-up questions if you need more information from the customer to answer him or her correctly</a:t>
            </a:r>
          </a:p>
          <a:p>
            <a:pPr marL="174708" lvl="1" indent="-174708" fontAlgn="t">
              <a:spcBef>
                <a:spcPct val="20000"/>
              </a:spcBef>
              <a:buClr>
                <a:schemeClr val="tx1"/>
              </a:buClr>
              <a:buFont typeface="Arial" panose="020B0604020202020204" pitchFamily="34" charset="0"/>
              <a:buChar char="•"/>
              <a:tabLst>
                <a:tab pos="174708" algn="l"/>
              </a:tabLst>
            </a:pPr>
            <a:r>
              <a:rPr lang="en-US"/>
              <a:t>Use proper spelling, grammar, and punctuation. Use the spell checker available on most modern text and email systems</a:t>
            </a:r>
          </a:p>
          <a:p>
            <a:pPr marL="174708" lvl="1" indent="-174708" fontAlgn="t">
              <a:spcBef>
                <a:spcPct val="20000"/>
              </a:spcBef>
              <a:buClr>
                <a:schemeClr val="tx1"/>
              </a:buClr>
              <a:buFont typeface="Arial" panose="020B0604020202020204" pitchFamily="34" charset="0"/>
              <a:buChar char="•"/>
              <a:tabLst>
                <a:tab pos="174708" algn="l"/>
              </a:tabLst>
            </a:pPr>
            <a:r>
              <a:rPr lang="en-US"/>
              <a:t>Make it personal. Make sure that you add a personal touch so that the customer does not think the email is one that is sent to every customer</a:t>
            </a:r>
          </a:p>
          <a:p>
            <a:pPr marL="174708" lvl="1" indent="-174708" fontAlgn="t">
              <a:spcBef>
                <a:spcPct val="20000"/>
              </a:spcBef>
              <a:buClr>
                <a:schemeClr val="tx1"/>
              </a:buClr>
              <a:buFont typeface="Arial" panose="020B0604020202020204" pitchFamily="34" charset="0"/>
              <a:buChar char="•"/>
              <a:tabLst>
                <a:tab pos="174708" algn="l"/>
              </a:tabLst>
            </a:pPr>
            <a:r>
              <a:rPr lang="en-US"/>
              <a:t>Use templates for frequently used responses. Some questions you get over and over again, such as directions to your dealership. Save these texts as response templates and paste them into your message when needed</a:t>
            </a:r>
          </a:p>
          <a:p>
            <a:pPr marL="174708" lvl="1" indent="-174708" fontAlgn="t">
              <a:spcBef>
                <a:spcPct val="20000"/>
              </a:spcBef>
              <a:buClr>
                <a:schemeClr val="tx1"/>
              </a:buClr>
              <a:buFont typeface="Arial" panose="020B0604020202020204" pitchFamily="34" charset="0"/>
              <a:buChar char="•"/>
              <a:tabLst>
                <a:tab pos="174708" algn="l"/>
              </a:tabLst>
            </a:pPr>
            <a:r>
              <a:rPr lang="en-US"/>
              <a:t>Do not attach unnecessary files unless it has been specifically asked for by the customer. Doing this can annoy customers and even bring down their email system due to file-size restrictions</a:t>
            </a:r>
          </a:p>
          <a:p>
            <a:pPr marL="0" lvl="1" fontAlgn="t">
              <a:spcBef>
                <a:spcPct val="20000"/>
              </a:spcBef>
              <a:buClr>
                <a:schemeClr val="tx1"/>
              </a:buClr>
              <a:tabLst>
                <a:tab pos="174708" algn="l"/>
              </a:tabLst>
            </a:pPr>
            <a:endParaRPr lang="en-US"/>
          </a:p>
          <a:p>
            <a:pPr marL="0" lvl="1" fontAlgn="t">
              <a:spcBef>
                <a:spcPct val="20000"/>
              </a:spcBef>
              <a:buClr>
                <a:schemeClr val="tx1"/>
              </a:buClr>
              <a:tabLst>
                <a:tab pos="174708" algn="l"/>
              </a:tabLst>
            </a:pPr>
            <a:endParaRPr lang="en-US"/>
          </a:p>
        </p:txBody>
      </p:sp>
      <p:sp>
        <p:nvSpPr>
          <p:cNvPr id="4" name="Slide Number Placeholder 3">
            <a:extLst>
              <a:ext uri="{FF2B5EF4-FFF2-40B4-BE49-F238E27FC236}">
                <a16:creationId xmlns:a16="http://schemas.microsoft.com/office/drawing/2014/main" id="{19A8B733-C540-E631-F3BA-203E4825238C}"/>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79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315365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8</a:t>
            </a:fld>
            <a:endParaRPr lang="en-US"/>
          </a:p>
        </p:txBody>
      </p:sp>
    </p:spTree>
    <p:extLst>
      <p:ext uri="{BB962C8B-B14F-4D97-AF65-F5344CB8AC3E}">
        <p14:creationId xmlns:p14="http://schemas.microsoft.com/office/powerpoint/2010/main" val="31846056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756AC-034F-D251-CBE0-C42A20EDB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0A0271-D284-C00A-FC89-D09B3685BF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E33F2-9E02-82B6-F778-0E6F9DCA9EF1}"/>
              </a:ext>
            </a:extLst>
          </p:cNvPr>
          <p:cNvSpPr>
            <a:spLocks noGrp="1"/>
          </p:cNvSpPr>
          <p:nvPr>
            <p:ph type="body" idx="1"/>
          </p:nvPr>
        </p:nvSpPr>
        <p:spPr/>
        <p:txBody>
          <a:bodyPr/>
          <a:lstStyle/>
          <a:p>
            <a:pPr marL="0" lvl="1" fontAlgn="t">
              <a:spcBef>
                <a:spcPct val="20000"/>
              </a:spcBef>
              <a:buClr>
                <a:schemeClr val="tx1"/>
              </a:buClr>
              <a:tabLst>
                <a:tab pos="174708" algn="l"/>
              </a:tabLst>
            </a:pPr>
            <a:r>
              <a:rPr lang="en-US"/>
              <a:t>Example:</a:t>
            </a:r>
          </a:p>
          <a:p>
            <a:pPr>
              <a:buNone/>
            </a:pPr>
            <a:r>
              <a:rPr lang="en-US" b="1"/>
              <a:t>Subject:</a:t>
            </a:r>
            <a:r>
              <a:rPr lang="en-US"/>
              <a:t> Your Honda CR-V Test Drive Confirmation</a:t>
            </a:r>
          </a:p>
          <a:p>
            <a:pPr>
              <a:buNone/>
            </a:pPr>
            <a:r>
              <a:rPr lang="en-US" b="1"/>
              <a:t>Email Body:</a:t>
            </a:r>
            <a:endParaRPr lang="en-US"/>
          </a:p>
          <a:p>
            <a:pPr>
              <a:buNone/>
            </a:pPr>
            <a:r>
              <a:rPr lang="en-US"/>
              <a:t>Dear Mr. Ahmed,</a:t>
            </a:r>
          </a:p>
          <a:p>
            <a:pPr>
              <a:buNone/>
            </a:pPr>
            <a:r>
              <a:rPr lang="en-US"/>
              <a:t>Thank you for your interest in the new Honda CR-V.</a:t>
            </a:r>
          </a:p>
          <a:p>
            <a:pPr>
              <a:buNone/>
            </a:pPr>
            <a:r>
              <a:rPr lang="en-US"/>
              <a:t>I'm pleased to confirm your test drive appointment as follows:</a:t>
            </a:r>
          </a:p>
          <a:p>
            <a:pPr>
              <a:buFont typeface="Arial" panose="020B0604020202020204" pitchFamily="34" charset="0"/>
              <a:buChar char="•"/>
            </a:pPr>
            <a:r>
              <a:rPr lang="en-US" b="1"/>
              <a:t>Date:</a:t>
            </a:r>
            <a:r>
              <a:rPr lang="en-US"/>
              <a:t> Monday, 10th June</a:t>
            </a:r>
          </a:p>
          <a:p>
            <a:pPr>
              <a:buFont typeface="Arial" panose="020B0604020202020204" pitchFamily="34" charset="0"/>
              <a:buChar char="•"/>
            </a:pPr>
            <a:r>
              <a:rPr lang="en-US" b="1"/>
              <a:t>Time:</a:t>
            </a:r>
            <a:r>
              <a:rPr lang="en-US"/>
              <a:t> 4:00 PM</a:t>
            </a:r>
          </a:p>
          <a:p>
            <a:pPr>
              <a:buFont typeface="Arial" panose="020B0604020202020204" pitchFamily="34" charset="0"/>
              <a:buChar char="•"/>
            </a:pPr>
            <a:r>
              <a:rPr lang="en-US" b="1"/>
              <a:t>Location:</a:t>
            </a:r>
            <a:r>
              <a:rPr lang="en-US"/>
              <a:t> Honda Showroom – Sheikh Zayed Road</a:t>
            </a:r>
          </a:p>
          <a:p>
            <a:pPr>
              <a:buFont typeface="Arial" panose="020B0604020202020204" pitchFamily="34" charset="0"/>
              <a:buChar char="•"/>
            </a:pPr>
            <a:r>
              <a:rPr lang="en-US" b="1"/>
              <a:t>Contact:</a:t>
            </a:r>
            <a:r>
              <a:rPr lang="en-US"/>
              <a:t> Ask for me at the reception upon arrival</a:t>
            </a:r>
          </a:p>
          <a:p>
            <a:pPr>
              <a:buNone/>
            </a:pPr>
            <a:r>
              <a:rPr lang="en-US"/>
              <a:t>You’ll be driving the CR-V </a:t>
            </a:r>
            <a:r>
              <a:rPr lang="en-US" b="1"/>
              <a:t>EX grade</a:t>
            </a:r>
            <a:r>
              <a:rPr lang="en-US"/>
              <a:t>, so you’ll experience key features such as Honda Sensing, panoramic sunroof, and the spacious interior firsthand.</a:t>
            </a:r>
          </a:p>
          <a:p>
            <a:pPr>
              <a:buNone/>
            </a:pPr>
            <a:r>
              <a:rPr lang="en-US"/>
              <a:t>If you'd like to explore a different grade or reschedule the time, feel free to reply to this email or reach me directly on WhatsApp.</a:t>
            </a:r>
          </a:p>
          <a:p>
            <a:pPr>
              <a:buNone/>
            </a:pPr>
            <a:r>
              <a:rPr lang="en-US"/>
              <a:t>Looking forward to meeting you.</a:t>
            </a:r>
          </a:p>
          <a:p>
            <a:r>
              <a:rPr lang="en-US"/>
              <a:t>Best regards,</a:t>
            </a:r>
            <a:br>
              <a:rPr lang="en-US"/>
            </a:br>
            <a:r>
              <a:rPr lang="en-US" b="1"/>
              <a:t>Ali Khan</a:t>
            </a:r>
            <a:br>
              <a:rPr lang="en-US"/>
            </a:br>
            <a:r>
              <a:rPr lang="en-US"/>
              <a:t>Sales Consultant – Honda</a:t>
            </a:r>
            <a:br>
              <a:rPr lang="en-US"/>
            </a:br>
            <a:r>
              <a:rPr lang="en-US"/>
              <a:t>📞 +971 50 123 4567</a:t>
            </a:r>
            <a:br>
              <a:rPr lang="en-US"/>
            </a:br>
            <a:r>
              <a:rPr lang="en-US"/>
              <a:t>📧 ali.khan@tradingenterprises.ae</a:t>
            </a:r>
          </a:p>
          <a:p>
            <a:pPr marL="0" lvl="1" fontAlgn="t">
              <a:spcBef>
                <a:spcPct val="20000"/>
              </a:spcBef>
              <a:buClr>
                <a:schemeClr val="tx1"/>
              </a:buClr>
              <a:tabLst>
                <a:tab pos="174708" algn="l"/>
              </a:tabLst>
            </a:pPr>
            <a:endParaRPr lang="en-US"/>
          </a:p>
        </p:txBody>
      </p:sp>
      <p:sp>
        <p:nvSpPr>
          <p:cNvPr id="4" name="Slide Number Placeholder 3">
            <a:extLst>
              <a:ext uri="{FF2B5EF4-FFF2-40B4-BE49-F238E27FC236}">
                <a16:creationId xmlns:a16="http://schemas.microsoft.com/office/drawing/2014/main" id="{EDEDBE02-5071-9A4E-C1F7-D3A44526691C}"/>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80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9467229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4929-756F-DFBC-F2D2-9462E48D5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DD018-F9BA-EB7B-EAFB-58CA76F333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B7471-2B3B-ADCB-0D10-0DD305A5C35F}"/>
              </a:ext>
            </a:extLst>
          </p:cNvPr>
          <p:cNvSpPr>
            <a:spLocks noGrp="1"/>
          </p:cNvSpPr>
          <p:nvPr>
            <p:ph type="body" idx="1"/>
          </p:nvPr>
        </p:nvSpPr>
        <p:spPr/>
        <p:txBody>
          <a:bodyPr/>
          <a:lstStyle/>
          <a:p>
            <a:r>
              <a:rPr lang="en-US"/>
              <a:t>Show the next slide with the email from the customer</a:t>
            </a:r>
            <a:endParaRPr lang="ar-AE"/>
          </a:p>
        </p:txBody>
      </p:sp>
      <p:sp>
        <p:nvSpPr>
          <p:cNvPr id="4" name="Slide Number Placeholder 3">
            <a:extLst>
              <a:ext uri="{FF2B5EF4-FFF2-40B4-BE49-F238E27FC236}">
                <a16:creationId xmlns:a16="http://schemas.microsoft.com/office/drawing/2014/main" id="{5CCCE8AD-7296-C20C-9E3A-55937305A98A}"/>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81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3535946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6635E-019B-51E1-BC9B-CC3BD477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D98AC-353A-F9F9-28F9-7E084ABB03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E29A2-6C20-3EC7-EE76-F441F2104AC1}"/>
              </a:ext>
            </a:extLst>
          </p:cNvPr>
          <p:cNvSpPr>
            <a:spLocks noGrp="1"/>
          </p:cNvSpPr>
          <p:nvPr>
            <p:ph type="body" idx="1"/>
          </p:nvPr>
        </p:nvSpPr>
        <p:spPr/>
        <p:txBody>
          <a:bodyPr/>
          <a:lstStyle/>
          <a:p>
            <a:pPr marL="0" lvl="1" fontAlgn="t">
              <a:spcBef>
                <a:spcPct val="20000"/>
              </a:spcBef>
              <a:buClr>
                <a:schemeClr val="tx1"/>
              </a:buClr>
              <a:tabLst>
                <a:tab pos="174708" algn="l"/>
              </a:tabLst>
            </a:pPr>
            <a:r>
              <a:rPr lang="en-US"/>
              <a:t>Example:</a:t>
            </a:r>
          </a:p>
          <a:p>
            <a:pPr>
              <a:buNone/>
            </a:pPr>
            <a:r>
              <a:rPr lang="en-US" b="1"/>
              <a:t>Subject:</a:t>
            </a:r>
            <a:r>
              <a:rPr lang="en-US"/>
              <a:t> Your Honda CR-V Test Drive Confirmation</a:t>
            </a:r>
          </a:p>
          <a:p>
            <a:pPr>
              <a:buNone/>
            </a:pPr>
            <a:r>
              <a:rPr lang="en-US" b="1"/>
              <a:t>Email Body:</a:t>
            </a:r>
            <a:endParaRPr lang="en-US"/>
          </a:p>
          <a:p>
            <a:pPr>
              <a:buNone/>
            </a:pPr>
            <a:r>
              <a:rPr lang="en-US"/>
              <a:t>Dear Mr. Ahmed,</a:t>
            </a:r>
          </a:p>
          <a:p>
            <a:pPr>
              <a:buNone/>
            </a:pPr>
            <a:r>
              <a:rPr lang="en-US"/>
              <a:t>Thank you for your interest in the new Honda CR-V.</a:t>
            </a:r>
          </a:p>
          <a:p>
            <a:pPr>
              <a:buNone/>
            </a:pPr>
            <a:r>
              <a:rPr lang="en-US"/>
              <a:t>I'm pleased to confirm your test drive appointment as follows:</a:t>
            </a:r>
          </a:p>
          <a:p>
            <a:pPr>
              <a:buFont typeface="Arial" panose="020B0604020202020204" pitchFamily="34" charset="0"/>
              <a:buChar char="•"/>
            </a:pPr>
            <a:r>
              <a:rPr lang="en-US" b="1"/>
              <a:t>Date:</a:t>
            </a:r>
            <a:r>
              <a:rPr lang="en-US"/>
              <a:t> Monday, 10th June</a:t>
            </a:r>
          </a:p>
          <a:p>
            <a:pPr>
              <a:buFont typeface="Arial" panose="020B0604020202020204" pitchFamily="34" charset="0"/>
              <a:buChar char="•"/>
            </a:pPr>
            <a:r>
              <a:rPr lang="en-US" b="1"/>
              <a:t>Time:</a:t>
            </a:r>
            <a:r>
              <a:rPr lang="en-US"/>
              <a:t> 4:00 PM</a:t>
            </a:r>
          </a:p>
          <a:p>
            <a:pPr>
              <a:buFont typeface="Arial" panose="020B0604020202020204" pitchFamily="34" charset="0"/>
              <a:buChar char="•"/>
            </a:pPr>
            <a:r>
              <a:rPr lang="en-US" b="1"/>
              <a:t>Location:</a:t>
            </a:r>
            <a:r>
              <a:rPr lang="en-US"/>
              <a:t> Honda Showroom – Sheikh Zayed Road</a:t>
            </a:r>
          </a:p>
          <a:p>
            <a:pPr>
              <a:buFont typeface="Arial" panose="020B0604020202020204" pitchFamily="34" charset="0"/>
              <a:buChar char="•"/>
            </a:pPr>
            <a:r>
              <a:rPr lang="en-US" b="1"/>
              <a:t>Contact:</a:t>
            </a:r>
            <a:r>
              <a:rPr lang="en-US"/>
              <a:t> Ask for me at the reception upon arrival</a:t>
            </a:r>
          </a:p>
          <a:p>
            <a:pPr>
              <a:buNone/>
            </a:pPr>
            <a:r>
              <a:rPr lang="en-US"/>
              <a:t>You’ll be driving the CR-V </a:t>
            </a:r>
            <a:r>
              <a:rPr lang="en-US" b="1"/>
              <a:t>EX grade</a:t>
            </a:r>
            <a:r>
              <a:rPr lang="en-US"/>
              <a:t>, so you’ll experience key features such as Honda Sensing, panoramic sunroof, and the spacious interior firsthand.</a:t>
            </a:r>
          </a:p>
          <a:p>
            <a:pPr>
              <a:buNone/>
            </a:pPr>
            <a:r>
              <a:rPr lang="en-US"/>
              <a:t>If you'd like to explore a different grade or reschedule the time, feel free to reply to this email or reach me directly on WhatsApp.</a:t>
            </a:r>
          </a:p>
          <a:p>
            <a:pPr>
              <a:buNone/>
            </a:pPr>
            <a:r>
              <a:rPr lang="en-US"/>
              <a:t>Looking forward to meeting you.</a:t>
            </a:r>
          </a:p>
          <a:p>
            <a:r>
              <a:rPr lang="en-US"/>
              <a:t>Best regards,</a:t>
            </a:r>
            <a:br>
              <a:rPr lang="en-US"/>
            </a:br>
            <a:r>
              <a:rPr lang="en-US" b="1"/>
              <a:t>Ali Khan</a:t>
            </a:r>
            <a:br>
              <a:rPr lang="en-US"/>
            </a:br>
            <a:r>
              <a:rPr lang="en-US"/>
              <a:t>Sales Consultant – Honda</a:t>
            </a:r>
            <a:br>
              <a:rPr lang="en-US"/>
            </a:br>
            <a:r>
              <a:rPr lang="en-US"/>
              <a:t>📞 +971 50 123 4567</a:t>
            </a:r>
            <a:br>
              <a:rPr lang="en-US"/>
            </a:br>
            <a:r>
              <a:rPr lang="en-US"/>
              <a:t>📧 ali.khan@tradingenterprises.ae</a:t>
            </a:r>
          </a:p>
          <a:p>
            <a:pPr marL="0" lvl="1" fontAlgn="t">
              <a:spcBef>
                <a:spcPct val="20000"/>
              </a:spcBef>
              <a:buClr>
                <a:schemeClr val="tx1"/>
              </a:buClr>
              <a:tabLst>
                <a:tab pos="174708" algn="l"/>
              </a:tabLst>
            </a:pPr>
            <a:endParaRPr lang="en-US"/>
          </a:p>
        </p:txBody>
      </p:sp>
      <p:sp>
        <p:nvSpPr>
          <p:cNvPr id="4" name="Slide Number Placeholder 3">
            <a:extLst>
              <a:ext uri="{FF2B5EF4-FFF2-40B4-BE49-F238E27FC236}">
                <a16:creationId xmlns:a16="http://schemas.microsoft.com/office/drawing/2014/main" id="{5691CE31-CC6D-3691-90AE-DA9D24EA089B}"/>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82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1194564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C379-113F-0CC7-ABD8-F72ABC58D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5C26F-CBEE-BB25-E40A-7E82250C5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CF13A-159A-34D8-ABA9-1D6AF580F7AB}"/>
              </a:ext>
            </a:extLst>
          </p:cNvPr>
          <p:cNvSpPr>
            <a:spLocks noGrp="1"/>
          </p:cNvSpPr>
          <p:nvPr>
            <p:ph type="body" idx="1"/>
          </p:nvPr>
        </p:nvSpPr>
        <p:spPr/>
        <p:txBody>
          <a:bodyPr/>
          <a:lstStyle/>
          <a:p>
            <a:pPr marL="757066" lvl="1" indent="-291179" defTabSz="931774">
              <a:lnSpc>
                <a:spcPct val="107000"/>
              </a:lnSpc>
              <a:spcAft>
                <a:spcPts val="815"/>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WhatsApp can be formal or informal — depending on the customer relationship.</a:t>
            </a:r>
          </a:p>
          <a:p>
            <a:pPr marL="757066" lvl="1" indent="-291179">
              <a:lnSpc>
                <a:spcPct val="107000"/>
              </a:lnSpc>
              <a:spcAft>
                <a:spcPts val="815"/>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Emojis on WhatsApp: Use selectively — warm, never silly (e.g., ✅ 😊 not 😂🔥).Be clear &amp; concise</a:t>
            </a:r>
          </a:p>
          <a:p>
            <a:pPr marL="757066" lvl="1" indent="-291179">
              <a:lnSpc>
                <a:spcPct val="107000"/>
              </a:lnSpc>
              <a:spcAft>
                <a:spcPts val="815"/>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Always check tone and read before sending — customers may misinterpret short or blunt replies.</a:t>
            </a:r>
          </a:p>
          <a:p>
            <a:pPr marL="0" lvl="1" fontAlgn="t">
              <a:spcBef>
                <a:spcPct val="20000"/>
              </a:spcBef>
              <a:buClr>
                <a:schemeClr val="tx1"/>
              </a:buClr>
              <a:tabLst>
                <a:tab pos="174708" algn="l"/>
              </a:tabLst>
            </a:pPr>
            <a:endParaRPr lang="en-US"/>
          </a:p>
        </p:txBody>
      </p:sp>
      <p:sp>
        <p:nvSpPr>
          <p:cNvPr id="4" name="Slide Number Placeholder 3">
            <a:extLst>
              <a:ext uri="{FF2B5EF4-FFF2-40B4-BE49-F238E27FC236}">
                <a16:creationId xmlns:a16="http://schemas.microsoft.com/office/drawing/2014/main" id="{ED29B158-BC6F-ED80-6B3F-C89B774C5199}"/>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83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8141044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4D52A-AA40-7EF0-C28B-9A20E9CAB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1A789-C7D5-8C7D-287C-76966F3C7B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0C1ACB-FC16-0A12-E110-01EB6089D573}"/>
              </a:ext>
            </a:extLst>
          </p:cNvPr>
          <p:cNvSpPr>
            <a:spLocks noGrp="1"/>
          </p:cNvSpPr>
          <p:nvPr>
            <p:ph type="body" idx="1"/>
          </p:nvPr>
        </p:nvSpPr>
        <p:spPr/>
        <p:txBody>
          <a:bodyPr/>
          <a:lstStyle/>
          <a:p>
            <a:pPr>
              <a:buNone/>
            </a:pPr>
            <a:r>
              <a:rPr lang="en-US"/>
              <a:t>Hi Mr. Ahmed, 👋</a:t>
            </a:r>
            <a:br>
              <a:rPr lang="en-US"/>
            </a:br>
            <a:r>
              <a:rPr lang="en-US"/>
              <a:t>This is Ali from Honda – just confirming your </a:t>
            </a:r>
            <a:r>
              <a:rPr lang="en-US" b="1"/>
              <a:t>CR-V test drive</a:t>
            </a:r>
            <a:r>
              <a:rPr lang="en-US"/>
              <a:t> on </a:t>
            </a:r>
            <a:r>
              <a:rPr lang="en-US" b="1"/>
              <a:t>Monday at 4 PM</a:t>
            </a:r>
            <a:r>
              <a:rPr lang="en-US"/>
              <a:t> at our </a:t>
            </a:r>
            <a:r>
              <a:rPr lang="en-US" b="1"/>
              <a:t>Sheikh Zayed Road showroom</a:t>
            </a:r>
            <a:r>
              <a:rPr lang="en-US"/>
              <a:t>.</a:t>
            </a:r>
          </a:p>
          <a:p>
            <a:pPr>
              <a:buNone/>
            </a:pPr>
            <a:r>
              <a:rPr lang="en-US"/>
              <a:t>You’ll be trying the </a:t>
            </a:r>
            <a:r>
              <a:rPr lang="en-US" b="1"/>
              <a:t>EX grade</a:t>
            </a:r>
            <a:r>
              <a:rPr lang="en-US"/>
              <a:t> with all the top features like panoramic sunroof and Honda Sensing. 🚗✨</a:t>
            </a:r>
            <a:br>
              <a:rPr lang="en-US"/>
            </a:br>
            <a:r>
              <a:rPr lang="en-US"/>
              <a:t>Let me know if you'd like to reschedule or explore another variant.</a:t>
            </a:r>
          </a:p>
          <a:p>
            <a:r>
              <a:rPr lang="en-US"/>
              <a:t>Looking forward to seeing you!</a:t>
            </a:r>
            <a:br>
              <a:rPr lang="en-US"/>
            </a:br>
            <a:r>
              <a:rPr lang="en-US"/>
              <a:t>Ali – Honda 🚘</a:t>
            </a:r>
            <a:br>
              <a:rPr lang="en-US"/>
            </a:br>
            <a:r>
              <a:rPr lang="en-US"/>
              <a:t>📞 050 123 4567</a:t>
            </a:r>
          </a:p>
          <a:p>
            <a:endParaRPr lang="en-US"/>
          </a:p>
          <a:p>
            <a:r>
              <a:rPr lang="en-US"/>
              <a:t>Follow up example:</a:t>
            </a:r>
          </a:p>
          <a:p>
            <a:pPr>
              <a:buNone/>
            </a:pPr>
            <a:r>
              <a:rPr lang="en-US"/>
              <a:t>Hi Ms. Fatma, 👋</a:t>
            </a:r>
            <a:br>
              <a:rPr lang="en-US"/>
            </a:br>
            <a:r>
              <a:rPr lang="en-US"/>
              <a:t>Thank you again for visiting us yesterday to explore the </a:t>
            </a:r>
            <a:r>
              <a:rPr lang="en-US" b="1"/>
              <a:t>Honda ZR-V EX</a:t>
            </a:r>
            <a:r>
              <a:rPr lang="en-US"/>
              <a:t>.</a:t>
            </a:r>
          </a:p>
          <a:p>
            <a:pPr>
              <a:buNone/>
            </a:pPr>
            <a:r>
              <a:rPr lang="en-US"/>
              <a:t>As discussed, the </a:t>
            </a:r>
            <a:r>
              <a:rPr lang="en-US" b="1"/>
              <a:t>final price</a:t>
            </a:r>
            <a:r>
              <a:rPr lang="en-US"/>
              <a:t> including VAT, registration, and tinting is </a:t>
            </a:r>
            <a:r>
              <a:rPr lang="en-US" b="1"/>
              <a:t>AED 119,900</a:t>
            </a:r>
            <a:r>
              <a:rPr lang="en-US"/>
              <a:t>.</a:t>
            </a:r>
            <a:br>
              <a:rPr lang="en-US"/>
            </a:br>
            <a:r>
              <a:rPr lang="en-US"/>
              <a:t>This offer is valid until </a:t>
            </a:r>
            <a:r>
              <a:rPr lang="en-US" b="1"/>
              <a:t>Saturday</a:t>
            </a:r>
            <a:r>
              <a:rPr lang="en-US"/>
              <a:t>, and we also have </a:t>
            </a:r>
            <a:r>
              <a:rPr lang="en-US" b="1"/>
              <a:t>0% down payment options</a:t>
            </a:r>
            <a:r>
              <a:rPr lang="en-US"/>
              <a:t> available if you’re financing.</a:t>
            </a:r>
          </a:p>
          <a:p>
            <a:pPr>
              <a:buNone/>
            </a:pPr>
            <a:r>
              <a:rPr lang="en-US"/>
              <a:t>Let me know if you’d like me to reserve the vehicle or share the EMI details.</a:t>
            </a:r>
            <a:br>
              <a:rPr lang="en-US"/>
            </a:br>
            <a:r>
              <a:rPr lang="en-US"/>
              <a:t>Happy to support anytime. 😊</a:t>
            </a:r>
          </a:p>
          <a:p>
            <a:r>
              <a:rPr lang="en-US"/>
              <a:t>Ali – Honda</a:t>
            </a:r>
            <a:br>
              <a:rPr lang="en-US"/>
            </a:br>
            <a:r>
              <a:rPr lang="en-US"/>
              <a:t>📞 050 123 4567</a:t>
            </a:r>
          </a:p>
          <a:p>
            <a:endParaRPr lang="en-US"/>
          </a:p>
          <a:p>
            <a:pPr marL="0" lvl="1" fontAlgn="t">
              <a:spcBef>
                <a:spcPct val="20000"/>
              </a:spcBef>
              <a:buClr>
                <a:schemeClr val="tx1"/>
              </a:buClr>
              <a:tabLst>
                <a:tab pos="174708" algn="l"/>
              </a:tabLst>
            </a:pPr>
            <a:endParaRPr lang="en-US"/>
          </a:p>
        </p:txBody>
      </p:sp>
      <p:sp>
        <p:nvSpPr>
          <p:cNvPr id="4" name="Slide Number Placeholder 3">
            <a:extLst>
              <a:ext uri="{FF2B5EF4-FFF2-40B4-BE49-F238E27FC236}">
                <a16:creationId xmlns:a16="http://schemas.microsoft.com/office/drawing/2014/main" id="{51B51C55-A8CC-D2AC-4B56-977C541B8AD2}"/>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84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3756634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32F90-50BF-194E-632C-2585D0836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49CFE-EC89-8649-BD10-123090C2F9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3AF5B4-C367-92E1-F5A7-6E82CFC41C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86BB11-2645-4A74-73F7-8608BFECAFCA}"/>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85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933106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04C02-6CBA-03C8-CA1E-25AC91771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854E4-D502-AFF7-BECC-06756D2CB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D0E9D3-59D2-7F12-FD01-380C40B738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ECBDBC-E7EB-130B-2DEE-30F5A897AE98}"/>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86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8047635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4A73C-ACEB-0B76-0C5E-AC42D9F04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BA362-03EA-241D-44C4-27F9278A0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5102A2-C2F3-E017-91FC-CB39360A82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2AD5B5-ED9F-F027-C363-7571F6F2296B}"/>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87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494852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68430-6BED-E3B6-79D4-9C3AB0565F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BF9E5-A603-E8D3-B23C-34F575124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1BA82-4DA5-A956-BC43-A69965587B86}"/>
              </a:ext>
            </a:extLst>
          </p:cNvPr>
          <p:cNvSpPr>
            <a:spLocks noGrp="1"/>
          </p:cNvSpPr>
          <p:nvPr>
            <p:ph type="body" idx="1"/>
          </p:nvPr>
        </p:nvSpPr>
        <p:spPr/>
        <p:txBody>
          <a:bodyPr/>
          <a:lstStyle/>
          <a:p>
            <a:endParaRPr lang="en-US">
              <a:latin typeface="Arial Regular"/>
            </a:endParaRPr>
          </a:p>
        </p:txBody>
      </p:sp>
      <p:sp>
        <p:nvSpPr>
          <p:cNvPr id="4" name="Slide Number Placeholder 3">
            <a:extLst>
              <a:ext uri="{FF2B5EF4-FFF2-40B4-BE49-F238E27FC236}">
                <a16:creationId xmlns:a16="http://schemas.microsoft.com/office/drawing/2014/main" id="{D5D2788F-D3A7-D3E2-558D-08F22CC1A0EF}"/>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88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059624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BD17B-FA1E-E178-5F77-0CC226956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CEC73-6B91-6FEC-F637-ECEA0076EF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F30ED-428D-1969-F4FA-35D08EB69838}"/>
              </a:ext>
            </a:extLst>
          </p:cNvPr>
          <p:cNvSpPr>
            <a:spLocks noGrp="1"/>
          </p:cNvSpPr>
          <p:nvPr>
            <p:ph type="body" idx="1"/>
          </p:nvPr>
        </p:nvSpPr>
        <p:spPr/>
        <p:txBody>
          <a:bodyPr/>
          <a:lstStyle/>
          <a:p>
            <a:r>
              <a:rPr lang="en-US">
                <a:latin typeface="Arial Regular"/>
              </a:rPr>
              <a:t>taking too long. </a:t>
            </a:r>
            <a:endParaRPr lang="en-US"/>
          </a:p>
        </p:txBody>
      </p:sp>
      <p:sp>
        <p:nvSpPr>
          <p:cNvPr id="4" name="Slide Number Placeholder 3">
            <a:extLst>
              <a:ext uri="{FF2B5EF4-FFF2-40B4-BE49-F238E27FC236}">
                <a16:creationId xmlns:a16="http://schemas.microsoft.com/office/drawing/2014/main" id="{36A13CDC-488E-3523-9419-E66AC4907BE1}"/>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89</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565748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9</a:t>
            </a:fld>
            <a:endParaRPr lang="en-US"/>
          </a:p>
        </p:txBody>
      </p:sp>
    </p:spTree>
    <p:extLst>
      <p:ext uri="{BB962C8B-B14F-4D97-AF65-F5344CB8AC3E}">
        <p14:creationId xmlns:p14="http://schemas.microsoft.com/office/powerpoint/2010/main" val="9861046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A6600-CF1E-5D1A-DC7F-A878856FF1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91B3F4-3C8F-4122-E076-6F4336BF2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2813CA-3D36-5293-46E2-44F5FFAE0C08}"/>
              </a:ext>
            </a:extLst>
          </p:cNvPr>
          <p:cNvSpPr>
            <a:spLocks noGrp="1"/>
          </p:cNvSpPr>
          <p:nvPr>
            <p:ph type="body" idx="1"/>
          </p:nvPr>
        </p:nvSpPr>
        <p:spPr/>
        <p:txBody>
          <a:bodyPr/>
          <a:lstStyle/>
          <a:p>
            <a:r>
              <a:rPr lang="en-US">
                <a:latin typeface="Arial Regular"/>
              </a:rPr>
              <a:t>Reading long walls of texts is always annoying, but it is almost triply so on WhatsApp. Especially so when you’re scrolling down the long string of words. At least on WhatsApp, your clients are thinking “Nobody has time to read all of this,” which is now wasted effort on your part because you had to type all of that out.</a:t>
            </a:r>
          </a:p>
          <a:p>
            <a:endParaRPr lang="en-US">
              <a:latin typeface="Arial Regular"/>
            </a:endParaRPr>
          </a:p>
          <a:p>
            <a:r>
              <a:rPr lang="en-US">
                <a:latin typeface="Arial Regular"/>
              </a:rPr>
              <a:t>If you really have that much to say, you can probably say it better in a call or on email. Heck, use WhatsApp to ask if they’re free for a call. It’s certainly less things to type.</a:t>
            </a:r>
            <a:endParaRPr lang="en-US"/>
          </a:p>
        </p:txBody>
      </p:sp>
      <p:sp>
        <p:nvSpPr>
          <p:cNvPr id="4" name="Slide Number Placeholder 3">
            <a:extLst>
              <a:ext uri="{FF2B5EF4-FFF2-40B4-BE49-F238E27FC236}">
                <a16:creationId xmlns:a16="http://schemas.microsoft.com/office/drawing/2014/main" id="{4F0E3145-C587-A32E-5341-781340E3BC6C}"/>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90</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8494450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71631-3BE9-4BE3-1CD9-51DE648CF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684F1-EA4A-EB3C-B78E-602FE17335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1FF883-72E9-E0EC-2F49-378AE4DC70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F536CA-B6B9-FA09-E914-52DD9017CD6C}"/>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91</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9111268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C456D-2D79-5065-3E3B-5AC7A92CF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215DA-EF88-0B57-4D09-A3D086EEA0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84CC7-D6B1-4C3F-2F11-D55C427E6FEF}"/>
              </a:ext>
            </a:extLst>
          </p:cNvPr>
          <p:cNvSpPr>
            <a:spLocks noGrp="1"/>
          </p:cNvSpPr>
          <p:nvPr>
            <p:ph type="body" idx="1"/>
          </p:nvPr>
        </p:nvSpPr>
        <p:spPr/>
        <p:txBody>
          <a:bodyPr/>
          <a:lstStyle/>
          <a:p>
            <a:r>
              <a:rPr lang="en-US"/>
              <a:t>Show the next slide with the WhatsApp message </a:t>
            </a:r>
            <a:endParaRPr lang="ar-AE"/>
          </a:p>
        </p:txBody>
      </p:sp>
      <p:sp>
        <p:nvSpPr>
          <p:cNvPr id="4" name="Slide Number Placeholder 3">
            <a:extLst>
              <a:ext uri="{FF2B5EF4-FFF2-40B4-BE49-F238E27FC236}">
                <a16:creationId xmlns:a16="http://schemas.microsoft.com/office/drawing/2014/main" id="{2C4D8787-E1A8-B93D-0995-4D68AEBBB9B1}"/>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92</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1103810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E3361-E3CF-1431-F46A-E2C589AAC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B3DD6-874B-4CCA-B23F-848A64F5A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C70CE0-1503-161E-A5A5-3855217A6CD7}"/>
              </a:ext>
            </a:extLst>
          </p:cNvPr>
          <p:cNvSpPr>
            <a:spLocks noGrp="1"/>
          </p:cNvSpPr>
          <p:nvPr>
            <p:ph type="body" idx="1"/>
          </p:nvPr>
        </p:nvSpPr>
        <p:spPr/>
        <p:txBody>
          <a:bodyPr/>
          <a:lstStyle/>
          <a:p>
            <a:endParaRPr lang="en-US"/>
          </a:p>
          <a:p>
            <a:pPr marL="0" lvl="1" fontAlgn="t">
              <a:spcBef>
                <a:spcPct val="20000"/>
              </a:spcBef>
              <a:buClr>
                <a:schemeClr val="tx1"/>
              </a:buClr>
              <a:tabLst>
                <a:tab pos="174708" algn="l"/>
              </a:tabLst>
            </a:pPr>
            <a:endParaRPr lang="en-US"/>
          </a:p>
        </p:txBody>
      </p:sp>
      <p:sp>
        <p:nvSpPr>
          <p:cNvPr id="4" name="Slide Number Placeholder 3">
            <a:extLst>
              <a:ext uri="{FF2B5EF4-FFF2-40B4-BE49-F238E27FC236}">
                <a16:creationId xmlns:a16="http://schemas.microsoft.com/office/drawing/2014/main" id="{E2962181-78C9-513E-B14A-F7C55FA78481}"/>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93</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1940479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FDEBB-2336-5C9B-923E-8853A3630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72D02-CF33-1076-7771-B8FAE14E3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6DC6D-2C58-6CCD-5D4D-8BD727607A9F}"/>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2F71EF6D-CA24-F5A7-C809-6D4F013A48F5}"/>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94</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0202450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F0AFF-AA0A-EE48-E4EC-EAAD387E0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2E9E4-72A1-9469-B91B-D570167B5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131701-7CE5-C9B9-3198-87B5BEA14F44}"/>
              </a:ext>
            </a:extLst>
          </p:cNvPr>
          <p:cNvSpPr>
            <a:spLocks noGrp="1"/>
          </p:cNvSpPr>
          <p:nvPr>
            <p:ph type="body" idx="1"/>
          </p:nvPr>
        </p:nvSpPr>
        <p:spPr/>
        <p:txBody>
          <a:bodyPr/>
          <a:lstStyle/>
          <a:p>
            <a:r>
              <a:rPr lang="en-US" b="0" i="0">
                <a:solidFill>
                  <a:srgbClr val="505E6B"/>
                </a:solidFill>
                <a:effectLst/>
                <a:latin typeface="PT Sans"/>
              </a:rPr>
              <a:t>Effective communication skills are the key to successful conversations. It's all about expressing yourself clearly and listening carefully to others. Imagine it as a two-way street – you share your thoughts, and you also pay attention to what others are saying.</a:t>
            </a:r>
          </a:p>
          <a:p>
            <a:endParaRPr lang="ar-AE" b="1"/>
          </a:p>
        </p:txBody>
      </p:sp>
      <p:sp>
        <p:nvSpPr>
          <p:cNvPr id="4" name="Slide Number Placeholder 3">
            <a:extLst>
              <a:ext uri="{FF2B5EF4-FFF2-40B4-BE49-F238E27FC236}">
                <a16:creationId xmlns:a16="http://schemas.microsoft.com/office/drawing/2014/main" id="{CB83DECE-B7A8-9CE7-3780-999524FD5764}"/>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95</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1259635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C89C-26C9-B4B2-5EB9-F76FFE31D0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3B30EE-FBDA-8858-9906-DDE568EE2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D1F63-D649-8C4D-CE16-EC66ADC53E43}"/>
              </a:ext>
            </a:extLst>
          </p:cNvPr>
          <p:cNvSpPr>
            <a:spLocks noGrp="1"/>
          </p:cNvSpPr>
          <p:nvPr>
            <p:ph type="body" idx="1"/>
          </p:nvPr>
        </p:nvSpPr>
        <p:spPr/>
        <p:txBody>
          <a:bodyPr/>
          <a:lstStyle/>
          <a:p>
            <a:pPr algn="ctr">
              <a:spcBef>
                <a:spcPts val="625"/>
              </a:spcBef>
              <a:spcAft>
                <a:spcPts val="625"/>
              </a:spcAft>
            </a:pPr>
            <a:r>
              <a:rPr lang="en-US" b="1" u="sng"/>
              <a:t>Module 2: Make a Connection</a:t>
            </a:r>
          </a:p>
          <a:p>
            <a:pPr>
              <a:spcBef>
                <a:spcPts val="625"/>
              </a:spcBef>
              <a:spcAft>
                <a:spcPts val="625"/>
              </a:spcAft>
            </a:pPr>
            <a:r>
              <a:rPr lang="en-US" b="1"/>
              <a:t>Why </a:t>
            </a:r>
            <a:r>
              <a:rPr lang="en-US" b="1" err="1"/>
              <a:t>DiSC</a:t>
            </a:r>
            <a:r>
              <a:rPr lang="en-US" b="1"/>
              <a:t>?</a:t>
            </a:r>
          </a:p>
          <a:p>
            <a:pPr>
              <a:spcBef>
                <a:spcPts val="625"/>
              </a:spcBef>
              <a:spcAft>
                <a:spcPts val="625"/>
              </a:spcAft>
            </a:pPr>
            <a:r>
              <a:rPr lang="en-US" b="1"/>
              <a:t>Ask:</a:t>
            </a:r>
          </a:p>
          <a:p>
            <a:pPr>
              <a:spcBef>
                <a:spcPts val="625"/>
              </a:spcBef>
              <a:spcAft>
                <a:spcPts val="625"/>
              </a:spcAft>
              <a:buFontTx/>
              <a:buChar char="•"/>
            </a:pPr>
            <a:r>
              <a:rPr lang="en-US" i="1"/>
              <a:t>Who is familiar with </a:t>
            </a:r>
            <a:r>
              <a:rPr lang="en-US" i="1" err="1"/>
              <a:t>DiSC</a:t>
            </a:r>
            <a:r>
              <a:rPr lang="en-US" i="1"/>
              <a:t>? </a:t>
            </a:r>
            <a:r>
              <a:rPr lang="en-US"/>
              <a:t>(Show of hands)</a:t>
            </a:r>
          </a:p>
          <a:p>
            <a:pPr>
              <a:spcBef>
                <a:spcPts val="625"/>
              </a:spcBef>
              <a:spcAft>
                <a:spcPts val="625"/>
              </a:spcAft>
              <a:buFontTx/>
              <a:buChar char="•"/>
            </a:pPr>
            <a:r>
              <a:rPr lang="en-US" i="1"/>
              <a:t>Who has taken the assessment? </a:t>
            </a:r>
            <a:r>
              <a:rPr lang="en-US"/>
              <a:t>(Show of hands)</a:t>
            </a:r>
          </a:p>
          <a:p>
            <a:pPr>
              <a:spcBef>
                <a:spcPts val="625"/>
              </a:spcBef>
              <a:spcAft>
                <a:spcPts val="625"/>
              </a:spcAft>
            </a:pPr>
            <a:r>
              <a:rPr lang="en-US" b="1" i="1"/>
              <a:t>Note: </a:t>
            </a:r>
            <a:r>
              <a:rPr lang="en-US" i="1"/>
              <a:t>Some participants may have previously completed the </a:t>
            </a:r>
            <a:r>
              <a:rPr lang="en-US" i="1" err="1"/>
              <a:t>DiSC</a:t>
            </a:r>
            <a:r>
              <a:rPr lang="en-US" i="1"/>
              <a:t> assessment. Make the point that some people change over the years, so it</a:t>
            </a:r>
            <a:r>
              <a:rPr lang="en-US" altLang="en-US" i="1"/>
              <a:t>’</a:t>
            </a:r>
            <a:r>
              <a:rPr lang="en-US" i="1"/>
              <a:t>s instructive to take the assessment again.</a:t>
            </a:r>
          </a:p>
          <a:p>
            <a:pPr>
              <a:spcBef>
                <a:spcPts val="625"/>
              </a:spcBef>
              <a:spcAft>
                <a:spcPts val="625"/>
              </a:spcAft>
            </a:pPr>
            <a:r>
              <a:rPr lang="en-US" b="1"/>
              <a:t>Key Points:</a:t>
            </a:r>
          </a:p>
          <a:p>
            <a:pPr>
              <a:spcBef>
                <a:spcPts val="625"/>
              </a:spcBef>
              <a:spcAft>
                <a:spcPts val="625"/>
              </a:spcAft>
              <a:buFontTx/>
              <a:buChar char="•"/>
            </a:pPr>
            <a:r>
              <a:rPr lang="en-US" err="1"/>
              <a:t>DiSC</a:t>
            </a:r>
            <a:r>
              <a:rPr lang="en-US"/>
              <a:t> measures observable, instinctive behaviors, or </a:t>
            </a:r>
            <a:r>
              <a:rPr lang="en-US" altLang="en-US"/>
              <a:t>“</a:t>
            </a:r>
            <a:r>
              <a:rPr lang="en-US"/>
              <a:t>styles</a:t>
            </a:r>
            <a:r>
              <a:rPr lang="en-US" altLang="en-US"/>
              <a:t>”</a:t>
            </a:r>
            <a:endParaRPr lang="en-US"/>
          </a:p>
          <a:p>
            <a:pPr>
              <a:spcBef>
                <a:spcPts val="625"/>
              </a:spcBef>
              <a:spcAft>
                <a:spcPts val="625"/>
              </a:spcAft>
              <a:buFontTx/>
              <a:buChar char="•"/>
            </a:pPr>
            <a:r>
              <a:rPr lang="en-US"/>
              <a:t>Completing </a:t>
            </a:r>
            <a:r>
              <a:rPr lang="en-US" err="1"/>
              <a:t>DiSC</a:t>
            </a:r>
            <a:r>
              <a:rPr lang="en-US"/>
              <a:t> is the first step toward a better understanding of you and your customers</a:t>
            </a:r>
          </a:p>
          <a:p>
            <a:pPr>
              <a:spcBef>
                <a:spcPts val="625"/>
              </a:spcBef>
              <a:spcAft>
                <a:spcPts val="625"/>
              </a:spcAft>
              <a:buFontTx/>
              <a:buChar char="•"/>
            </a:pPr>
            <a:r>
              <a:rPr lang="en-US"/>
              <a:t>We</a:t>
            </a:r>
            <a:r>
              <a:rPr lang="en-US" altLang="en-US"/>
              <a:t>’</a:t>
            </a:r>
            <a:r>
              <a:rPr lang="en-US"/>
              <a:t>ll explore how this information can improve your ability to adapt to your customers</a:t>
            </a:r>
          </a:p>
          <a:p>
            <a:pPr>
              <a:spcBef>
                <a:spcPts val="625"/>
              </a:spcBef>
              <a:spcAft>
                <a:spcPts val="625"/>
              </a:spcAft>
              <a:buFontTx/>
              <a:buChar char="•"/>
            </a:pPr>
            <a:r>
              <a:rPr lang="en-US"/>
              <a:t>With practice, you can use this skill to form stronger connections with your customers </a:t>
            </a:r>
          </a:p>
          <a:p>
            <a:pPr>
              <a:spcBef>
                <a:spcPts val="625"/>
              </a:spcBef>
              <a:spcAft>
                <a:spcPts val="625"/>
              </a:spcAft>
            </a:pPr>
            <a:r>
              <a:rPr lang="en-US"/>
              <a:t>Go To The Next Slide</a:t>
            </a:r>
          </a:p>
          <a:p>
            <a:pPr>
              <a:spcBef>
                <a:spcPct val="0"/>
              </a:spcBef>
              <a:spcAft>
                <a:spcPts val="625"/>
              </a:spcAft>
            </a:pPr>
            <a:endParaRPr lang="en-US" b="1"/>
          </a:p>
          <a:p>
            <a:pPr>
              <a:spcBef>
                <a:spcPct val="0"/>
              </a:spcBef>
              <a:spcAft>
                <a:spcPts val="625"/>
              </a:spcAft>
            </a:pPr>
            <a:endParaRPr lang="en-US"/>
          </a:p>
          <a:p>
            <a:pPr eaLnBrk="1" hangingPunct="1">
              <a:spcBef>
                <a:spcPct val="0"/>
              </a:spcBef>
            </a:pPr>
            <a:endParaRPr lang="en-US"/>
          </a:p>
          <a:p>
            <a:endParaRPr lang="en-US"/>
          </a:p>
          <a:p>
            <a:endParaRPr lang="ar-AE" b="1"/>
          </a:p>
          <a:p>
            <a:endParaRPr lang="ar-AE" b="1"/>
          </a:p>
        </p:txBody>
      </p:sp>
      <p:sp>
        <p:nvSpPr>
          <p:cNvPr id="4" name="Slide Number Placeholder 3">
            <a:extLst>
              <a:ext uri="{FF2B5EF4-FFF2-40B4-BE49-F238E27FC236}">
                <a16:creationId xmlns:a16="http://schemas.microsoft.com/office/drawing/2014/main" id="{31C8EDDE-B576-ABFE-F559-DE1D6D7BEB12}"/>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96</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7925047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A24EC-C345-59F5-3B33-6ACE7AAE9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1DB83-F73F-B845-BC7F-15FABAC49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7B94D-F0C2-FA6B-EAA4-028F422FBFCB}"/>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E0C84EE7-F7A9-3344-C40C-C9843A33817F}"/>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97</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5782985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5C5A5-6207-B40F-94FB-FF013B7F2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A9B31-0570-5A93-0EA2-BC2E30860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CB86B-5873-5B80-3814-7E393B3D12F0}"/>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33D283EC-1172-75F0-1CE6-B428EDA647E3}"/>
              </a:ext>
            </a:extLst>
          </p:cNvPr>
          <p:cNvSpPr>
            <a:spLocks noGrp="1"/>
          </p:cNvSpPr>
          <p:nvPr>
            <p:ph type="sldNum" sz="quarter" idx="5"/>
          </p:nvPr>
        </p:nvSpPr>
        <p:spPr/>
        <p:txBody>
          <a:bodyPr/>
          <a:lstStyle/>
          <a:p>
            <a:pPr algn="l" defTabSz="949478">
              <a:defRPr/>
            </a:pPr>
            <a:fld id="{D1407E1D-667E-4DE2-825E-C6E39B92B9CC}" type="slidenum">
              <a:rPr lang="ar-AE">
                <a:solidFill>
                  <a:prstClr val="black"/>
                </a:solidFill>
                <a:latin typeface="Calibri" panose="020F0502020204030204"/>
                <a:cs typeface="Arial" panose="020B0604020202020204" pitchFamily="34" charset="0"/>
              </a:rPr>
              <a:pPr algn="l" defTabSz="949478">
                <a:defRPr/>
              </a:pPr>
              <a:t>98</a:t>
            </a:fld>
            <a:endParaRPr lang="ar-AE">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6048350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825F7B-E364-4EBE-B501-8BFDB444E0ED}" type="slidenum">
              <a:rPr lang="en-US" smtClean="0"/>
              <a:t>99</a:t>
            </a:fld>
            <a:endParaRPr lang="en-US"/>
          </a:p>
        </p:txBody>
      </p:sp>
    </p:spTree>
    <p:extLst>
      <p:ext uri="{BB962C8B-B14F-4D97-AF65-F5344CB8AC3E}">
        <p14:creationId xmlns:p14="http://schemas.microsoft.com/office/powerpoint/2010/main" val="58039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6229-C268-7AAA-BBA1-CBA957BE73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16E295-683D-B0EE-CB91-409F53B335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D636A5-1F57-388E-016E-8FBC2E263BAD}"/>
              </a:ext>
            </a:extLst>
          </p:cNvPr>
          <p:cNvSpPr>
            <a:spLocks noGrp="1"/>
          </p:cNvSpPr>
          <p:nvPr>
            <p:ph type="dt" sz="half" idx="10"/>
          </p:nvPr>
        </p:nvSpPr>
        <p:spPr/>
        <p:txBody>
          <a:bodyPr/>
          <a:lstStyle/>
          <a:p>
            <a:fld id="{86A0D8FF-ACEA-4782-8538-AFF9753A01B6}" type="datetimeFigureOut">
              <a:rPr lang="en-US" smtClean="0"/>
              <a:t>18/08/2025</a:t>
            </a:fld>
            <a:endParaRPr lang="en-US"/>
          </a:p>
        </p:txBody>
      </p:sp>
      <p:sp>
        <p:nvSpPr>
          <p:cNvPr id="5" name="Footer Placeholder 4">
            <a:extLst>
              <a:ext uri="{FF2B5EF4-FFF2-40B4-BE49-F238E27FC236}">
                <a16:creationId xmlns:a16="http://schemas.microsoft.com/office/drawing/2014/main" id="{3E478711-B57E-9B14-5C0B-1AC92BE67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1D78C-7DCD-B023-EBDD-0A5E8D4D4D66}"/>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327481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8146D-8C17-B581-3B5E-AAB62FAF86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2C4E12-D5F9-A84A-6859-C7F6C0C357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4D78D-C9E7-8B31-4777-E4D1B29209B9}"/>
              </a:ext>
            </a:extLst>
          </p:cNvPr>
          <p:cNvSpPr>
            <a:spLocks noGrp="1"/>
          </p:cNvSpPr>
          <p:nvPr>
            <p:ph type="dt" sz="half" idx="10"/>
          </p:nvPr>
        </p:nvSpPr>
        <p:spPr/>
        <p:txBody>
          <a:bodyPr/>
          <a:lstStyle/>
          <a:p>
            <a:fld id="{86A0D8FF-ACEA-4782-8538-AFF9753A01B6}" type="datetimeFigureOut">
              <a:rPr lang="en-US" smtClean="0"/>
              <a:t>18/08/2025</a:t>
            </a:fld>
            <a:endParaRPr lang="en-US"/>
          </a:p>
        </p:txBody>
      </p:sp>
      <p:sp>
        <p:nvSpPr>
          <p:cNvPr id="5" name="Footer Placeholder 4">
            <a:extLst>
              <a:ext uri="{FF2B5EF4-FFF2-40B4-BE49-F238E27FC236}">
                <a16:creationId xmlns:a16="http://schemas.microsoft.com/office/drawing/2014/main" id="{829F96FF-5304-03FC-725D-88606C3F5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E16E3-04FA-1D11-6F96-BCABA46C429E}"/>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144109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D6F689-6834-4696-0353-F1C4FB959E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3EA0C1-C73C-DF83-F40C-B903A9E5C4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43E5C-9ADE-E419-E4D5-4A90046CEE81}"/>
              </a:ext>
            </a:extLst>
          </p:cNvPr>
          <p:cNvSpPr>
            <a:spLocks noGrp="1"/>
          </p:cNvSpPr>
          <p:nvPr>
            <p:ph type="dt" sz="half" idx="10"/>
          </p:nvPr>
        </p:nvSpPr>
        <p:spPr/>
        <p:txBody>
          <a:bodyPr/>
          <a:lstStyle/>
          <a:p>
            <a:fld id="{86A0D8FF-ACEA-4782-8538-AFF9753A01B6}" type="datetimeFigureOut">
              <a:rPr lang="en-US" smtClean="0"/>
              <a:t>18/08/2025</a:t>
            </a:fld>
            <a:endParaRPr lang="en-US"/>
          </a:p>
        </p:txBody>
      </p:sp>
      <p:sp>
        <p:nvSpPr>
          <p:cNvPr id="5" name="Footer Placeholder 4">
            <a:extLst>
              <a:ext uri="{FF2B5EF4-FFF2-40B4-BE49-F238E27FC236}">
                <a16:creationId xmlns:a16="http://schemas.microsoft.com/office/drawing/2014/main" id="{5608EFEF-49F1-7BBE-081B-AF989344B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B5539-F381-2555-5F71-5A3E41A841A8}"/>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43977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op">
    <p:spTree>
      <p:nvGrpSpPr>
        <p:cNvPr id="1" name=""/>
        <p:cNvGrpSpPr/>
        <p:nvPr/>
      </p:nvGrpSpPr>
      <p:grpSpPr>
        <a:xfrm>
          <a:off x="0" y="0"/>
          <a:ext cx="0" cy="0"/>
          <a:chOff x="0" y="0"/>
          <a:chExt cx="0" cy="0"/>
        </a:xfrm>
      </p:grpSpPr>
      <p:sp>
        <p:nvSpPr>
          <p:cNvPr id="8" name="Title Placeholder 6"/>
          <p:cNvSpPr>
            <a:spLocks noGrp="1"/>
          </p:cNvSpPr>
          <p:nvPr>
            <p:ph type="title"/>
          </p:nvPr>
        </p:nvSpPr>
        <p:spPr>
          <a:xfrm>
            <a:off x="623272" y="205061"/>
            <a:ext cx="10515600" cy="1325563"/>
          </a:xfrm>
          <a:prstGeom prst="rect">
            <a:avLst/>
          </a:prstGeom>
        </p:spPr>
        <p:txBody>
          <a:bodyPr vert="horz" lIns="91440" tIns="45720" rIns="91440" bIns="45720" rtlCol="0" anchor="ctr">
            <a:noAutofit/>
          </a:bodyPr>
          <a:lstStyle/>
          <a:p>
            <a:r>
              <a:rPr lang="en-US"/>
              <a:t>Click to edit Master title style</a:t>
            </a:r>
          </a:p>
        </p:txBody>
      </p:sp>
    </p:spTree>
    <p:custDataLst>
      <p:tags r:id="rId1"/>
    </p:custDataLst>
    <p:extLst>
      <p:ext uri="{BB962C8B-B14F-4D97-AF65-F5344CB8AC3E}">
        <p14:creationId xmlns:p14="http://schemas.microsoft.com/office/powerpoint/2010/main" val="184358163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413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ft Content with Right Full Photo">
    <p:bg>
      <p:bgPr>
        <a:solidFill>
          <a:schemeClr val="bg1"/>
        </a:solidFill>
        <a:effectLst/>
      </p:bgPr>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46D56325-3CC9-3E4B-B609-4D3BFD5E37F1}"/>
              </a:ext>
            </a:extLst>
          </p:cNvPr>
          <p:cNvSpPr>
            <a:spLocks noGrp="1"/>
          </p:cNvSpPr>
          <p:nvPr>
            <p:ph type="pic" sz="quarter" idx="22"/>
          </p:nvPr>
        </p:nvSpPr>
        <p:spPr>
          <a:xfrm>
            <a:off x="5988424" y="84667"/>
            <a:ext cx="6203576" cy="6773332"/>
          </a:xfrm>
        </p:spPr>
        <p:txBody>
          <a:bodyPr>
            <a:noAutofit/>
          </a:bodyPr>
          <a:lstStyle>
            <a:lvl1pPr marL="0" indent="0">
              <a:buNone/>
              <a:defRPr b="0" i="0">
                <a:solidFill>
                  <a:schemeClr val="accent1"/>
                </a:solidFill>
                <a:latin typeface="Arial Regular"/>
                <a:cs typeface="Arial Narrow" panose="020B0604020202020204" pitchFamily="34" charset="0"/>
              </a:defRPr>
            </a:lvl1pPr>
          </a:lstStyle>
          <a:p>
            <a:endParaRPr lang="en-US"/>
          </a:p>
        </p:txBody>
      </p:sp>
      <p:sp>
        <p:nvSpPr>
          <p:cNvPr id="13" name="Title 15">
            <a:extLst>
              <a:ext uri="{FF2B5EF4-FFF2-40B4-BE49-F238E27FC236}">
                <a16:creationId xmlns:a16="http://schemas.microsoft.com/office/drawing/2014/main" id="{80DA6AA8-EEA4-4689-B88B-FC041DC2AE4E}"/>
              </a:ext>
            </a:extLst>
          </p:cNvPr>
          <p:cNvSpPr>
            <a:spLocks noGrp="1"/>
          </p:cNvSpPr>
          <p:nvPr>
            <p:ph type="title"/>
          </p:nvPr>
        </p:nvSpPr>
        <p:spPr>
          <a:xfrm>
            <a:off x="604813" y="760619"/>
            <a:ext cx="5132599" cy="488078"/>
          </a:xfrm>
          <a:prstGeom prst="rect">
            <a:avLst/>
          </a:prstGeom>
        </p:spPr>
        <p:txBody>
          <a:bodyPr anchor="b">
            <a:noAutofit/>
          </a:bodyPr>
          <a:lstStyle>
            <a:lvl1pPr>
              <a:defRPr sz="2000" b="1" i="0">
                <a:latin typeface="HelveticaNeueLT Std Blk Cn" panose="020B0806030702040204" pitchFamily="34" charset="0"/>
                <a:cs typeface="HelveticaNeueLT Std Blk Cn" panose="020B0806030702040204" pitchFamily="34" charset="0"/>
              </a:defRPr>
            </a:lvl1pPr>
          </a:lstStyle>
          <a:p>
            <a:r>
              <a:rPr lang="en-US"/>
              <a:t>Click to edit Master title style</a:t>
            </a:r>
          </a:p>
        </p:txBody>
      </p:sp>
      <p:sp>
        <p:nvSpPr>
          <p:cNvPr id="15" name="Text Placeholder 2">
            <a:extLst>
              <a:ext uri="{FF2B5EF4-FFF2-40B4-BE49-F238E27FC236}">
                <a16:creationId xmlns:a16="http://schemas.microsoft.com/office/drawing/2014/main" id="{9B037D0A-9A27-F14A-83E0-C30ACD02F50E}"/>
              </a:ext>
            </a:extLst>
          </p:cNvPr>
          <p:cNvSpPr>
            <a:spLocks noGrp="1"/>
          </p:cNvSpPr>
          <p:nvPr>
            <p:ph type="body" sz="quarter" idx="13"/>
          </p:nvPr>
        </p:nvSpPr>
        <p:spPr>
          <a:xfrm>
            <a:off x="604813" y="1721224"/>
            <a:ext cx="5132599" cy="4020670"/>
          </a:xfrm>
        </p:spPr>
        <p:txBody>
          <a:bodyPr>
            <a:noAutofit/>
          </a:bodyPr>
          <a:lstStyle>
            <a:lvl1pPr marL="347663" indent="-347663">
              <a:defRPr sz="1800" b="0" i="0">
                <a:solidFill>
                  <a:schemeClr val="tx2"/>
                </a:solidFill>
                <a:latin typeface="HelveticaNeueLT Std Lt Cn" panose="020B0406020202030204" pitchFamily="34" charset="0"/>
              </a:defRPr>
            </a:lvl1pPr>
            <a:lvl2pPr marL="739775" indent="-282575">
              <a:defRPr sz="1600" b="0" i="0">
                <a:solidFill>
                  <a:schemeClr val="tx2"/>
                </a:solidFill>
                <a:latin typeface="HelveticaNeueLT Std Lt Cn" panose="020B0406020202030204" pitchFamily="34" charset="0"/>
              </a:defRPr>
            </a:lvl2pPr>
            <a:lvl3pPr>
              <a:defRPr sz="1600" b="0" i="0">
                <a:solidFill>
                  <a:schemeClr val="tx2"/>
                </a:solidFill>
                <a:latin typeface="HelveticaNeueLT Std Lt Cn" panose="020B0406020202030204" pitchFamily="34" charset="0"/>
              </a:defRPr>
            </a:lvl3pPr>
            <a:lvl4pPr>
              <a:defRPr sz="1600" b="0" i="0">
                <a:solidFill>
                  <a:schemeClr val="tx2"/>
                </a:solidFill>
                <a:latin typeface="HelveticaNeueLT Std Lt Cn" panose="020B0406020202030204" pitchFamily="34" charset="0"/>
              </a:defRPr>
            </a:lvl4pPr>
            <a:lvl5pPr>
              <a:defRPr sz="1600" b="0" i="0">
                <a:solidFill>
                  <a:schemeClr val="tx2"/>
                </a:solidFill>
                <a:latin typeface="HelveticaNeueLT Std Lt Cn" panose="020B04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766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79148" y="300990"/>
            <a:ext cx="5542397" cy="615553"/>
          </a:xfrm>
          <a:prstGeom prst="rect">
            <a:avLst/>
          </a:prstGeom>
        </p:spPr>
        <p:txBody>
          <a:bodyPr wrap="square" lIns="0" tIns="0" rIns="0" bIns="0">
            <a:spAutoFit/>
          </a:bodyPr>
          <a:lstStyle>
            <a:lvl1pPr>
              <a:defRPr sz="4000" b="1" i="0">
                <a:solidFill>
                  <a:srgbClr val="0946A3"/>
                </a:solidFill>
                <a:latin typeface="Calibri"/>
                <a:cs typeface="Calibri"/>
              </a:defRPr>
            </a:lvl1pPr>
          </a:lstStyle>
          <a:p>
            <a:endParaRPr/>
          </a:p>
        </p:txBody>
      </p:sp>
      <p:sp>
        <p:nvSpPr>
          <p:cNvPr id="3" name="Holder 3"/>
          <p:cNvSpPr>
            <a:spLocks noGrp="1"/>
          </p:cNvSpPr>
          <p:nvPr>
            <p:ph type="subTitle" idx="4"/>
          </p:nvPr>
        </p:nvSpPr>
        <p:spPr>
          <a:xfrm>
            <a:off x="1828800" y="3840480"/>
            <a:ext cx="8534400" cy="377026"/>
          </a:xfrm>
          <a:prstGeom prst="rect">
            <a:avLst/>
          </a:prstGeom>
        </p:spPr>
        <p:txBody>
          <a:bodyPr wrap="square" lIns="0" tIns="0" rIns="0" bIns="0">
            <a:spAutoFit/>
          </a:bodyPr>
          <a:lstStyle>
            <a:lvl1pPr>
              <a:defRPr sz="245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50" b="1" i="0">
                <a:solidFill>
                  <a:schemeClr val="bg1"/>
                </a:solidFill>
                <a:latin typeface="Arial"/>
                <a:cs typeface="Arial"/>
              </a:defRPr>
            </a:lvl1pPr>
          </a:lstStyle>
          <a:p>
            <a:pPr marL="12700">
              <a:spcBef>
                <a:spcPts val="5"/>
              </a:spcBef>
            </a:pPr>
            <a:r>
              <a:rPr lang="en-US"/>
              <a:t>Automotive</a:t>
            </a:r>
            <a:r>
              <a:rPr lang="en-US" spc="-35"/>
              <a:t> </a:t>
            </a:r>
            <a:r>
              <a:rPr lang="en-US" spc="-10"/>
              <a:t>Division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18/08/2025</a:t>
            </a:fld>
            <a:endParaRPr lang="en-US"/>
          </a:p>
        </p:txBody>
      </p:sp>
      <p:sp>
        <p:nvSpPr>
          <p:cNvPr id="6" name="Holder 6"/>
          <p:cNvSpPr>
            <a:spLocks noGrp="1"/>
          </p:cNvSpPr>
          <p:nvPr>
            <p:ph type="sldNum" sz="quarter" idx="7"/>
          </p:nvPr>
        </p:nvSpPr>
        <p:spPr/>
        <p:txBody>
          <a:bodyPr lIns="0" tIns="0" rIns="0" bIns="0"/>
          <a:lstStyle>
            <a:lvl1pPr>
              <a:defRPr sz="950" b="1" i="0">
                <a:solidFill>
                  <a:schemeClr val="bg1"/>
                </a:solidFill>
                <a:latin typeface="Arial"/>
                <a:cs typeface="Arial"/>
              </a:defRPr>
            </a:lvl1pPr>
          </a:lstStyle>
          <a:p>
            <a:pPr marL="172085">
              <a:spcBef>
                <a:spcPts val="10"/>
              </a:spcBef>
            </a:pPr>
            <a:fld id="{81D60167-4931-47E6-BA6A-407CBD079E47}" type="slidenum">
              <a:rPr lang="en-US" spc="-50" smtClean="0"/>
              <a:pPr marL="172085">
                <a:spcBef>
                  <a:spcPts val="10"/>
                </a:spcBef>
              </a:pPr>
              <a:t>‹#›</a:t>
            </a:fld>
            <a:endParaRPr lang="en-US" spc="-50"/>
          </a:p>
        </p:txBody>
      </p:sp>
    </p:spTree>
    <p:extLst>
      <p:ext uri="{BB962C8B-B14F-4D97-AF65-F5344CB8AC3E}">
        <p14:creationId xmlns:p14="http://schemas.microsoft.com/office/powerpoint/2010/main" val="4201725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0946A3"/>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5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50" b="1" i="0">
                <a:solidFill>
                  <a:schemeClr val="bg1"/>
                </a:solidFill>
                <a:latin typeface="Arial"/>
                <a:cs typeface="Arial"/>
              </a:defRPr>
            </a:lvl1pPr>
          </a:lstStyle>
          <a:p>
            <a:pPr marL="12700">
              <a:spcBef>
                <a:spcPts val="5"/>
              </a:spcBef>
            </a:pPr>
            <a:r>
              <a:rPr lang="en-US"/>
              <a:t>Automotive</a:t>
            </a:r>
            <a:r>
              <a:rPr lang="en-US" spc="-35"/>
              <a:t> </a:t>
            </a:r>
            <a:r>
              <a:rPr lang="en-US" spc="-10"/>
              <a:t>Division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18/08/2025</a:t>
            </a:fld>
            <a:endParaRPr lang="en-US"/>
          </a:p>
        </p:txBody>
      </p:sp>
      <p:sp>
        <p:nvSpPr>
          <p:cNvPr id="6" name="Holder 6"/>
          <p:cNvSpPr>
            <a:spLocks noGrp="1"/>
          </p:cNvSpPr>
          <p:nvPr>
            <p:ph type="sldNum" sz="quarter" idx="7"/>
          </p:nvPr>
        </p:nvSpPr>
        <p:spPr/>
        <p:txBody>
          <a:bodyPr lIns="0" tIns="0" rIns="0" bIns="0"/>
          <a:lstStyle>
            <a:lvl1pPr>
              <a:defRPr sz="950" b="1" i="0">
                <a:solidFill>
                  <a:schemeClr val="bg1"/>
                </a:solidFill>
                <a:latin typeface="Arial"/>
                <a:cs typeface="Arial"/>
              </a:defRPr>
            </a:lvl1pPr>
          </a:lstStyle>
          <a:p>
            <a:pPr marL="172085">
              <a:spcBef>
                <a:spcPts val="10"/>
              </a:spcBef>
            </a:pPr>
            <a:fld id="{81D60167-4931-47E6-BA6A-407CBD079E47}" type="slidenum">
              <a:rPr lang="en-US" spc="-50" smtClean="0"/>
              <a:pPr marL="172085">
                <a:spcBef>
                  <a:spcPts val="10"/>
                </a:spcBef>
              </a:pPr>
              <a:t>‹#›</a:t>
            </a:fld>
            <a:endParaRPr lang="en-US" spc="-50"/>
          </a:p>
        </p:txBody>
      </p:sp>
    </p:spTree>
    <p:extLst>
      <p:ext uri="{BB962C8B-B14F-4D97-AF65-F5344CB8AC3E}">
        <p14:creationId xmlns:p14="http://schemas.microsoft.com/office/powerpoint/2010/main" val="357878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0946A3"/>
                </a:solidFill>
                <a:latin typeface="Calibri"/>
                <a:cs typeface="Calibri"/>
              </a:defRPr>
            </a:lvl1pPr>
          </a:lstStyle>
          <a:p>
            <a:endParaRPr/>
          </a:p>
        </p:txBody>
      </p:sp>
      <p:sp>
        <p:nvSpPr>
          <p:cNvPr id="3" name="Holder 3"/>
          <p:cNvSpPr>
            <a:spLocks noGrp="1"/>
          </p:cNvSpPr>
          <p:nvPr>
            <p:ph sz="half" idx="2"/>
          </p:nvPr>
        </p:nvSpPr>
        <p:spPr>
          <a:xfrm>
            <a:off x="424353" y="1076656"/>
            <a:ext cx="2995820" cy="738664"/>
          </a:xfrm>
          <a:prstGeom prst="rect">
            <a:avLst/>
          </a:prstGeom>
        </p:spPr>
        <p:txBody>
          <a:bodyPr wrap="square" lIns="0" tIns="0" rIns="0" bIns="0">
            <a:spAutoFit/>
          </a:bodyPr>
          <a:lstStyle>
            <a:lvl1pPr>
              <a:defRPr sz="4800" b="1" i="0" u="sng">
                <a:solidFill>
                  <a:schemeClr val="tx1"/>
                </a:solidFill>
                <a:latin typeface="Calibri"/>
                <a:cs typeface="Calibri"/>
              </a:defRPr>
            </a:lvl1pPr>
          </a:lstStyle>
          <a:p>
            <a:endParaRPr/>
          </a:p>
        </p:txBody>
      </p:sp>
      <p:sp>
        <p:nvSpPr>
          <p:cNvPr id="4" name="Holder 4"/>
          <p:cNvSpPr>
            <a:spLocks noGrp="1"/>
          </p:cNvSpPr>
          <p:nvPr>
            <p:ph sz="half" idx="3"/>
          </p:nvPr>
        </p:nvSpPr>
        <p:spPr>
          <a:xfrm>
            <a:off x="6369111" y="1076656"/>
            <a:ext cx="2843102" cy="738664"/>
          </a:xfrm>
          <a:prstGeom prst="rect">
            <a:avLst/>
          </a:prstGeom>
        </p:spPr>
        <p:txBody>
          <a:bodyPr wrap="square" lIns="0" tIns="0" rIns="0" bIns="0">
            <a:spAutoFit/>
          </a:bodyPr>
          <a:lstStyle>
            <a:lvl1pPr>
              <a:defRPr sz="4800" b="1" i="0" u="sng">
                <a:solidFill>
                  <a:schemeClr val="tx1"/>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defRPr sz="950" b="1" i="0">
                <a:solidFill>
                  <a:schemeClr val="bg1"/>
                </a:solidFill>
                <a:latin typeface="Arial"/>
                <a:cs typeface="Arial"/>
              </a:defRPr>
            </a:lvl1pPr>
          </a:lstStyle>
          <a:p>
            <a:pPr marL="12700">
              <a:spcBef>
                <a:spcPts val="5"/>
              </a:spcBef>
            </a:pPr>
            <a:r>
              <a:rPr lang="en-US"/>
              <a:t>Automotive</a:t>
            </a:r>
            <a:r>
              <a:rPr lang="en-US" spc="-35"/>
              <a:t> </a:t>
            </a:r>
            <a:r>
              <a:rPr lang="en-US" spc="-10"/>
              <a:t>Division</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18/08/2025</a:t>
            </a:fld>
            <a:endParaRPr lang="en-US"/>
          </a:p>
        </p:txBody>
      </p:sp>
      <p:sp>
        <p:nvSpPr>
          <p:cNvPr id="7" name="Holder 7"/>
          <p:cNvSpPr>
            <a:spLocks noGrp="1"/>
          </p:cNvSpPr>
          <p:nvPr>
            <p:ph type="sldNum" sz="quarter" idx="7"/>
          </p:nvPr>
        </p:nvSpPr>
        <p:spPr/>
        <p:txBody>
          <a:bodyPr lIns="0" tIns="0" rIns="0" bIns="0"/>
          <a:lstStyle>
            <a:lvl1pPr>
              <a:defRPr sz="950" b="1" i="0">
                <a:solidFill>
                  <a:schemeClr val="bg1"/>
                </a:solidFill>
                <a:latin typeface="Arial"/>
                <a:cs typeface="Arial"/>
              </a:defRPr>
            </a:lvl1pPr>
          </a:lstStyle>
          <a:p>
            <a:pPr marL="172085">
              <a:spcBef>
                <a:spcPts val="10"/>
              </a:spcBef>
            </a:pPr>
            <a:fld id="{81D60167-4931-47E6-BA6A-407CBD079E47}" type="slidenum">
              <a:rPr lang="en-US" spc="-50" smtClean="0"/>
              <a:pPr marL="172085">
                <a:spcBef>
                  <a:spcPts val="10"/>
                </a:spcBef>
              </a:pPr>
              <a:t>‹#›</a:t>
            </a:fld>
            <a:endParaRPr lang="en-US" spc="-50"/>
          </a:p>
        </p:txBody>
      </p:sp>
    </p:spTree>
    <p:extLst>
      <p:ext uri="{BB962C8B-B14F-4D97-AF65-F5344CB8AC3E}">
        <p14:creationId xmlns:p14="http://schemas.microsoft.com/office/powerpoint/2010/main" val="4275893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0946A3"/>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950" b="1" i="0">
                <a:solidFill>
                  <a:schemeClr val="bg1"/>
                </a:solidFill>
                <a:latin typeface="Arial"/>
                <a:cs typeface="Arial"/>
              </a:defRPr>
            </a:lvl1pPr>
          </a:lstStyle>
          <a:p>
            <a:pPr marL="12700">
              <a:spcBef>
                <a:spcPts val="5"/>
              </a:spcBef>
            </a:pPr>
            <a:r>
              <a:rPr lang="en-US"/>
              <a:t>Automotive</a:t>
            </a:r>
            <a:r>
              <a:rPr lang="en-US" spc="-35"/>
              <a:t> </a:t>
            </a:r>
            <a:r>
              <a:rPr lang="en-US" spc="-10"/>
              <a:t>Division</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18/08/2025</a:t>
            </a:fld>
            <a:endParaRPr lang="en-US"/>
          </a:p>
        </p:txBody>
      </p:sp>
      <p:sp>
        <p:nvSpPr>
          <p:cNvPr id="5" name="Holder 5"/>
          <p:cNvSpPr>
            <a:spLocks noGrp="1"/>
          </p:cNvSpPr>
          <p:nvPr>
            <p:ph type="sldNum" sz="quarter" idx="7"/>
          </p:nvPr>
        </p:nvSpPr>
        <p:spPr/>
        <p:txBody>
          <a:bodyPr lIns="0" tIns="0" rIns="0" bIns="0"/>
          <a:lstStyle>
            <a:lvl1pPr>
              <a:defRPr sz="950" b="1" i="0">
                <a:solidFill>
                  <a:schemeClr val="bg1"/>
                </a:solidFill>
                <a:latin typeface="Arial"/>
                <a:cs typeface="Arial"/>
              </a:defRPr>
            </a:lvl1pPr>
          </a:lstStyle>
          <a:p>
            <a:pPr marL="172085">
              <a:spcBef>
                <a:spcPts val="10"/>
              </a:spcBef>
            </a:pPr>
            <a:fld id="{81D60167-4931-47E6-BA6A-407CBD079E47}" type="slidenum">
              <a:rPr lang="en-US" spc="-50" smtClean="0"/>
              <a:pPr marL="172085">
                <a:spcBef>
                  <a:spcPts val="10"/>
                </a:spcBef>
              </a:pPr>
              <a:t>‹#›</a:t>
            </a:fld>
            <a:endParaRPr lang="en-US" spc="-50"/>
          </a:p>
        </p:txBody>
      </p:sp>
    </p:spTree>
    <p:extLst>
      <p:ext uri="{BB962C8B-B14F-4D97-AF65-F5344CB8AC3E}">
        <p14:creationId xmlns:p14="http://schemas.microsoft.com/office/powerpoint/2010/main" val="4051201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20448"/>
            <a:ext cx="12187546" cy="238125"/>
          </a:xfrm>
          <a:custGeom>
            <a:avLst/>
            <a:gdLst/>
            <a:ahLst/>
            <a:cxnLst/>
            <a:rect l="l" t="t" r="r" b="b"/>
            <a:pathLst>
              <a:path w="12162155" h="238125">
                <a:moveTo>
                  <a:pt x="12161774" y="0"/>
                </a:moveTo>
                <a:lnTo>
                  <a:pt x="0" y="0"/>
                </a:lnTo>
                <a:lnTo>
                  <a:pt x="0" y="237553"/>
                </a:lnTo>
                <a:lnTo>
                  <a:pt x="12161774" y="237553"/>
                </a:lnTo>
                <a:lnTo>
                  <a:pt x="12161774" y="0"/>
                </a:lnTo>
                <a:close/>
              </a:path>
            </a:pathLst>
          </a:custGeom>
          <a:solidFill>
            <a:srgbClr val="152A38"/>
          </a:solidFill>
        </p:spPr>
        <p:txBody>
          <a:bodyPr wrap="square" lIns="0" tIns="0" rIns="0" bIns="0" rtlCol="0"/>
          <a:lstStyle/>
          <a:p>
            <a:endParaRPr sz="1800"/>
          </a:p>
        </p:txBody>
      </p:sp>
      <p:pic>
        <p:nvPicPr>
          <p:cNvPr id="17" name="bg object 17"/>
          <p:cNvPicPr/>
          <p:nvPr/>
        </p:nvPicPr>
        <p:blipFill>
          <a:blip r:embed="rId2" cstate="print"/>
          <a:stretch>
            <a:fillRect/>
          </a:stretch>
        </p:blipFill>
        <p:spPr>
          <a:xfrm>
            <a:off x="9059240" y="6669795"/>
            <a:ext cx="782807" cy="120601"/>
          </a:xfrm>
          <a:prstGeom prst="rect">
            <a:avLst/>
          </a:prstGeom>
        </p:spPr>
      </p:pic>
      <p:pic>
        <p:nvPicPr>
          <p:cNvPr id="18" name="bg object 18"/>
          <p:cNvPicPr/>
          <p:nvPr/>
        </p:nvPicPr>
        <p:blipFill>
          <a:blip r:embed="rId3" cstate="print"/>
          <a:stretch>
            <a:fillRect/>
          </a:stretch>
        </p:blipFill>
        <p:spPr>
          <a:xfrm>
            <a:off x="5128785" y="6675310"/>
            <a:ext cx="1612322" cy="87082"/>
          </a:xfrm>
          <a:prstGeom prst="rect">
            <a:avLst/>
          </a:prstGeom>
        </p:spPr>
      </p:pic>
      <p:sp>
        <p:nvSpPr>
          <p:cNvPr id="19" name="bg object 19"/>
          <p:cNvSpPr/>
          <p:nvPr/>
        </p:nvSpPr>
        <p:spPr>
          <a:xfrm>
            <a:off x="5126981" y="6832090"/>
            <a:ext cx="313072" cy="26034"/>
          </a:xfrm>
          <a:custGeom>
            <a:avLst/>
            <a:gdLst/>
            <a:ahLst/>
            <a:cxnLst/>
            <a:rect l="l" t="t" r="r" b="b"/>
            <a:pathLst>
              <a:path w="312420" h="26034">
                <a:moveTo>
                  <a:pt x="42693" y="0"/>
                </a:moveTo>
                <a:lnTo>
                  <a:pt x="32914" y="0"/>
                </a:lnTo>
                <a:lnTo>
                  <a:pt x="27199" y="967"/>
                </a:lnTo>
                <a:lnTo>
                  <a:pt x="529" y="24551"/>
                </a:lnTo>
                <a:lnTo>
                  <a:pt x="0" y="25909"/>
                </a:lnTo>
                <a:lnTo>
                  <a:pt x="17440" y="25909"/>
                </a:lnTo>
                <a:lnTo>
                  <a:pt x="18944" y="23418"/>
                </a:lnTo>
                <a:lnTo>
                  <a:pt x="21103" y="20968"/>
                </a:lnTo>
                <a:lnTo>
                  <a:pt x="23389" y="18519"/>
                </a:lnTo>
                <a:lnTo>
                  <a:pt x="26056" y="16624"/>
                </a:lnTo>
                <a:lnTo>
                  <a:pt x="29231" y="15286"/>
                </a:lnTo>
                <a:lnTo>
                  <a:pt x="32279" y="13948"/>
                </a:lnTo>
                <a:lnTo>
                  <a:pt x="35835" y="13278"/>
                </a:lnTo>
                <a:lnTo>
                  <a:pt x="65807" y="13278"/>
                </a:lnTo>
                <a:lnTo>
                  <a:pt x="65807" y="11714"/>
                </a:lnTo>
                <a:lnTo>
                  <a:pt x="65680" y="10160"/>
                </a:lnTo>
                <a:lnTo>
                  <a:pt x="65426" y="9109"/>
                </a:lnTo>
                <a:lnTo>
                  <a:pt x="65299" y="8059"/>
                </a:lnTo>
                <a:lnTo>
                  <a:pt x="56028" y="2439"/>
                </a:lnTo>
                <a:lnTo>
                  <a:pt x="53996" y="1760"/>
                </a:lnTo>
                <a:lnTo>
                  <a:pt x="51456" y="1183"/>
                </a:lnTo>
                <a:lnTo>
                  <a:pt x="45741" y="237"/>
                </a:lnTo>
                <a:lnTo>
                  <a:pt x="42693" y="0"/>
                </a:lnTo>
                <a:close/>
              </a:path>
              <a:path w="312420" h="26034">
                <a:moveTo>
                  <a:pt x="65807" y="13278"/>
                </a:moveTo>
                <a:lnTo>
                  <a:pt x="43328" y="13278"/>
                </a:lnTo>
                <a:lnTo>
                  <a:pt x="46503" y="13649"/>
                </a:lnTo>
                <a:lnTo>
                  <a:pt x="49170" y="14391"/>
                </a:lnTo>
                <a:lnTo>
                  <a:pt x="60981" y="19208"/>
                </a:lnTo>
                <a:lnTo>
                  <a:pt x="62004" y="19805"/>
                </a:lnTo>
                <a:lnTo>
                  <a:pt x="62398" y="20011"/>
                </a:lnTo>
                <a:lnTo>
                  <a:pt x="63140" y="20320"/>
                </a:lnTo>
                <a:lnTo>
                  <a:pt x="64156" y="20320"/>
                </a:lnTo>
                <a:lnTo>
                  <a:pt x="64537" y="20011"/>
                </a:lnTo>
                <a:lnTo>
                  <a:pt x="64918" y="19805"/>
                </a:lnTo>
                <a:lnTo>
                  <a:pt x="65045" y="19445"/>
                </a:lnTo>
                <a:lnTo>
                  <a:pt x="65299" y="18930"/>
                </a:lnTo>
                <a:lnTo>
                  <a:pt x="65401" y="18519"/>
                </a:lnTo>
                <a:lnTo>
                  <a:pt x="65553" y="17726"/>
                </a:lnTo>
                <a:lnTo>
                  <a:pt x="65680" y="16861"/>
                </a:lnTo>
                <a:lnTo>
                  <a:pt x="65715" y="16624"/>
                </a:lnTo>
                <a:lnTo>
                  <a:pt x="65807" y="13278"/>
                </a:lnTo>
                <a:close/>
              </a:path>
              <a:path w="312420" h="26034">
                <a:moveTo>
                  <a:pt x="92350" y="21874"/>
                </a:moveTo>
                <a:lnTo>
                  <a:pt x="84222" y="21874"/>
                </a:lnTo>
                <a:lnTo>
                  <a:pt x="83587" y="22028"/>
                </a:lnTo>
                <a:lnTo>
                  <a:pt x="82952" y="22235"/>
                </a:lnTo>
                <a:lnTo>
                  <a:pt x="82444" y="22441"/>
                </a:lnTo>
                <a:lnTo>
                  <a:pt x="82063" y="22698"/>
                </a:lnTo>
                <a:lnTo>
                  <a:pt x="81936" y="23007"/>
                </a:lnTo>
                <a:lnTo>
                  <a:pt x="81682" y="23315"/>
                </a:lnTo>
                <a:lnTo>
                  <a:pt x="81555" y="23676"/>
                </a:lnTo>
                <a:lnTo>
                  <a:pt x="81555" y="25909"/>
                </a:lnTo>
                <a:lnTo>
                  <a:pt x="94890" y="25909"/>
                </a:lnTo>
                <a:lnTo>
                  <a:pt x="94763" y="23315"/>
                </a:lnTo>
                <a:lnTo>
                  <a:pt x="94509" y="23007"/>
                </a:lnTo>
                <a:lnTo>
                  <a:pt x="94382" y="22698"/>
                </a:lnTo>
                <a:lnTo>
                  <a:pt x="94001" y="22441"/>
                </a:lnTo>
                <a:lnTo>
                  <a:pt x="93493" y="22235"/>
                </a:lnTo>
                <a:lnTo>
                  <a:pt x="93112" y="22028"/>
                </a:lnTo>
                <a:lnTo>
                  <a:pt x="92350" y="21874"/>
                </a:lnTo>
                <a:close/>
              </a:path>
              <a:path w="312420" h="26034">
                <a:moveTo>
                  <a:pt x="112543" y="20825"/>
                </a:moveTo>
                <a:lnTo>
                  <a:pt x="106828" y="20825"/>
                </a:lnTo>
                <a:lnTo>
                  <a:pt x="104467" y="21463"/>
                </a:lnTo>
                <a:lnTo>
                  <a:pt x="104665" y="21463"/>
                </a:lnTo>
                <a:lnTo>
                  <a:pt x="103780" y="21884"/>
                </a:lnTo>
                <a:lnTo>
                  <a:pt x="101494" y="23449"/>
                </a:lnTo>
                <a:lnTo>
                  <a:pt x="100224" y="24510"/>
                </a:lnTo>
                <a:lnTo>
                  <a:pt x="98954" y="25909"/>
                </a:lnTo>
                <a:lnTo>
                  <a:pt x="116893" y="25909"/>
                </a:lnTo>
                <a:lnTo>
                  <a:pt x="114829" y="21463"/>
                </a:lnTo>
                <a:lnTo>
                  <a:pt x="114109" y="21112"/>
                </a:lnTo>
                <a:lnTo>
                  <a:pt x="113813" y="21112"/>
                </a:lnTo>
                <a:lnTo>
                  <a:pt x="112543" y="20825"/>
                </a:lnTo>
                <a:close/>
              </a:path>
              <a:path w="312420" h="26034">
                <a:moveTo>
                  <a:pt x="159152" y="20567"/>
                </a:moveTo>
                <a:lnTo>
                  <a:pt x="149119" y="20567"/>
                </a:lnTo>
                <a:lnTo>
                  <a:pt x="144674" y="21328"/>
                </a:lnTo>
                <a:lnTo>
                  <a:pt x="140991" y="22852"/>
                </a:lnTo>
                <a:lnTo>
                  <a:pt x="137181" y="24375"/>
                </a:lnTo>
                <a:lnTo>
                  <a:pt x="134919" y="25909"/>
                </a:lnTo>
                <a:lnTo>
                  <a:pt x="173630" y="25909"/>
                </a:lnTo>
                <a:lnTo>
                  <a:pt x="170709" y="23913"/>
                </a:lnTo>
                <a:lnTo>
                  <a:pt x="163597" y="21328"/>
                </a:lnTo>
                <a:lnTo>
                  <a:pt x="163921" y="21328"/>
                </a:lnTo>
                <a:lnTo>
                  <a:pt x="159152" y="20567"/>
                </a:lnTo>
                <a:close/>
              </a:path>
              <a:path w="312420" h="26034">
                <a:moveTo>
                  <a:pt x="208047" y="21874"/>
                </a:moveTo>
                <a:lnTo>
                  <a:pt x="198522" y="21874"/>
                </a:lnTo>
                <a:lnTo>
                  <a:pt x="197760" y="22028"/>
                </a:lnTo>
                <a:lnTo>
                  <a:pt x="197125" y="22235"/>
                </a:lnTo>
                <a:lnTo>
                  <a:pt x="196617" y="22441"/>
                </a:lnTo>
                <a:lnTo>
                  <a:pt x="196109" y="22698"/>
                </a:lnTo>
                <a:lnTo>
                  <a:pt x="195982" y="23007"/>
                </a:lnTo>
                <a:lnTo>
                  <a:pt x="195728" y="23315"/>
                </a:lnTo>
                <a:lnTo>
                  <a:pt x="195601" y="25909"/>
                </a:lnTo>
                <a:lnTo>
                  <a:pt x="211095" y="25909"/>
                </a:lnTo>
                <a:lnTo>
                  <a:pt x="210968" y="23315"/>
                </a:lnTo>
                <a:lnTo>
                  <a:pt x="210460" y="22698"/>
                </a:lnTo>
                <a:lnTo>
                  <a:pt x="210079" y="22441"/>
                </a:lnTo>
                <a:lnTo>
                  <a:pt x="208809" y="22028"/>
                </a:lnTo>
                <a:lnTo>
                  <a:pt x="208047" y="21874"/>
                </a:lnTo>
                <a:close/>
              </a:path>
              <a:path w="312420" h="26034">
                <a:moveTo>
                  <a:pt x="245131" y="21874"/>
                </a:moveTo>
                <a:lnTo>
                  <a:pt x="235606" y="21874"/>
                </a:lnTo>
                <a:lnTo>
                  <a:pt x="234844" y="22028"/>
                </a:lnTo>
                <a:lnTo>
                  <a:pt x="234336" y="22235"/>
                </a:lnTo>
                <a:lnTo>
                  <a:pt x="233701" y="22441"/>
                </a:lnTo>
                <a:lnTo>
                  <a:pt x="233320" y="22698"/>
                </a:lnTo>
                <a:lnTo>
                  <a:pt x="232812" y="23315"/>
                </a:lnTo>
                <a:lnTo>
                  <a:pt x="232685" y="25909"/>
                </a:lnTo>
                <a:lnTo>
                  <a:pt x="248179" y="25909"/>
                </a:lnTo>
                <a:lnTo>
                  <a:pt x="248052" y="23315"/>
                </a:lnTo>
                <a:lnTo>
                  <a:pt x="247544" y="22698"/>
                </a:lnTo>
                <a:lnTo>
                  <a:pt x="247163" y="22441"/>
                </a:lnTo>
                <a:lnTo>
                  <a:pt x="246528" y="22235"/>
                </a:lnTo>
                <a:lnTo>
                  <a:pt x="246020" y="22028"/>
                </a:lnTo>
                <a:lnTo>
                  <a:pt x="245131" y="21874"/>
                </a:lnTo>
                <a:close/>
              </a:path>
              <a:path w="312420" h="26034">
                <a:moveTo>
                  <a:pt x="275103" y="21874"/>
                </a:moveTo>
                <a:lnTo>
                  <a:pt x="267102" y="21874"/>
                </a:lnTo>
                <a:lnTo>
                  <a:pt x="266340" y="22028"/>
                </a:lnTo>
                <a:lnTo>
                  <a:pt x="265324" y="22441"/>
                </a:lnTo>
                <a:lnTo>
                  <a:pt x="264943" y="22698"/>
                </a:lnTo>
                <a:lnTo>
                  <a:pt x="264816" y="23007"/>
                </a:lnTo>
                <a:lnTo>
                  <a:pt x="264562" y="23315"/>
                </a:lnTo>
                <a:lnTo>
                  <a:pt x="264435" y="25909"/>
                </a:lnTo>
                <a:lnTo>
                  <a:pt x="277643" y="25909"/>
                </a:lnTo>
                <a:lnTo>
                  <a:pt x="277643" y="23676"/>
                </a:lnTo>
                <a:lnTo>
                  <a:pt x="277516" y="23315"/>
                </a:lnTo>
                <a:lnTo>
                  <a:pt x="277262" y="23007"/>
                </a:lnTo>
                <a:lnTo>
                  <a:pt x="277135" y="22698"/>
                </a:lnTo>
                <a:lnTo>
                  <a:pt x="276754" y="22441"/>
                </a:lnTo>
                <a:lnTo>
                  <a:pt x="275738" y="22028"/>
                </a:lnTo>
                <a:lnTo>
                  <a:pt x="275103" y="21874"/>
                </a:lnTo>
                <a:close/>
              </a:path>
              <a:path w="312420" h="26034">
                <a:moveTo>
                  <a:pt x="301519" y="20567"/>
                </a:moveTo>
                <a:lnTo>
                  <a:pt x="295550" y="20567"/>
                </a:lnTo>
                <a:lnTo>
                  <a:pt x="293772" y="20773"/>
                </a:lnTo>
                <a:lnTo>
                  <a:pt x="282718" y="25909"/>
                </a:lnTo>
                <a:lnTo>
                  <a:pt x="312115" y="25909"/>
                </a:lnTo>
                <a:lnTo>
                  <a:pt x="310663" y="24530"/>
                </a:lnTo>
                <a:lnTo>
                  <a:pt x="308088" y="23069"/>
                </a:lnTo>
                <a:lnTo>
                  <a:pt x="304948" y="21359"/>
                </a:lnTo>
                <a:lnTo>
                  <a:pt x="301519" y="20567"/>
                </a:lnTo>
                <a:close/>
              </a:path>
            </a:pathLst>
          </a:custGeom>
          <a:solidFill>
            <a:srgbClr val="000000">
              <a:alpha val="50195"/>
            </a:srgbClr>
          </a:solidFill>
        </p:spPr>
        <p:txBody>
          <a:bodyPr wrap="square" lIns="0" tIns="0" rIns="0" bIns="0" rtlCol="0"/>
          <a:lstStyle/>
          <a:p>
            <a:endParaRPr sz="1800"/>
          </a:p>
        </p:txBody>
      </p:sp>
      <p:pic>
        <p:nvPicPr>
          <p:cNvPr id="20" name="bg object 20"/>
          <p:cNvPicPr/>
          <p:nvPr/>
        </p:nvPicPr>
        <p:blipFill>
          <a:blip r:embed="rId4" cstate="print"/>
          <a:stretch>
            <a:fillRect/>
          </a:stretch>
        </p:blipFill>
        <p:spPr>
          <a:xfrm>
            <a:off x="0" y="3391"/>
            <a:ext cx="12186909" cy="6586093"/>
          </a:xfrm>
          <a:prstGeom prst="rect">
            <a:avLst/>
          </a:prstGeom>
        </p:spPr>
      </p:pic>
      <p:sp>
        <p:nvSpPr>
          <p:cNvPr id="2" name="Holder 2"/>
          <p:cNvSpPr>
            <a:spLocks noGrp="1"/>
          </p:cNvSpPr>
          <p:nvPr>
            <p:ph type="ftr" sz="quarter" idx="5"/>
          </p:nvPr>
        </p:nvSpPr>
        <p:spPr/>
        <p:txBody>
          <a:bodyPr lIns="0" tIns="0" rIns="0" bIns="0"/>
          <a:lstStyle>
            <a:lvl1pPr>
              <a:defRPr sz="950" b="1" i="0">
                <a:solidFill>
                  <a:schemeClr val="bg1"/>
                </a:solidFill>
                <a:latin typeface="Arial"/>
                <a:cs typeface="Arial"/>
              </a:defRPr>
            </a:lvl1pPr>
          </a:lstStyle>
          <a:p>
            <a:pPr marL="12700">
              <a:spcBef>
                <a:spcPts val="5"/>
              </a:spcBef>
            </a:pPr>
            <a:r>
              <a:rPr lang="en-US"/>
              <a:t>Automotive</a:t>
            </a:r>
            <a:r>
              <a:rPr lang="en-US" spc="-35"/>
              <a:t> </a:t>
            </a:r>
            <a:r>
              <a:rPr lang="en-US" spc="-10"/>
              <a:t>Division</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18/08/2025</a:t>
            </a:fld>
            <a:endParaRPr lang="en-US"/>
          </a:p>
        </p:txBody>
      </p:sp>
      <p:sp>
        <p:nvSpPr>
          <p:cNvPr id="4" name="Holder 4"/>
          <p:cNvSpPr>
            <a:spLocks noGrp="1"/>
          </p:cNvSpPr>
          <p:nvPr>
            <p:ph type="sldNum" sz="quarter" idx="7"/>
          </p:nvPr>
        </p:nvSpPr>
        <p:spPr/>
        <p:txBody>
          <a:bodyPr lIns="0" tIns="0" rIns="0" bIns="0"/>
          <a:lstStyle>
            <a:lvl1pPr>
              <a:defRPr sz="950" b="1" i="0">
                <a:solidFill>
                  <a:schemeClr val="bg1"/>
                </a:solidFill>
                <a:latin typeface="Arial"/>
                <a:cs typeface="Arial"/>
              </a:defRPr>
            </a:lvl1pPr>
          </a:lstStyle>
          <a:p>
            <a:pPr marL="172085">
              <a:spcBef>
                <a:spcPts val="10"/>
              </a:spcBef>
            </a:pPr>
            <a:fld id="{81D60167-4931-47E6-BA6A-407CBD079E47}" type="slidenum">
              <a:rPr lang="en-US" spc="-50" smtClean="0"/>
              <a:pPr marL="172085">
                <a:spcBef>
                  <a:spcPts val="10"/>
                </a:spcBef>
              </a:pPr>
              <a:t>‹#›</a:t>
            </a:fld>
            <a:endParaRPr lang="en-US" spc="-50"/>
          </a:p>
        </p:txBody>
      </p:sp>
    </p:spTree>
    <p:extLst>
      <p:ext uri="{BB962C8B-B14F-4D97-AF65-F5344CB8AC3E}">
        <p14:creationId xmlns:p14="http://schemas.microsoft.com/office/powerpoint/2010/main" val="236808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1476-0DA7-7A37-3486-52A81E399F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421F01-12CD-1B0D-5CEF-4A7C4C1538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FADA0-A514-2789-3523-93AE628E4A00}"/>
              </a:ext>
            </a:extLst>
          </p:cNvPr>
          <p:cNvSpPr>
            <a:spLocks noGrp="1"/>
          </p:cNvSpPr>
          <p:nvPr>
            <p:ph type="dt" sz="half" idx="10"/>
          </p:nvPr>
        </p:nvSpPr>
        <p:spPr/>
        <p:txBody>
          <a:bodyPr/>
          <a:lstStyle/>
          <a:p>
            <a:fld id="{86A0D8FF-ACEA-4782-8538-AFF9753A01B6}" type="datetimeFigureOut">
              <a:rPr lang="en-US" smtClean="0"/>
              <a:t>18/08/2025</a:t>
            </a:fld>
            <a:endParaRPr lang="en-US"/>
          </a:p>
        </p:txBody>
      </p:sp>
      <p:sp>
        <p:nvSpPr>
          <p:cNvPr id="5" name="Footer Placeholder 4">
            <a:extLst>
              <a:ext uri="{FF2B5EF4-FFF2-40B4-BE49-F238E27FC236}">
                <a16:creationId xmlns:a16="http://schemas.microsoft.com/office/drawing/2014/main" id="{C7F40C92-D74D-B8A6-5CD1-F07B0537C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96EBE-D1DB-5F1C-9F8F-5163101F158C}"/>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58364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95A0-4AD3-0EFD-0DD6-81DD724CE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B261A1-A6D2-F6E2-ECE3-8F2D52B14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C5D965-2545-8F9B-F763-6246538838FF}"/>
              </a:ext>
            </a:extLst>
          </p:cNvPr>
          <p:cNvSpPr>
            <a:spLocks noGrp="1"/>
          </p:cNvSpPr>
          <p:nvPr>
            <p:ph type="dt" sz="half" idx="10"/>
          </p:nvPr>
        </p:nvSpPr>
        <p:spPr/>
        <p:txBody>
          <a:bodyPr/>
          <a:lstStyle/>
          <a:p>
            <a:fld id="{86A0D8FF-ACEA-4782-8538-AFF9753A01B6}" type="datetimeFigureOut">
              <a:rPr lang="en-US" smtClean="0"/>
              <a:t>18/08/2025</a:t>
            </a:fld>
            <a:endParaRPr lang="en-US"/>
          </a:p>
        </p:txBody>
      </p:sp>
      <p:sp>
        <p:nvSpPr>
          <p:cNvPr id="5" name="Footer Placeholder 4">
            <a:extLst>
              <a:ext uri="{FF2B5EF4-FFF2-40B4-BE49-F238E27FC236}">
                <a16:creationId xmlns:a16="http://schemas.microsoft.com/office/drawing/2014/main" id="{17F1C267-1DB1-DE29-40B1-7637FDDDB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A8F98-FBE8-9222-6741-92F6ECE94436}"/>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520931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8B97-2042-0989-C781-6F86D4788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57421-F65E-73AA-33F4-9785A10ADB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E0C7B7-D538-F32C-BA9E-9476654B25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FE6887-82C6-1F2B-8BBD-333EC33B5D58}"/>
              </a:ext>
            </a:extLst>
          </p:cNvPr>
          <p:cNvSpPr>
            <a:spLocks noGrp="1"/>
          </p:cNvSpPr>
          <p:nvPr>
            <p:ph type="dt" sz="half" idx="10"/>
          </p:nvPr>
        </p:nvSpPr>
        <p:spPr/>
        <p:txBody>
          <a:bodyPr/>
          <a:lstStyle/>
          <a:p>
            <a:fld id="{86A0D8FF-ACEA-4782-8538-AFF9753A01B6}" type="datetimeFigureOut">
              <a:rPr lang="en-US" smtClean="0"/>
              <a:t>18/08/2025</a:t>
            </a:fld>
            <a:endParaRPr lang="en-US"/>
          </a:p>
        </p:txBody>
      </p:sp>
      <p:sp>
        <p:nvSpPr>
          <p:cNvPr id="6" name="Footer Placeholder 5">
            <a:extLst>
              <a:ext uri="{FF2B5EF4-FFF2-40B4-BE49-F238E27FC236}">
                <a16:creationId xmlns:a16="http://schemas.microsoft.com/office/drawing/2014/main" id="{02E83391-955E-B23B-46D5-657A1FBCB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09383-83F4-DCEF-2ADD-C9A2A3DB21FE}"/>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98035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EFB1-EB56-BB20-7E46-4F06F9A0D4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140372-99FC-7804-F65B-1E7BC87002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41FA5-D4EE-C207-BB30-0A724DFBB2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6AB7F-565E-F713-0385-8EC7E65F1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FC976D-1CA1-D6FE-5FD3-5DC6034B2F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52FF8-9AF2-1840-06E6-2C3C8049269D}"/>
              </a:ext>
            </a:extLst>
          </p:cNvPr>
          <p:cNvSpPr>
            <a:spLocks noGrp="1"/>
          </p:cNvSpPr>
          <p:nvPr>
            <p:ph type="dt" sz="half" idx="10"/>
          </p:nvPr>
        </p:nvSpPr>
        <p:spPr/>
        <p:txBody>
          <a:bodyPr/>
          <a:lstStyle/>
          <a:p>
            <a:fld id="{86A0D8FF-ACEA-4782-8538-AFF9753A01B6}" type="datetimeFigureOut">
              <a:rPr lang="en-US" smtClean="0"/>
              <a:t>18/08/2025</a:t>
            </a:fld>
            <a:endParaRPr lang="en-US"/>
          </a:p>
        </p:txBody>
      </p:sp>
      <p:sp>
        <p:nvSpPr>
          <p:cNvPr id="8" name="Footer Placeholder 7">
            <a:extLst>
              <a:ext uri="{FF2B5EF4-FFF2-40B4-BE49-F238E27FC236}">
                <a16:creationId xmlns:a16="http://schemas.microsoft.com/office/drawing/2014/main" id="{1DB579D7-7073-7D4D-2B61-143F2B5837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68E1E6-C5F6-B9A6-8E3A-1A698FF6CEA5}"/>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2391372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3B89-69FF-46EF-1527-D733D6C418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438ED9-5FF2-CA49-8889-2AA16A99ACE3}"/>
              </a:ext>
            </a:extLst>
          </p:cNvPr>
          <p:cNvSpPr>
            <a:spLocks noGrp="1"/>
          </p:cNvSpPr>
          <p:nvPr>
            <p:ph type="dt" sz="half" idx="10"/>
          </p:nvPr>
        </p:nvSpPr>
        <p:spPr/>
        <p:txBody>
          <a:bodyPr/>
          <a:lstStyle/>
          <a:p>
            <a:fld id="{86A0D8FF-ACEA-4782-8538-AFF9753A01B6}" type="datetimeFigureOut">
              <a:rPr lang="en-US" smtClean="0"/>
              <a:t>18/08/2025</a:t>
            </a:fld>
            <a:endParaRPr lang="en-US"/>
          </a:p>
        </p:txBody>
      </p:sp>
      <p:sp>
        <p:nvSpPr>
          <p:cNvPr id="4" name="Footer Placeholder 3">
            <a:extLst>
              <a:ext uri="{FF2B5EF4-FFF2-40B4-BE49-F238E27FC236}">
                <a16:creationId xmlns:a16="http://schemas.microsoft.com/office/drawing/2014/main" id="{F5032E93-A086-5A55-CD7B-04EE6F73D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A4CE03-9EEB-5043-B619-ADD04ACD43E7}"/>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488058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FB5FA0-FD80-55CA-C832-7F9825A94ABB}"/>
              </a:ext>
            </a:extLst>
          </p:cNvPr>
          <p:cNvSpPr>
            <a:spLocks noGrp="1"/>
          </p:cNvSpPr>
          <p:nvPr>
            <p:ph type="dt" sz="half" idx="10"/>
          </p:nvPr>
        </p:nvSpPr>
        <p:spPr/>
        <p:txBody>
          <a:bodyPr/>
          <a:lstStyle/>
          <a:p>
            <a:fld id="{86A0D8FF-ACEA-4782-8538-AFF9753A01B6}" type="datetimeFigureOut">
              <a:rPr lang="en-US" smtClean="0"/>
              <a:t>18/08/2025</a:t>
            </a:fld>
            <a:endParaRPr lang="en-US"/>
          </a:p>
        </p:txBody>
      </p:sp>
      <p:sp>
        <p:nvSpPr>
          <p:cNvPr id="3" name="Footer Placeholder 2">
            <a:extLst>
              <a:ext uri="{FF2B5EF4-FFF2-40B4-BE49-F238E27FC236}">
                <a16:creationId xmlns:a16="http://schemas.microsoft.com/office/drawing/2014/main" id="{10A5859E-43A8-C28E-69B4-0EE8E8DA3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926216-1F08-3443-FC9C-2FC1C7BE7311}"/>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3363153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9F77-4A64-3D1A-0111-D64D0A19D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F58B56-5F7E-711C-AA53-F0F5185F3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B155D4-433D-F066-B908-AC96FD63F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DF3339-59DE-82B9-F958-B15D24BDA6D5}"/>
              </a:ext>
            </a:extLst>
          </p:cNvPr>
          <p:cNvSpPr>
            <a:spLocks noGrp="1"/>
          </p:cNvSpPr>
          <p:nvPr>
            <p:ph type="dt" sz="half" idx="10"/>
          </p:nvPr>
        </p:nvSpPr>
        <p:spPr/>
        <p:txBody>
          <a:bodyPr/>
          <a:lstStyle/>
          <a:p>
            <a:fld id="{86A0D8FF-ACEA-4782-8538-AFF9753A01B6}" type="datetimeFigureOut">
              <a:rPr lang="en-US" smtClean="0"/>
              <a:t>18/08/2025</a:t>
            </a:fld>
            <a:endParaRPr lang="en-US"/>
          </a:p>
        </p:txBody>
      </p:sp>
      <p:sp>
        <p:nvSpPr>
          <p:cNvPr id="6" name="Footer Placeholder 5">
            <a:extLst>
              <a:ext uri="{FF2B5EF4-FFF2-40B4-BE49-F238E27FC236}">
                <a16:creationId xmlns:a16="http://schemas.microsoft.com/office/drawing/2014/main" id="{4FB9C1AC-45CE-3CD9-BD68-F4EF7C34AF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A9EB0F-1612-E23B-A523-FA4FB350285C}"/>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113178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AD7D-C4C3-9E40-5195-25F256E63F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906456-7B60-E609-46D7-903F709063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A4DA1E-462F-0485-27D0-3C91F0308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799D3-661F-D9AF-2582-6AE8D2AF254A}"/>
              </a:ext>
            </a:extLst>
          </p:cNvPr>
          <p:cNvSpPr>
            <a:spLocks noGrp="1"/>
          </p:cNvSpPr>
          <p:nvPr>
            <p:ph type="dt" sz="half" idx="10"/>
          </p:nvPr>
        </p:nvSpPr>
        <p:spPr/>
        <p:txBody>
          <a:bodyPr/>
          <a:lstStyle/>
          <a:p>
            <a:fld id="{86A0D8FF-ACEA-4782-8538-AFF9753A01B6}" type="datetimeFigureOut">
              <a:rPr lang="en-US" smtClean="0"/>
              <a:t>18/08/2025</a:t>
            </a:fld>
            <a:endParaRPr lang="en-US"/>
          </a:p>
        </p:txBody>
      </p:sp>
      <p:sp>
        <p:nvSpPr>
          <p:cNvPr id="6" name="Footer Placeholder 5">
            <a:extLst>
              <a:ext uri="{FF2B5EF4-FFF2-40B4-BE49-F238E27FC236}">
                <a16:creationId xmlns:a16="http://schemas.microsoft.com/office/drawing/2014/main" id="{34EB8116-4835-F97A-373C-2B6750024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A1E65-59E9-534B-75FA-5F960169937D}"/>
              </a:ext>
            </a:extLst>
          </p:cNvPr>
          <p:cNvSpPr>
            <a:spLocks noGrp="1"/>
          </p:cNvSpPr>
          <p:nvPr>
            <p:ph type="sldNum" sz="quarter" idx="12"/>
          </p:nvPr>
        </p:nvSpPr>
        <p:spPr/>
        <p:txBody>
          <a:bodyPr/>
          <a:lstStyle/>
          <a:p>
            <a:fld id="{51710DDC-83FA-4DC6-A19C-D78DA2897314}" type="slidenum">
              <a:rPr lang="en-US" smtClean="0"/>
              <a:t>‹#›</a:t>
            </a:fld>
            <a:endParaRPr lang="en-US"/>
          </a:p>
        </p:txBody>
      </p:sp>
    </p:spTree>
    <p:extLst>
      <p:ext uri="{BB962C8B-B14F-4D97-AF65-F5344CB8AC3E}">
        <p14:creationId xmlns:p14="http://schemas.microsoft.com/office/powerpoint/2010/main" val="2959632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image" Target="../media/image2.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A77B65-AE57-3D4B-3C7B-5E45530741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9B8D49-4B98-4257-0948-C98143ADC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C83B6-C52A-FD96-0478-85BC9CD602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0D8FF-ACEA-4782-8538-AFF9753A01B6}" type="datetimeFigureOut">
              <a:rPr lang="en-US" smtClean="0"/>
              <a:t>18/08/2025</a:t>
            </a:fld>
            <a:endParaRPr lang="en-US"/>
          </a:p>
        </p:txBody>
      </p:sp>
      <p:sp>
        <p:nvSpPr>
          <p:cNvPr id="5" name="Footer Placeholder 4">
            <a:extLst>
              <a:ext uri="{FF2B5EF4-FFF2-40B4-BE49-F238E27FC236}">
                <a16:creationId xmlns:a16="http://schemas.microsoft.com/office/drawing/2014/main" id="{CEA5BB0E-3A30-9C7D-DADA-C550AE3A7F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B5708D-6041-4F09-9036-A66C88A15E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10DDC-83FA-4DC6-A19C-D78DA2897314}" type="slidenum">
              <a:rPr lang="en-US" smtClean="0"/>
              <a:t>‹#›</a:t>
            </a:fld>
            <a:endParaRPr lang="en-US"/>
          </a:p>
        </p:txBody>
      </p:sp>
      <p:sp>
        <p:nvSpPr>
          <p:cNvPr id="7" name="Rectangle 6">
            <a:extLst>
              <a:ext uri="{FF2B5EF4-FFF2-40B4-BE49-F238E27FC236}">
                <a16:creationId xmlns:a16="http://schemas.microsoft.com/office/drawing/2014/main" id="{E907577B-083A-120A-B5FF-9D7D3210AF8B}"/>
              </a:ext>
            </a:extLst>
          </p:cNvPr>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8" name="Slide Number">
            <a:extLst>
              <a:ext uri="{FF2B5EF4-FFF2-40B4-BE49-F238E27FC236}">
                <a16:creationId xmlns:a16="http://schemas.microsoft.com/office/drawing/2014/main" id="{714BB6A6-8CD6-D89F-61F7-B3EA60F6A980}"/>
              </a:ext>
            </a:extLst>
          </p:cNvP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pic>
        <p:nvPicPr>
          <p:cNvPr id="9" name="Picture 606" descr="Image result for al futtaim logo">
            <a:extLst>
              <a:ext uri="{FF2B5EF4-FFF2-40B4-BE49-F238E27FC236}">
                <a16:creationId xmlns:a16="http://schemas.microsoft.com/office/drawing/2014/main" id="{2F1B4913-DBFE-E3CB-27C9-307EA43B6AF0}"/>
              </a:ext>
            </a:extLst>
          </p:cNvPr>
          <p:cNvPicPr>
            <a:picLocks noChangeAspect="1" noChangeArrowheads="1"/>
          </p:cNvPicPr>
          <p:nvPr userDrawn="1"/>
        </p:nvPicPr>
        <p:blipFill rotWithShape="1">
          <a:blip r:embed="rId1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AF2BB63-ABDA-7FD4-49F3-0AB463884962}"/>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Tree>
    <p:extLst>
      <p:ext uri="{BB962C8B-B14F-4D97-AF65-F5344CB8AC3E}">
        <p14:creationId xmlns:p14="http://schemas.microsoft.com/office/powerpoint/2010/main" val="7962964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20448"/>
            <a:ext cx="12187546" cy="238125"/>
          </a:xfrm>
          <a:custGeom>
            <a:avLst/>
            <a:gdLst/>
            <a:ahLst/>
            <a:cxnLst/>
            <a:rect l="l" t="t" r="r" b="b"/>
            <a:pathLst>
              <a:path w="12162155" h="238125">
                <a:moveTo>
                  <a:pt x="12161774" y="0"/>
                </a:moveTo>
                <a:lnTo>
                  <a:pt x="0" y="0"/>
                </a:lnTo>
                <a:lnTo>
                  <a:pt x="0" y="237553"/>
                </a:lnTo>
                <a:lnTo>
                  <a:pt x="12161774" y="237553"/>
                </a:lnTo>
                <a:lnTo>
                  <a:pt x="12161774" y="0"/>
                </a:lnTo>
                <a:close/>
              </a:path>
            </a:pathLst>
          </a:custGeom>
          <a:solidFill>
            <a:srgbClr val="152A38"/>
          </a:solidFill>
        </p:spPr>
        <p:txBody>
          <a:bodyPr wrap="square" lIns="0" tIns="0" rIns="0" bIns="0" rtlCol="0"/>
          <a:lstStyle/>
          <a:p>
            <a:endParaRPr sz="1800"/>
          </a:p>
        </p:txBody>
      </p:sp>
      <p:pic>
        <p:nvPicPr>
          <p:cNvPr id="17" name="bg object 17"/>
          <p:cNvPicPr/>
          <p:nvPr/>
        </p:nvPicPr>
        <p:blipFill>
          <a:blip r:embed="rId7" cstate="print"/>
          <a:stretch>
            <a:fillRect/>
          </a:stretch>
        </p:blipFill>
        <p:spPr>
          <a:xfrm>
            <a:off x="9059240" y="6669796"/>
            <a:ext cx="782807" cy="120601"/>
          </a:xfrm>
          <a:prstGeom prst="rect">
            <a:avLst/>
          </a:prstGeom>
        </p:spPr>
      </p:pic>
      <p:pic>
        <p:nvPicPr>
          <p:cNvPr id="18" name="bg object 18"/>
          <p:cNvPicPr/>
          <p:nvPr/>
        </p:nvPicPr>
        <p:blipFill>
          <a:blip r:embed="rId8" cstate="print"/>
          <a:stretch>
            <a:fillRect/>
          </a:stretch>
        </p:blipFill>
        <p:spPr>
          <a:xfrm>
            <a:off x="5128784" y="6675310"/>
            <a:ext cx="1612322" cy="87082"/>
          </a:xfrm>
          <a:prstGeom prst="rect">
            <a:avLst/>
          </a:prstGeom>
        </p:spPr>
      </p:pic>
      <p:sp>
        <p:nvSpPr>
          <p:cNvPr id="19" name="bg object 19"/>
          <p:cNvSpPr/>
          <p:nvPr/>
        </p:nvSpPr>
        <p:spPr>
          <a:xfrm>
            <a:off x="5126981" y="6832090"/>
            <a:ext cx="313072" cy="26034"/>
          </a:xfrm>
          <a:custGeom>
            <a:avLst/>
            <a:gdLst/>
            <a:ahLst/>
            <a:cxnLst/>
            <a:rect l="l" t="t" r="r" b="b"/>
            <a:pathLst>
              <a:path w="312420" h="26034">
                <a:moveTo>
                  <a:pt x="42693" y="0"/>
                </a:moveTo>
                <a:lnTo>
                  <a:pt x="32914" y="0"/>
                </a:lnTo>
                <a:lnTo>
                  <a:pt x="27199" y="967"/>
                </a:lnTo>
                <a:lnTo>
                  <a:pt x="529" y="24551"/>
                </a:lnTo>
                <a:lnTo>
                  <a:pt x="0" y="25909"/>
                </a:lnTo>
                <a:lnTo>
                  <a:pt x="17440" y="25909"/>
                </a:lnTo>
                <a:lnTo>
                  <a:pt x="18944" y="23418"/>
                </a:lnTo>
                <a:lnTo>
                  <a:pt x="21103" y="20968"/>
                </a:lnTo>
                <a:lnTo>
                  <a:pt x="23389" y="18519"/>
                </a:lnTo>
                <a:lnTo>
                  <a:pt x="26056" y="16624"/>
                </a:lnTo>
                <a:lnTo>
                  <a:pt x="29231" y="15286"/>
                </a:lnTo>
                <a:lnTo>
                  <a:pt x="32279" y="13948"/>
                </a:lnTo>
                <a:lnTo>
                  <a:pt x="35835" y="13278"/>
                </a:lnTo>
                <a:lnTo>
                  <a:pt x="65807" y="13278"/>
                </a:lnTo>
                <a:lnTo>
                  <a:pt x="65807" y="11714"/>
                </a:lnTo>
                <a:lnTo>
                  <a:pt x="65680" y="10160"/>
                </a:lnTo>
                <a:lnTo>
                  <a:pt x="65426" y="9109"/>
                </a:lnTo>
                <a:lnTo>
                  <a:pt x="65299" y="8059"/>
                </a:lnTo>
                <a:lnTo>
                  <a:pt x="56028" y="2439"/>
                </a:lnTo>
                <a:lnTo>
                  <a:pt x="53996" y="1760"/>
                </a:lnTo>
                <a:lnTo>
                  <a:pt x="51456" y="1183"/>
                </a:lnTo>
                <a:lnTo>
                  <a:pt x="45741" y="237"/>
                </a:lnTo>
                <a:lnTo>
                  <a:pt x="42693" y="0"/>
                </a:lnTo>
                <a:close/>
              </a:path>
              <a:path w="312420" h="26034">
                <a:moveTo>
                  <a:pt x="65807" y="13278"/>
                </a:moveTo>
                <a:lnTo>
                  <a:pt x="43328" y="13278"/>
                </a:lnTo>
                <a:lnTo>
                  <a:pt x="46503" y="13649"/>
                </a:lnTo>
                <a:lnTo>
                  <a:pt x="49170" y="14391"/>
                </a:lnTo>
                <a:lnTo>
                  <a:pt x="60981" y="19208"/>
                </a:lnTo>
                <a:lnTo>
                  <a:pt x="62004" y="19805"/>
                </a:lnTo>
                <a:lnTo>
                  <a:pt x="62398" y="20011"/>
                </a:lnTo>
                <a:lnTo>
                  <a:pt x="63140" y="20320"/>
                </a:lnTo>
                <a:lnTo>
                  <a:pt x="64156" y="20320"/>
                </a:lnTo>
                <a:lnTo>
                  <a:pt x="64537" y="20011"/>
                </a:lnTo>
                <a:lnTo>
                  <a:pt x="64918" y="19805"/>
                </a:lnTo>
                <a:lnTo>
                  <a:pt x="65045" y="19445"/>
                </a:lnTo>
                <a:lnTo>
                  <a:pt x="65299" y="18930"/>
                </a:lnTo>
                <a:lnTo>
                  <a:pt x="65401" y="18519"/>
                </a:lnTo>
                <a:lnTo>
                  <a:pt x="65553" y="17726"/>
                </a:lnTo>
                <a:lnTo>
                  <a:pt x="65680" y="16861"/>
                </a:lnTo>
                <a:lnTo>
                  <a:pt x="65715" y="16624"/>
                </a:lnTo>
                <a:lnTo>
                  <a:pt x="65807" y="13278"/>
                </a:lnTo>
                <a:close/>
              </a:path>
              <a:path w="312420" h="26034">
                <a:moveTo>
                  <a:pt x="92350" y="21874"/>
                </a:moveTo>
                <a:lnTo>
                  <a:pt x="84222" y="21874"/>
                </a:lnTo>
                <a:lnTo>
                  <a:pt x="83587" y="22028"/>
                </a:lnTo>
                <a:lnTo>
                  <a:pt x="82952" y="22235"/>
                </a:lnTo>
                <a:lnTo>
                  <a:pt x="82444" y="22441"/>
                </a:lnTo>
                <a:lnTo>
                  <a:pt x="82063" y="22698"/>
                </a:lnTo>
                <a:lnTo>
                  <a:pt x="81936" y="23007"/>
                </a:lnTo>
                <a:lnTo>
                  <a:pt x="81682" y="23315"/>
                </a:lnTo>
                <a:lnTo>
                  <a:pt x="81555" y="23676"/>
                </a:lnTo>
                <a:lnTo>
                  <a:pt x="81555" y="25909"/>
                </a:lnTo>
                <a:lnTo>
                  <a:pt x="94890" y="25909"/>
                </a:lnTo>
                <a:lnTo>
                  <a:pt x="94763" y="23315"/>
                </a:lnTo>
                <a:lnTo>
                  <a:pt x="94509" y="23007"/>
                </a:lnTo>
                <a:lnTo>
                  <a:pt x="94382" y="22698"/>
                </a:lnTo>
                <a:lnTo>
                  <a:pt x="94001" y="22441"/>
                </a:lnTo>
                <a:lnTo>
                  <a:pt x="93493" y="22235"/>
                </a:lnTo>
                <a:lnTo>
                  <a:pt x="93112" y="22028"/>
                </a:lnTo>
                <a:lnTo>
                  <a:pt x="92350" y="21874"/>
                </a:lnTo>
                <a:close/>
              </a:path>
              <a:path w="312420" h="26034">
                <a:moveTo>
                  <a:pt x="112543" y="20825"/>
                </a:moveTo>
                <a:lnTo>
                  <a:pt x="106828" y="20825"/>
                </a:lnTo>
                <a:lnTo>
                  <a:pt x="104467" y="21463"/>
                </a:lnTo>
                <a:lnTo>
                  <a:pt x="104665" y="21463"/>
                </a:lnTo>
                <a:lnTo>
                  <a:pt x="103780" y="21884"/>
                </a:lnTo>
                <a:lnTo>
                  <a:pt x="101494" y="23449"/>
                </a:lnTo>
                <a:lnTo>
                  <a:pt x="100224" y="24510"/>
                </a:lnTo>
                <a:lnTo>
                  <a:pt x="98954" y="25909"/>
                </a:lnTo>
                <a:lnTo>
                  <a:pt x="116893" y="25909"/>
                </a:lnTo>
                <a:lnTo>
                  <a:pt x="114829" y="21463"/>
                </a:lnTo>
                <a:lnTo>
                  <a:pt x="114109" y="21112"/>
                </a:lnTo>
                <a:lnTo>
                  <a:pt x="113813" y="21112"/>
                </a:lnTo>
                <a:lnTo>
                  <a:pt x="112543" y="20825"/>
                </a:lnTo>
                <a:close/>
              </a:path>
              <a:path w="312420" h="26034">
                <a:moveTo>
                  <a:pt x="159152" y="20567"/>
                </a:moveTo>
                <a:lnTo>
                  <a:pt x="149119" y="20567"/>
                </a:lnTo>
                <a:lnTo>
                  <a:pt x="144674" y="21328"/>
                </a:lnTo>
                <a:lnTo>
                  <a:pt x="140991" y="22852"/>
                </a:lnTo>
                <a:lnTo>
                  <a:pt x="137181" y="24375"/>
                </a:lnTo>
                <a:lnTo>
                  <a:pt x="134919" y="25909"/>
                </a:lnTo>
                <a:lnTo>
                  <a:pt x="173630" y="25909"/>
                </a:lnTo>
                <a:lnTo>
                  <a:pt x="170709" y="23913"/>
                </a:lnTo>
                <a:lnTo>
                  <a:pt x="163597" y="21328"/>
                </a:lnTo>
                <a:lnTo>
                  <a:pt x="163921" y="21328"/>
                </a:lnTo>
                <a:lnTo>
                  <a:pt x="159152" y="20567"/>
                </a:lnTo>
                <a:close/>
              </a:path>
              <a:path w="312420" h="26034">
                <a:moveTo>
                  <a:pt x="208047" y="21874"/>
                </a:moveTo>
                <a:lnTo>
                  <a:pt x="198522" y="21874"/>
                </a:lnTo>
                <a:lnTo>
                  <a:pt x="197760" y="22028"/>
                </a:lnTo>
                <a:lnTo>
                  <a:pt x="197125" y="22235"/>
                </a:lnTo>
                <a:lnTo>
                  <a:pt x="196617" y="22441"/>
                </a:lnTo>
                <a:lnTo>
                  <a:pt x="196109" y="22698"/>
                </a:lnTo>
                <a:lnTo>
                  <a:pt x="195982" y="23007"/>
                </a:lnTo>
                <a:lnTo>
                  <a:pt x="195728" y="23315"/>
                </a:lnTo>
                <a:lnTo>
                  <a:pt x="195601" y="25909"/>
                </a:lnTo>
                <a:lnTo>
                  <a:pt x="211095" y="25909"/>
                </a:lnTo>
                <a:lnTo>
                  <a:pt x="210968" y="23315"/>
                </a:lnTo>
                <a:lnTo>
                  <a:pt x="210460" y="22698"/>
                </a:lnTo>
                <a:lnTo>
                  <a:pt x="210079" y="22441"/>
                </a:lnTo>
                <a:lnTo>
                  <a:pt x="208809" y="22028"/>
                </a:lnTo>
                <a:lnTo>
                  <a:pt x="208047" y="21874"/>
                </a:lnTo>
                <a:close/>
              </a:path>
              <a:path w="312420" h="26034">
                <a:moveTo>
                  <a:pt x="245131" y="21874"/>
                </a:moveTo>
                <a:lnTo>
                  <a:pt x="235606" y="21874"/>
                </a:lnTo>
                <a:lnTo>
                  <a:pt x="234844" y="22028"/>
                </a:lnTo>
                <a:lnTo>
                  <a:pt x="234336" y="22235"/>
                </a:lnTo>
                <a:lnTo>
                  <a:pt x="233701" y="22441"/>
                </a:lnTo>
                <a:lnTo>
                  <a:pt x="233320" y="22698"/>
                </a:lnTo>
                <a:lnTo>
                  <a:pt x="232812" y="23315"/>
                </a:lnTo>
                <a:lnTo>
                  <a:pt x="232685" y="25909"/>
                </a:lnTo>
                <a:lnTo>
                  <a:pt x="248179" y="25909"/>
                </a:lnTo>
                <a:lnTo>
                  <a:pt x="248052" y="23315"/>
                </a:lnTo>
                <a:lnTo>
                  <a:pt x="247544" y="22698"/>
                </a:lnTo>
                <a:lnTo>
                  <a:pt x="247163" y="22441"/>
                </a:lnTo>
                <a:lnTo>
                  <a:pt x="246528" y="22235"/>
                </a:lnTo>
                <a:lnTo>
                  <a:pt x="246020" y="22028"/>
                </a:lnTo>
                <a:lnTo>
                  <a:pt x="245131" y="21874"/>
                </a:lnTo>
                <a:close/>
              </a:path>
              <a:path w="312420" h="26034">
                <a:moveTo>
                  <a:pt x="275103" y="21874"/>
                </a:moveTo>
                <a:lnTo>
                  <a:pt x="267102" y="21874"/>
                </a:lnTo>
                <a:lnTo>
                  <a:pt x="266340" y="22028"/>
                </a:lnTo>
                <a:lnTo>
                  <a:pt x="265324" y="22441"/>
                </a:lnTo>
                <a:lnTo>
                  <a:pt x="264943" y="22698"/>
                </a:lnTo>
                <a:lnTo>
                  <a:pt x="264816" y="23007"/>
                </a:lnTo>
                <a:lnTo>
                  <a:pt x="264562" y="23315"/>
                </a:lnTo>
                <a:lnTo>
                  <a:pt x="264435" y="25909"/>
                </a:lnTo>
                <a:lnTo>
                  <a:pt x="277643" y="25909"/>
                </a:lnTo>
                <a:lnTo>
                  <a:pt x="277643" y="23676"/>
                </a:lnTo>
                <a:lnTo>
                  <a:pt x="277516" y="23315"/>
                </a:lnTo>
                <a:lnTo>
                  <a:pt x="277262" y="23007"/>
                </a:lnTo>
                <a:lnTo>
                  <a:pt x="277135" y="22698"/>
                </a:lnTo>
                <a:lnTo>
                  <a:pt x="276754" y="22441"/>
                </a:lnTo>
                <a:lnTo>
                  <a:pt x="275738" y="22028"/>
                </a:lnTo>
                <a:lnTo>
                  <a:pt x="275103" y="21874"/>
                </a:lnTo>
                <a:close/>
              </a:path>
              <a:path w="312420" h="26034">
                <a:moveTo>
                  <a:pt x="301519" y="20567"/>
                </a:moveTo>
                <a:lnTo>
                  <a:pt x="295550" y="20567"/>
                </a:lnTo>
                <a:lnTo>
                  <a:pt x="293772" y="20773"/>
                </a:lnTo>
                <a:lnTo>
                  <a:pt x="282718" y="25909"/>
                </a:lnTo>
                <a:lnTo>
                  <a:pt x="312115" y="25909"/>
                </a:lnTo>
                <a:lnTo>
                  <a:pt x="310663" y="24530"/>
                </a:lnTo>
                <a:lnTo>
                  <a:pt x="308088" y="23069"/>
                </a:lnTo>
                <a:lnTo>
                  <a:pt x="304948" y="21359"/>
                </a:lnTo>
                <a:lnTo>
                  <a:pt x="301519" y="20567"/>
                </a:lnTo>
                <a:close/>
              </a:path>
            </a:pathLst>
          </a:custGeom>
          <a:solidFill>
            <a:srgbClr val="000000">
              <a:alpha val="50195"/>
            </a:srgbClr>
          </a:solidFill>
        </p:spPr>
        <p:txBody>
          <a:bodyPr wrap="square" lIns="0" tIns="0" rIns="0" bIns="0" rtlCol="0"/>
          <a:lstStyle/>
          <a:p>
            <a:endParaRPr sz="1800"/>
          </a:p>
        </p:txBody>
      </p:sp>
      <p:sp>
        <p:nvSpPr>
          <p:cNvPr id="2" name="Holder 2"/>
          <p:cNvSpPr>
            <a:spLocks noGrp="1"/>
          </p:cNvSpPr>
          <p:nvPr>
            <p:ph type="title"/>
          </p:nvPr>
        </p:nvSpPr>
        <p:spPr>
          <a:xfrm>
            <a:off x="287517" y="197357"/>
            <a:ext cx="7187299" cy="615553"/>
          </a:xfrm>
          <a:prstGeom prst="rect">
            <a:avLst/>
          </a:prstGeom>
        </p:spPr>
        <p:txBody>
          <a:bodyPr wrap="square" lIns="0" tIns="0" rIns="0" bIns="0">
            <a:spAutoFit/>
          </a:bodyPr>
          <a:lstStyle>
            <a:lvl1pPr>
              <a:defRPr sz="4000" b="1" i="0">
                <a:solidFill>
                  <a:srgbClr val="0946A3"/>
                </a:solidFill>
                <a:latin typeface="Calibri"/>
                <a:cs typeface="Calibri"/>
              </a:defRPr>
            </a:lvl1pPr>
          </a:lstStyle>
          <a:p>
            <a:endParaRPr/>
          </a:p>
        </p:txBody>
      </p:sp>
      <p:sp>
        <p:nvSpPr>
          <p:cNvPr id="3" name="Holder 3"/>
          <p:cNvSpPr>
            <a:spLocks noGrp="1"/>
          </p:cNvSpPr>
          <p:nvPr>
            <p:ph type="body" idx="1"/>
          </p:nvPr>
        </p:nvSpPr>
        <p:spPr>
          <a:xfrm>
            <a:off x="424352" y="1131825"/>
            <a:ext cx="5420222" cy="377026"/>
          </a:xfrm>
          <a:prstGeom prst="rect">
            <a:avLst/>
          </a:prstGeom>
        </p:spPr>
        <p:txBody>
          <a:bodyPr wrap="square" lIns="0" tIns="0" rIns="0" bIns="0">
            <a:spAutoFit/>
          </a:bodyPr>
          <a:lstStyle>
            <a:lvl1pPr>
              <a:defRPr sz="245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770412" y="6682358"/>
            <a:ext cx="1189929" cy="146194"/>
          </a:xfrm>
          <a:prstGeom prst="rect">
            <a:avLst/>
          </a:prstGeom>
        </p:spPr>
        <p:txBody>
          <a:bodyPr wrap="square" lIns="0" tIns="0" rIns="0" bIns="0">
            <a:spAutoFit/>
          </a:bodyPr>
          <a:lstStyle>
            <a:lvl1pPr>
              <a:defRPr sz="950" b="1" i="0">
                <a:solidFill>
                  <a:schemeClr val="bg1"/>
                </a:solidFill>
                <a:latin typeface="Arial"/>
                <a:cs typeface="Arial"/>
              </a:defRPr>
            </a:lvl1pPr>
          </a:lstStyle>
          <a:p>
            <a:pPr marL="12700">
              <a:spcBef>
                <a:spcPts val="5"/>
              </a:spcBef>
            </a:pPr>
            <a:r>
              <a:rPr lang="en-US"/>
              <a:t>Automotive</a:t>
            </a:r>
            <a:r>
              <a:rPr lang="en-US" spc="-35"/>
              <a:t> </a:t>
            </a:r>
            <a:r>
              <a:rPr lang="en-US" spc="-10"/>
              <a:t>Division</a:t>
            </a: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18/08/2025</a:t>
            </a:fld>
            <a:endParaRPr lang="en-US"/>
          </a:p>
        </p:txBody>
      </p:sp>
      <p:sp>
        <p:nvSpPr>
          <p:cNvPr id="6" name="Holder 6"/>
          <p:cNvSpPr>
            <a:spLocks noGrp="1"/>
          </p:cNvSpPr>
          <p:nvPr>
            <p:ph type="sldNum" sz="quarter" idx="7"/>
          </p:nvPr>
        </p:nvSpPr>
        <p:spPr>
          <a:xfrm>
            <a:off x="11256856" y="6658003"/>
            <a:ext cx="291182" cy="292388"/>
          </a:xfrm>
          <a:prstGeom prst="rect">
            <a:avLst/>
          </a:prstGeom>
        </p:spPr>
        <p:txBody>
          <a:bodyPr wrap="square" lIns="0" tIns="0" rIns="0" bIns="0">
            <a:spAutoFit/>
          </a:bodyPr>
          <a:lstStyle>
            <a:lvl1pPr>
              <a:defRPr sz="950" b="1" i="0">
                <a:solidFill>
                  <a:schemeClr val="bg1"/>
                </a:solidFill>
                <a:latin typeface="Arial"/>
                <a:cs typeface="Arial"/>
              </a:defRPr>
            </a:lvl1pPr>
          </a:lstStyle>
          <a:p>
            <a:pPr marL="172085">
              <a:spcBef>
                <a:spcPts val="10"/>
              </a:spcBef>
            </a:pPr>
            <a:fld id="{81D60167-4931-47E6-BA6A-407CBD079E47}" type="slidenum">
              <a:rPr lang="en-US" spc="-50" smtClean="0"/>
              <a:pPr marL="172085">
                <a:spcBef>
                  <a:spcPts val="10"/>
                </a:spcBef>
              </a:pPr>
              <a:t>‹#›</a:t>
            </a:fld>
            <a:endParaRPr lang="en-US" spc="-50"/>
          </a:p>
        </p:txBody>
      </p:sp>
    </p:spTree>
    <p:extLst>
      <p:ext uri="{BB962C8B-B14F-4D97-AF65-F5344CB8AC3E}">
        <p14:creationId xmlns:p14="http://schemas.microsoft.com/office/powerpoint/2010/main" val="20095464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0.xml"/><Relationship Id="rId1" Type="http://schemas.openxmlformats.org/officeDocument/2006/relationships/slideLayout" Target="../slideLayouts/slideLayout14.xml"/><Relationship Id="rId5" Type="http://schemas.openxmlformats.org/officeDocument/2006/relationships/image" Target="../media/image139.png"/><Relationship Id="rId4" Type="http://schemas.openxmlformats.org/officeDocument/2006/relationships/image" Target="../media/image138.jpeg"/></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1.xml"/><Relationship Id="rId1" Type="http://schemas.openxmlformats.org/officeDocument/2006/relationships/slideLayout" Target="../slideLayouts/slideLayout14.xml"/><Relationship Id="rId5" Type="http://schemas.openxmlformats.org/officeDocument/2006/relationships/image" Target="../media/image139.png"/><Relationship Id="rId4" Type="http://schemas.openxmlformats.org/officeDocument/2006/relationships/image" Target="../media/image138.jpeg"/></Relationships>
</file>

<file path=ppt/slides/_rels/slide1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2.xml"/><Relationship Id="rId1" Type="http://schemas.openxmlformats.org/officeDocument/2006/relationships/slideLayout" Target="../slideLayouts/slideLayout14.xml"/><Relationship Id="rId5" Type="http://schemas.openxmlformats.org/officeDocument/2006/relationships/image" Target="../media/image139.png"/><Relationship Id="rId4" Type="http://schemas.openxmlformats.org/officeDocument/2006/relationships/image" Target="../media/image138.jpeg"/></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3.xml"/><Relationship Id="rId1" Type="http://schemas.openxmlformats.org/officeDocument/2006/relationships/slideLayout" Target="../slideLayouts/slideLayout14.xml"/><Relationship Id="rId5" Type="http://schemas.openxmlformats.org/officeDocument/2006/relationships/image" Target="../media/image139.png"/><Relationship Id="rId4" Type="http://schemas.microsoft.com/office/2007/relationships/hdphoto" Target="../media/hdphoto4.wdp"/></Relationships>
</file>

<file path=ppt/slides/_rels/slide10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04.xml"/><Relationship Id="rId1" Type="http://schemas.openxmlformats.org/officeDocument/2006/relationships/slideLayout" Target="../slideLayouts/slideLayout14.xml"/><Relationship Id="rId5" Type="http://schemas.openxmlformats.org/officeDocument/2006/relationships/image" Target="../media/image139.png"/><Relationship Id="rId4" Type="http://schemas.openxmlformats.org/officeDocument/2006/relationships/image" Target="../media/image138.jpeg"/></Relationships>
</file>

<file path=ppt/slides/_rels/slide1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5.xml"/><Relationship Id="rId1" Type="http://schemas.openxmlformats.org/officeDocument/2006/relationships/slideLayout" Target="../slideLayouts/slideLayout14.xml"/><Relationship Id="rId4" Type="http://schemas.openxmlformats.org/officeDocument/2006/relationships/image" Target="../media/image139.png"/></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14.xml"/><Relationship Id="rId5" Type="http://schemas.openxmlformats.org/officeDocument/2006/relationships/image" Target="../media/image144.png"/><Relationship Id="rId4" Type="http://schemas.openxmlformats.org/officeDocument/2006/relationships/image" Target="../media/image138.jpeg"/></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8.xml"/><Relationship Id="rId1" Type="http://schemas.openxmlformats.org/officeDocument/2006/relationships/slideLayout" Target="../slideLayouts/slideLayout14.xml"/><Relationship Id="rId5" Type="http://schemas.openxmlformats.org/officeDocument/2006/relationships/image" Target="../media/image144.png"/><Relationship Id="rId4" Type="http://schemas.openxmlformats.org/officeDocument/2006/relationships/image" Target="../media/image138.jpeg"/></Relationships>
</file>

<file path=ppt/slides/_rels/slide1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9.xml"/><Relationship Id="rId1" Type="http://schemas.openxmlformats.org/officeDocument/2006/relationships/slideLayout" Target="../slideLayouts/slideLayout14.xml"/><Relationship Id="rId5" Type="http://schemas.openxmlformats.org/officeDocument/2006/relationships/image" Target="../media/image144.png"/><Relationship Id="rId4" Type="http://schemas.openxmlformats.org/officeDocument/2006/relationships/image" Target="../media/image138.jpe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0.xml"/><Relationship Id="rId1" Type="http://schemas.openxmlformats.org/officeDocument/2006/relationships/slideLayout" Target="../slideLayouts/slideLayout14.xml"/><Relationship Id="rId4" Type="http://schemas.openxmlformats.org/officeDocument/2006/relationships/image" Target="../media/image144.png"/></Relationships>
</file>

<file path=ppt/slides/_rels/slide11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11.xml"/><Relationship Id="rId1" Type="http://schemas.openxmlformats.org/officeDocument/2006/relationships/slideLayout" Target="../slideLayouts/slideLayout14.xml"/><Relationship Id="rId5" Type="http://schemas.openxmlformats.org/officeDocument/2006/relationships/image" Target="../media/image144.png"/><Relationship Id="rId4" Type="http://schemas.openxmlformats.org/officeDocument/2006/relationships/image" Target="../media/image138.jpeg"/></Relationships>
</file>

<file path=ppt/slides/_rels/slide1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2.xml"/><Relationship Id="rId1" Type="http://schemas.openxmlformats.org/officeDocument/2006/relationships/slideLayout" Target="../slideLayouts/slideLayout14.xml"/><Relationship Id="rId4" Type="http://schemas.openxmlformats.org/officeDocument/2006/relationships/image" Target="../media/image144.png"/></Relationships>
</file>

<file path=ppt/slides/_rels/slide1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4.xml"/><Relationship Id="rId1" Type="http://schemas.openxmlformats.org/officeDocument/2006/relationships/slideLayout" Target="../slideLayouts/slideLayout14.xml"/><Relationship Id="rId5" Type="http://schemas.openxmlformats.org/officeDocument/2006/relationships/image" Target="../media/image148.png"/><Relationship Id="rId4" Type="http://schemas.openxmlformats.org/officeDocument/2006/relationships/image" Target="../media/image138.jpeg"/></Relationships>
</file>

<file path=ppt/slides/_rels/slide1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5.xml"/><Relationship Id="rId1" Type="http://schemas.openxmlformats.org/officeDocument/2006/relationships/slideLayout" Target="../slideLayouts/slideLayout14.xml"/><Relationship Id="rId5" Type="http://schemas.openxmlformats.org/officeDocument/2006/relationships/image" Target="../media/image148.png"/><Relationship Id="rId4" Type="http://schemas.openxmlformats.org/officeDocument/2006/relationships/image" Target="../media/image138.jpeg"/></Relationships>
</file>

<file path=ppt/slides/_rels/slide11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6.xml"/><Relationship Id="rId1" Type="http://schemas.openxmlformats.org/officeDocument/2006/relationships/slideLayout" Target="../slideLayouts/slideLayout14.xml"/><Relationship Id="rId5" Type="http://schemas.openxmlformats.org/officeDocument/2006/relationships/image" Target="../media/image148.png"/><Relationship Id="rId4" Type="http://schemas.openxmlformats.org/officeDocument/2006/relationships/image" Target="../media/image138.jpeg"/></Relationships>
</file>

<file path=ppt/slides/_rels/slide1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7.xml"/><Relationship Id="rId1" Type="http://schemas.openxmlformats.org/officeDocument/2006/relationships/slideLayout" Target="../slideLayouts/slideLayout14.xml"/><Relationship Id="rId5" Type="http://schemas.openxmlformats.org/officeDocument/2006/relationships/image" Target="../media/image148.png"/><Relationship Id="rId4" Type="http://schemas.microsoft.com/office/2007/relationships/hdphoto" Target="../media/hdphoto5.wdp"/></Relationships>
</file>

<file path=ppt/slides/_rels/slide11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18.xml"/><Relationship Id="rId1" Type="http://schemas.openxmlformats.org/officeDocument/2006/relationships/slideLayout" Target="../slideLayouts/slideLayout14.xml"/><Relationship Id="rId5" Type="http://schemas.openxmlformats.org/officeDocument/2006/relationships/image" Target="../media/image148.png"/><Relationship Id="rId4" Type="http://schemas.openxmlformats.org/officeDocument/2006/relationships/image" Target="../media/image138.jpeg"/></Relationships>
</file>

<file path=ppt/slides/_rels/slide1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9.xml"/><Relationship Id="rId1" Type="http://schemas.openxmlformats.org/officeDocument/2006/relationships/slideLayout" Target="../slideLayouts/slideLayout14.xml"/><Relationship Id="rId4" Type="http://schemas.openxmlformats.org/officeDocument/2006/relationships/image" Target="../media/image148.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1.xml"/><Relationship Id="rId1" Type="http://schemas.openxmlformats.org/officeDocument/2006/relationships/slideLayout" Target="../slideLayouts/slideLayout14.xml"/><Relationship Id="rId5" Type="http://schemas.openxmlformats.org/officeDocument/2006/relationships/image" Target="../media/image152.png"/><Relationship Id="rId4" Type="http://schemas.openxmlformats.org/officeDocument/2006/relationships/image" Target="../media/image138.jpeg"/></Relationships>
</file>

<file path=ppt/slides/_rels/slide1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2.xml"/><Relationship Id="rId1" Type="http://schemas.openxmlformats.org/officeDocument/2006/relationships/slideLayout" Target="../slideLayouts/slideLayout14.xml"/><Relationship Id="rId5" Type="http://schemas.openxmlformats.org/officeDocument/2006/relationships/image" Target="../media/image152.png"/><Relationship Id="rId4" Type="http://schemas.openxmlformats.org/officeDocument/2006/relationships/image" Target="../media/image138.jpeg"/></Relationships>
</file>

<file path=ppt/slides/_rels/slide1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3.xml"/><Relationship Id="rId1" Type="http://schemas.openxmlformats.org/officeDocument/2006/relationships/slideLayout" Target="../slideLayouts/slideLayout14.xml"/><Relationship Id="rId5" Type="http://schemas.openxmlformats.org/officeDocument/2006/relationships/image" Target="../media/image152.png"/><Relationship Id="rId4" Type="http://schemas.openxmlformats.org/officeDocument/2006/relationships/image" Target="../media/image138.jpeg"/></Relationships>
</file>

<file path=ppt/slides/_rels/slide1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4.xml"/><Relationship Id="rId1" Type="http://schemas.openxmlformats.org/officeDocument/2006/relationships/slideLayout" Target="../slideLayouts/slideLayout14.xml"/><Relationship Id="rId4" Type="http://schemas.openxmlformats.org/officeDocument/2006/relationships/image" Target="../media/image152.png"/></Relationships>
</file>

<file path=ppt/slides/_rels/slide12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25.xml"/><Relationship Id="rId1" Type="http://schemas.openxmlformats.org/officeDocument/2006/relationships/slideLayout" Target="../slideLayouts/slideLayout14.xml"/><Relationship Id="rId5" Type="http://schemas.openxmlformats.org/officeDocument/2006/relationships/image" Target="../media/image152.png"/><Relationship Id="rId4" Type="http://schemas.openxmlformats.org/officeDocument/2006/relationships/image" Target="../media/image138.jpeg"/></Relationships>
</file>

<file path=ppt/slides/_rels/slide12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152.png"/></Relationships>
</file>

<file path=ppt/slides/_rels/slide127.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6.xml"/><Relationship Id="rId1" Type="http://schemas.openxmlformats.org/officeDocument/2006/relationships/tags" Target="../tags/tag56.xml"/><Relationship Id="rId5" Type="http://schemas.openxmlformats.org/officeDocument/2006/relationships/image" Target="../media/image158.svg"/><Relationship Id="rId4" Type="http://schemas.openxmlformats.org/officeDocument/2006/relationships/image" Target="../media/image157.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4.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tags" Target="../tags/tag57.xml"/><Relationship Id="rId5" Type="http://schemas.openxmlformats.org/officeDocument/2006/relationships/image" Target="../media/image159.jpeg"/><Relationship Id="rId4" Type="http://schemas.openxmlformats.org/officeDocument/2006/relationships/image" Target="../media/image7.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6.xml"/><Relationship Id="rId1" Type="http://schemas.openxmlformats.org/officeDocument/2006/relationships/tags" Target="../tags/tag58.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g"/><Relationship Id="rId7"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jpg"/><Relationship Id="rId4" Type="http://schemas.openxmlformats.org/officeDocument/2006/relationships/image" Target="../media/image56.jpg"/><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jpg"/><Relationship Id="rId10"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fzlo2o3M48N47M&amp;tbnid=Y8U67Q7sX6MJZM:&amp;ved=0CAUQjRw&amp;url=http://www.nosweatpublicspeaking.com/make-your-quotes-quotable/&amp;ei=B1sGU-HCJc--sQS26YGQBg&amp;bvm=bv.61725948,d.dmQ&amp;psig=AFQjCNEO4odu16CkhVlnCqGj37r56fo8KQ&amp;ust=1393011815884102"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88.jpeg"/></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sv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4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43.xml"/><Relationship Id="rId7"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7.xml"/><Relationship Id="rId6" Type="http://schemas.microsoft.com/office/2007/relationships/hdphoto" Target="../media/hdphoto2.wdp"/><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8.xml"/><Relationship Id="rId5" Type="http://schemas.microsoft.com/office/2007/relationships/hdphoto" Target="../media/hdphoto3.wdp"/><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sv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4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47.xml"/><Relationship Id="rId7" Type="http://schemas.openxmlformats.org/officeDocument/2006/relationships/image" Target="../media/image95.sv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sv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93.sv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95.sv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95.sv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97.sv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52.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04.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05.jpeg"/></Relationships>
</file>

<file path=ppt/slides/_rels/slide57.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7.svg"/><Relationship Id="rId3" Type="http://schemas.openxmlformats.org/officeDocument/2006/relationships/notesSlide" Target="../notesSlides/notesSlide57.xml"/><Relationship Id="rId7" Type="http://schemas.openxmlformats.org/officeDocument/2006/relationships/image" Target="../media/image95.svg"/><Relationship Id="rId12"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sv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93.sv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95.sv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97.sv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61.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107.sv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109.svg"/><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85.jpeg"/></Relationships>
</file>

<file path=ppt/slides/_rels/slide6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sv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6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6.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12.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2.jpe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2.jpeg"/></Relationships>
</file>

<file path=ppt/slides/_rels/slide7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34.sv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0.sv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sv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109.svg"/><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123.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124.png"/></Relationships>
</file>

<file path=ppt/slides/_rels/slide8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sv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124.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125.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125.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126.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12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129.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13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132.jpeg"/></Relationships>
</file>

<file path=ppt/slides/_rels/slide9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sv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25.jpe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133.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3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135.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35.jpeg"/></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3660-554D-6EBA-00E3-3860F888163B}"/>
              </a:ext>
            </a:extLst>
          </p:cNvPr>
          <p:cNvSpPr>
            <a:spLocks noGrp="1"/>
          </p:cNvSpPr>
          <p:nvPr>
            <p:ph type="ctrTitle"/>
          </p:nvPr>
        </p:nvSpPr>
        <p:spPr/>
        <p:txBody>
          <a:bodyPr/>
          <a:lstStyle/>
          <a:p>
            <a:endParaRPr lang="ar-AE"/>
          </a:p>
        </p:txBody>
      </p:sp>
      <p:sp>
        <p:nvSpPr>
          <p:cNvPr id="3" name="Subtitle 2">
            <a:extLst>
              <a:ext uri="{FF2B5EF4-FFF2-40B4-BE49-F238E27FC236}">
                <a16:creationId xmlns:a16="http://schemas.microsoft.com/office/drawing/2014/main" id="{74F6062D-1AFF-B010-6B9A-B383036E19B1}"/>
              </a:ext>
            </a:extLst>
          </p:cNvPr>
          <p:cNvSpPr>
            <a:spLocks noGrp="1"/>
          </p:cNvSpPr>
          <p:nvPr>
            <p:ph type="subTitle" idx="1"/>
          </p:nvPr>
        </p:nvSpPr>
        <p:spPr/>
        <p:txBody>
          <a:bodyPr/>
          <a:lstStyle/>
          <a:p>
            <a:endParaRPr lang="ar-AE"/>
          </a:p>
        </p:txBody>
      </p:sp>
      <p:pic>
        <p:nvPicPr>
          <p:cNvPr id="4" name="Picture 3" descr="image">
            <a:extLst>
              <a:ext uri="{FF2B5EF4-FFF2-40B4-BE49-F238E27FC236}">
                <a16:creationId xmlns:a16="http://schemas.microsoft.com/office/drawing/2014/main" id="{BF3136CC-97E1-A71C-BD82-0558DF293A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5"/>
          <a:stretch/>
        </p:blipFill>
        <p:spPr bwMode="auto">
          <a:xfrm>
            <a:off x="0" y="-253388"/>
            <a:ext cx="12192000" cy="6822630"/>
          </a:xfrm>
          <a:prstGeom prst="rect">
            <a:avLst/>
          </a:prstGeom>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5EE5E0-5D44-4D57-062E-86E0F7ED1F2E}"/>
              </a:ext>
            </a:extLst>
          </p:cNvPr>
          <p:cNvPicPr>
            <a:picLocks noChangeAspect="1"/>
          </p:cNvPicPr>
          <p:nvPr/>
        </p:nvPicPr>
        <p:blipFill rotWithShape="1">
          <a:blip r:embed="rId4">
            <a:biLevel thresh="25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4020" t="77369" r="23173"/>
          <a:stretch/>
        </p:blipFill>
        <p:spPr>
          <a:xfrm>
            <a:off x="8174689" y="0"/>
            <a:ext cx="3889827" cy="677970"/>
          </a:xfrm>
          <a:prstGeom prst="rect">
            <a:avLst/>
          </a:prstGeom>
        </p:spPr>
      </p:pic>
      <p:sp>
        <p:nvSpPr>
          <p:cNvPr id="9" name="Title 1">
            <a:extLst>
              <a:ext uri="{FF2B5EF4-FFF2-40B4-BE49-F238E27FC236}">
                <a16:creationId xmlns:a16="http://schemas.microsoft.com/office/drawing/2014/main" id="{77928747-5E64-03C5-4D72-CA666210F6E4}"/>
              </a:ext>
            </a:extLst>
          </p:cNvPr>
          <p:cNvSpPr txBox="1">
            <a:spLocks/>
          </p:cNvSpPr>
          <p:nvPr/>
        </p:nvSpPr>
        <p:spPr bwMode="auto">
          <a:xfrm>
            <a:off x="-490782" y="2327088"/>
            <a:ext cx="13223695"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2800" b="1" i="0" u="none" strike="noStrike" kern="0" cap="none" spc="0" normalizeH="0" baseline="0" noProof="0">
                <a:ln>
                  <a:noFill/>
                </a:ln>
                <a:solidFill>
                  <a:prstClr val="white"/>
                </a:solidFill>
                <a:effectLst/>
                <a:uLnTx/>
                <a:uFillTx/>
                <a:latin typeface="Arial (Headings)"/>
                <a:ea typeface="+mj-ea"/>
                <a:cs typeface="+mj-cs"/>
              </a:rPr>
              <a:t>WELCOME TO</a:t>
            </a: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4400" b="1" i="0" u="none" strike="noStrike" kern="0" cap="none" spc="0" normalizeH="0" baseline="0" noProof="0">
                <a:ln>
                  <a:noFill/>
                </a:ln>
                <a:solidFill>
                  <a:prstClr val="white"/>
                </a:solidFill>
                <a:effectLst/>
                <a:uLnTx/>
                <a:uFillTx/>
                <a:latin typeface="Arial (Headings)"/>
                <a:ea typeface="+mj-ea"/>
                <a:cs typeface="+mj-cs"/>
              </a:rPr>
              <a:t>HERTZ CUSTOMER COMMUNICATION</a:t>
            </a: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lang="en-US" sz="1400" b="1" kern="0">
                <a:solidFill>
                  <a:prstClr val="white"/>
                </a:solidFill>
                <a:latin typeface="Arial (Headings)"/>
              </a:rPr>
              <a:t>Fatma </a:t>
            </a:r>
            <a:r>
              <a:rPr lang="en-US" sz="1400" b="1" kern="0" err="1">
                <a:solidFill>
                  <a:prstClr val="white"/>
                </a:solidFill>
                <a:latin typeface="Arial (Headings)"/>
              </a:rPr>
              <a:t>Alsagaf</a:t>
            </a:r>
            <a:r>
              <a:rPr lang="en-US" sz="1400" b="1" kern="0">
                <a:solidFill>
                  <a:prstClr val="white"/>
                </a:solidFill>
                <a:latin typeface="Arial (Headings)"/>
              </a:rPr>
              <a:t> – Learning &amp; Development Manager</a:t>
            </a:r>
            <a:endParaRPr kumimoji="0" lang="en-US" sz="1400" b="1" i="0" u="none" strike="noStrike" kern="0" cap="none" spc="0" normalizeH="0" baseline="0" noProof="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endParaRPr kumimoji="0" lang="en-US" sz="1200" b="1" i="0" u="none" strike="noStrike" kern="0" cap="none" spc="0" normalizeH="0" baseline="0" noProof="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a:ln>
                <a:noFill/>
              </a:ln>
              <a:solidFill>
                <a:prstClr val="white"/>
              </a:solidFill>
              <a:effectLst/>
              <a:uLnTx/>
              <a:uFillTx/>
              <a:latin typeface="Arial (Headings)"/>
              <a:ea typeface="+mj-ea"/>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i="0" u="none" strike="noStrike" kern="0" cap="none" spc="0" normalizeH="0" baseline="0" noProof="0">
              <a:ln>
                <a:noFill/>
              </a:ln>
              <a:solidFill>
                <a:prstClr val="white"/>
              </a:solidFill>
              <a:effectLst/>
              <a:uLnTx/>
              <a:uFillTx/>
              <a:latin typeface="Arial (Headings)"/>
              <a:ea typeface="+mj-ea"/>
              <a:cs typeface="+mj-cs"/>
            </a:endParaRPr>
          </a:p>
        </p:txBody>
      </p:sp>
    </p:spTree>
    <p:extLst>
      <p:ext uri="{BB962C8B-B14F-4D97-AF65-F5344CB8AC3E}">
        <p14:creationId xmlns:p14="http://schemas.microsoft.com/office/powerpoint/2010/main" val="111495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30"/>
              <a:t> </a:t>
            </a:r>
            <a:r>
              <a:rPr sz="3800"/>
              <a:t>1: Greet</a:t>
            </a:r>
            <a:r>
              <a:rPr sz="3800" spc="-10"/>
              <a:t> </a:t>
            </a:r>
            <a:r>
              <a:rPr sz="3800"/>
              <a:t>and</a:t>
            </a:r>
            <a:r>
              <a:rPr sz="3800" spc="-10"/>
              <a:t> </a:t>
            </a:r>
            <a:r>
              <a:rPr sz="3800"/>
              <a:t>Build</a:t>
            </a:r>
            <a:r>
              <a:rPr sz="3800" spc="-20"/>
              <a:t> </a:t>
            </a:r>
            <a:r>
              <a:rPr sz="3800" spc="-10"/>
              <a:t>Rapport</a:t>
            </a:r>
            <a:endParaRPr sz="3800"/>
          </a:p>
        </p:txBody>
      </p:sp>
      <p:sp>
        <p:nvSpPr>
          <p:cNvPr id="3" name="object 3"/>
          <p:cNvSpPr txBox="1"/>
          <p:nvPr/>
        </p:nvSpPr>
        <p:spPr>
          <a:xfrm>
            <a:off x="437693" y="1131824"/>
            <a:ext cx="4977765" cy="398780"/>
          </a:xfrm>
          <a:prstGeom prst="rect">
            <a:avLst/>
          </a:prstGeom>
        </p:spPr>
        <p:txBody>
          <a:bodyPr vert="horz" wrap="square" lIns="0" tIns="12065" rIns="0" bIns="0" rtlCol="0">
            <a:spAutoFit/>
          </a:bodyPr>
          <a:lstStyle/>
          <a:p>
            <a:pPr marL="12700">
              <a:spcBef>
                <a:spcPts val="95"/>
              </a:spcBef>
            </a:pPr>
            <a:r>
              <a:rPr sz="2450" b="1">
                <a:latin typeface="Calibri"/>
                <a:cs typeface="Calibri"/>
              </a:rPr>
              <a:t>Key</a:t>
            </a:r>
            <a:r>
              <a:rPr sz="2450" b="1" spc="-65">
                <a:latin typeface="Calibri"/>
                <a:cs typeface="Calibri"/>
              </a:rPr>
              <a:t> </a:t>
            </a:r>
            <a:r>
              <a:rPr sz="2450" b="1">
                <a:latin typeface="Calibri"/>
                <a:cs typeface="Calibri"/>
              </a:rPr>
              <a:t>Elements</a:t>
            </a:r>
            <a:r>
              <a:rPr sz="2450" b="1" spc="-80">
                <a:latin typeface="Calibri"/>
                <a:cs typeface="Calibri"/>
              </a:rPr>
              <a:t> </a:t>
            </a:r>
            <a:r>
              <a:rPr sz="2450" b="1">
                <a:latin typeface="Calibri"/>
                <a:cs typeface="Calibri"/>
              </a:rPr>
              <a:t>of</a:t>
            </a:r>
            <a:r>
              <a:rPr sz="2450" b="1" spc="-50">
                <a:latin typeface="Calibri"/>
                <a:cs typeface="Calibri"/>
              </a:rPr>
              <a:t> </a:t>
            </a:r>
            <a:r>
              <a:rPr sz="2450" b="1">
                <a:latin typeface="Calibri"/>
                <a:cs typeface="Calibri"/>
              </a:rPr>
              <a:t>a</a:t>
            </a:r>
            <a:r>
              <a:rPr sz="2450" b="1" spc="-55">
                <a:latin typeface="Calibri"/>
                <a:cs typeface="Calibri"/>
              </a:rPr>
              <a:t> </a:t>
            </a:r>
            <a:r>
              <a:rPr sz="2450" b="1">
                <a:latin typeface="Calibri"/>
                <a:cs typeface="Calibri"/>
              </a:rPr>
              <a:t>Successful</a:t>
            </a:r>
            <a:r>
              <a:rPr sz="2450" b="1" spc="-40">
                <a:latin typeface="Calibri"/>
                <a:cs typeface="Calibri"/>
              </a:rPr>
              <a:t> </a:t>
            </a:r>
            <a:r>
              <a:rPr sz="2450" b="1" spc="-10">
                <a:latin typeface="Calibri"/>
                <a:cs typeface="Calibri"/>
              </a:rPr>
              <a:t>Greeting:</a:t>
            </a:r>
            <a:endParaRPr sz="2450">
              <a:latin typeface="Calibri"/>
              <a:cs typeface="Calibri"/>
            </a:endParaRPr>
          </a:p>
        </p:txBody>
      </p:sp>
      <p:grpSp>
        <p:nvGrpSpPr>
          <p:cNvPr id="4" name="object 4"/>
          <p:cNvGrpSpPr/>
          <p:nvPr/>
        </p:nvGrpSpPr>
        <p:grpSpPr>
          <a:xfrm>
            <a:off x="308635" y="2241296"/>
            <a:ext cx="2701290" cy="3732529"/>
            <a:chOff x="295935" y="2241295"/>
            <a:chExt cx="2701290" cy="3732529"/>
          </a:xfrm>
        </p:grpSpPr>
        <p:pic>
          <p:nvPicPr>
            <p:cNvPr id="5" name="object 5"/>
            <p:cNvPicPr/>
            <p:nvPr/>
          </p:nvPicPr>
          <p:blipFill>
            <a:blip r:embed="rId3" cstate="print"/>
            <a:stretch>
              <a:fillRect/>
            </a:stretch>
          </p:blipFill>
          <p:spPr>
            <a:xfrm>
              <a:off x="317068" y="2241295"/>
              <a:ext cx="2679954" cy="3732504"/>
            </a:xfrm>
            <a:prstGeom prst="rect">
              <a:avLst/>
            </a:prstGeom>
          </p:spPr>
        </p:pic>
        <p:sp>
          <p:nvSpPr>
            <p:cNvPr id="6" name="object 6"/>
            <p:cNvSpPr/>
            <p:nvPr/>
          </p:nvSpPr>
          <p:spPr>
            <a:xfrm>
              <a:off x="295935" y="2241295"/>
              <a:ext cx="2701290" cy="3732529"/>
            </a:xfrm>
            <a:custGeom>
              <a:avLst/>
              <a:gdLst/>
              <a:ahLst/>
              <a:cxnLst/>
              <a:rect l="l" t="t" r="r" b="b"/>
              <a:pathLst>
                <a:path w="2701290" h="3732529">
                  <a:moveTo>
                    <a:pt x="2513812" y="0"/>
                  </a:moveTo>
                  <a:lnTo>
                    <a:pt x="187375" y="0"/>
                  </a:lnTo>
                  <a:lnTo>
                    <a:pt x="137565" y="6697"/>
                  </a:lnTo>
                  <a:lnTo>
                    <a:pt x="92805" y="25597"/>
                  </a:lnTo>
                  <a:lnTo>
                    <a:pt x="54883" y="54911"/>
                  </a:lnTo>
                  <a:lnTo>
                    <a:pt x="25583" y="92851"/>
                  </a:lnTo>
                  <a:lnTo>
                    <a:pt x="6693" y="137627"/>
                  </a:lnTo>
                  <a:lnTo>
                    <a:pt x="0" y="187451"/>
                  </a:lnTo>
                  <a:lnTo>
                    <a:pt x="0" y="3545128"/>
                  </a:lnTo>
                  <a:lnTo>
                    <a:pt x="6693" y="3594938"/>
                  </a:lnTo>
                  <a:lnTo>
                    <a:pt x="25583" y="3639698"/>
                  </a:lnTo>
                  <a:lnTo>
                    <a:pt x="54883" y="3677621"/>
                  </a:lnTo>
                  <a:lnTo>
                    <a:pt x="92805" y="3706921"/>
                  </a:lnTo>
                  <a:lnTo>
                    <a:pt x="137565" y="3725810"/>
                  </a:lnTo>
                  <a:lnTo>
                    <a:pt x="187375" y="3732504"/>
                  </a:lnTo>
                  <a:lnTo>
                    <a:pt x="2513812" y="3732504"/>
                  </a:lnTo>
                  <a:lnTo>
                    <a:pt x="2563583" y="3725810"/>
                  </a:lnTo>
                  <a:lnTo>
                    <a:pt x="2608324" y="3706921"/>
                  </a:lnTo>
                  <a:lnTo>
                    <a:pt x="2646241" y="3677621"/>
                  </a:lnTo>
                  <a:lnTo>
                    <a:pt x="2675544" y="3639698"/>
                  </a:lnTo>
                  <a:lnTo>
                    <a:pt x="2694440" y="3594938"/>
                  </a:lnTo>
                  <a:lnTo>
                    <a:pt x="2701137" y="3545128"/>
                  </a:lnTo>
                  <a:lnTo>
                    <a:pt x="2701137" y="187451"/>
                  </a:lnTo>
                  <a:lnTo>
                    <a:pt x="2694440" y="137627"/>
                  </a:lnTo>
                  <a:lnTo>
                    <a:pt x="2675544" y="92851"/>
                  </a:lnTo>
                  <a:lnTo>
                    <a:pt x="2646241" y="54911"/>
                  </a:lnTo>
                  <a:lnTo>
                    <a:pt x="2608324" y="25597"/>
                  </a:lnTo>
                  <a:lnTo>
                    <a:pt x="2563583" y="6697"/>
                  </a:lnTo>
                  <a:lnTo>
                    <a:pt x="2513812" y="0"/>
                  </a:lnTo>
                  <a:close/>
                </a:path>
              </a:pathLst>
            </a:custGeom>
            <a:solidFill>
              <a:srgbClr val="000000">
                <a:alpha val="67057"/>
              </a:srgbClr>
            </a:solidFill>
          </p:spPr>
          <p:txBody>
            <a:bodyPr wrap="square" lIns="0" tIns="0" rIns="0" bIns="0" rtlCol="0"/>
            <a:lstStyle/>
            <a:p>
              <a:endParaRPr/>
            </a:p>
          </p:txBody>
        </p:sp>
      </p:grpSp>
      <p:grpSp>
        <p:nvGrpSpPr>
          <p:cNvPr id="7" name="object 7"/>
          <p:cNvGrpSpPr/>
          <p:nvPr/>
        </p:nvGrpSpPr>
        <p:grpSpPr>
          <a:xfrm>
            <a:off x="3264915" y="2241296"/>
            <a:ext cx="2701290" cy="3732529"/>
            <a:chOff x="3252215" y="2241295"/>
            <a:chExt cx="2701290" cy="3732529"/>
          </a:xfrm>
        </p:grpSpPr>
        <p:pic>
          <p:nvPicPr>
            <p:cNvPr id="8" name="object 8"/>
            <p:cNvPicPr/>
            <p:nvPr/>
          </p:nvPicPr>
          <p:blipFill>
            <a:blip r:embed="rId4" cstate="print"/>
            <a:stretch>
              <a:fillRect/>
            </a:stretch>
          </p:blipFill>
          <p:spPr>
            <a:xfrm>
              <a:off x="3252215" y="2241295"/>
              <a:ext cx="2701163" cy="3732504"/>
            </a:xfrm>
            <a:prstGeom prst="rect">
              <a:avLst/>
            </a:prstGeom>
          </p:spPr>
        </p:pic>
        <p:sp>
          <p:nvSpPr>
            <p:cNvPr id="9" name="object 9"/>
            <p:cNvSpPr/>
            <p:nvPr/>
          </p:nvSpPr>
          <p:spPr>
            <a:xfrm>
              <a:off x="3252215" y="2241295"/>
              <a:ext cx="2701290" cy="3732529"/>
            </a:xfrm>
            <a:custGeom>
              <a:avLst/>
              <a:gdLst/>
              <a:ahLst/>
              <a:cxnLst/>
              <a:rect l="l" t="t" r="r" b="b"/>
              <a:pathLst>
                <a:path w="2701290" h="3732529">
                  <a:moveTo>
                    <a:pt x="2513711" y="0"/>
                  </a:moveTo>
                  <a:lnTo>
                    <a:pt x="187325" y="0"/>
                  </a:lnTo>
                  <a:lnTo>
                    <a:pt x="137553" y="6697"/>
                  </a:lnTo>
                  <a:lnTo>
                    <a:pt x="92813" y="25597"/>
                  </a:lnTo>
                  <a:lnTo>
                    <a:pt x="54895" y="54911"/>
                  </a:lnTo>
                  <a:lnTo>
                    <a:pt x="25592" y="92851"/>
                  </a:lnTo>
                  <a:lnTo>
                    <a:pt x="6696" y="137627"/>
                  </a:lnTo>
                  <a:lnTo>
                    <a:pt x="0" y="187451"/>
                  </a:lnTo>
                  <a:lnTo>
                    <a:pt x="0" y="3545128"/>
                  </a:lnTo>
                  <a:lnTo>
                    <a:pt x="6696" y="3594938"/>
                  </a:lnTo>
                  <a:lnTo>
                    <a:pt x="25592" y="3639698"/>
                  </a:lnTo>
                  <a:lnTo>
                    <a:pt x="54895" y="3677621"/>
                  </a:lnTo>
                  <a:lnTo>
                    <a:pt x="92813" y="3706921"/>
                  </a:lnTo>
                  <a:lnTo>
                    <a:pt x="137553" y="3725810"/>
                  </a:lnTo>
                  <a:lnTo>
                    <a:pt x="187325" y="3732504"/>
                  </a:lnTo>
                  <a:lnTo>
                    <a:pt x="2513711" y="3732504"/>
                  </a:lnTo>
                  <a:lnTo>
                    <a:pt x="2563535" y="3725810"/>
                  </a:lnTo>
                  <a:lnTo>
                    <a:pt x="2608311" y="3706921"/>
                  </a:lnTo>
                  <a:lnTo>
                    <a:pt x="2646251" y="3677621"/>
                  </a:lnTo>
                  <a:lnTo>
                    <a:pt x="2675565" y="3639698"/>
                  </a:lnTo>
                  <a:lnTo>
                    <a:pt x="2694465" y="3594938"/>
                  </a:lnTo>
                  <a:lnTo>
                    <a:pt x="2701163" y="3545128"/>
                  </a:lnTo>
                  <a:lnTo>
                    <a:pt x="2701163" y="187451"/>
                  </a:lnTo>
                  <a:lnTo>
                    <a:pt x="2694465" y="137627"/>
                  </a:lnTo>
                  <a:lnTo>
                    <a:pt x="2675565" y="92851"/>
                  </a:lnTo>
                  <a:lnTo>
                    <a:pt x="2646251" y="54911"/>
                  </a:lnTo>
                  <a:lnTo>
                    <a:pt x="2608311" y="25597"/>
                  </a:lnTo>
                  <a:lnTo>
                    <a:pt x="2563535" y="6697"/>
                  </a:lnTo>
                  <a:lnTo>
                    <a:pt x="2513711" y="0"/>
                  </a:lnTo>
                  <a:close/>
                </a:path>
              </a:pathLst>
            </a:custGeom>
            <a:solidFill>
              <a:srgbClr val="000000">
                <a:alpha val="67057"/>
              </a:srgbClr>
            </a:solidFill>
          </p:spPr>
          <p:txBody>
            <a:bodyPr wrap="square" lIns="0" tIns="0" rIns="0" bIns="0" rtlCol="0"/>
            <a:lstStyle/>
            <a:p>
              <a:endParaRPr/>
            </a:p>
          </p:txBody>
        </p:sp>
      </p:grpSp>
      <p:grpSp>
        <p:nvGrpSpPr>
          <p:cNvPr id="10" name="object 10"/>
          <p:cNvGrpSpPr/>
          <p:nvPr/>
        </p:nvGrpSpPr>
        <p:grpSpPr>
          <a:xfrm>
            <a:off x="6221221" y="2241296"/>
            <a:ext cx="2701290" cy="3732529"/>
            <a:chOff x="6208521" y="2241295"/>
            <a:chExt cx="2701290" cy="3732529"/>
          </a:xfrm>
        </p:grpSpPr>
        <p:pic>
          <p:nvPicPr>
            <p:cNvPr id="11" name="object 11"/>
            <p:cNvPicPr/>
            <p:nvPr/>
          </p:nvPicPr>
          <p:blipFill>
            <a:blip r:embed="rId5" cstate="print"/>
            <a:stretch>
              <a:fillRect/>
            </a:stretch>
          </p:blipFill>
          <p:spPr>
            <a:xfrm>
              <a:off x="6208521" y="2241295"/>
              <a:ext cx="2701162" cy="3732504"/>
            </a:xfrm>
            <a:prstGeom prst="rect">
              <a:avLst/>
            </a:prstGeom>
          </p:spPr>
        </p:pic>
        <p:sp>
          <p:nvSpPr>
            <p:cNvPr id="12" name="object 12"/>
            <p:cNvSpPr/>
            <p:nvPr/>
          </p:nvSpPr>
          <p:spPr>
            <a:xfrm>
              <a:off x="6208521" y="2241295"/>
              <a:ext cx="2701290" cy="3732529"/>
            </a:xfrm>
            <a:custGeom>
              <a:avLst/>
              <a:gdLst/>
              <a:ahLst/>
              <a:cxnLst/>
              <a:rect l="l" t="t" r="r" b="b"/>
              <a:pathLst>
                <a:path w="2701290" h="3732529">
                  <a:moveTo>
                    <a:pt x="2513710" y="0"/>
                  </a:moveTo>
                  <a:lnTo>
                    <a:pt x="187325" y="0"/>
                  </a:lnTo>
                  <a:lnTo>
                    <a:pt x="137509" y="6697"/>
                  </a:lnTo>
                  <a:lnTo>
                    <a:pt x="92757" y="25597"/>
                  </a:lnTo>
                  <a:lnTo>
                    <a:pt x="54848" y="54911"/>
                  </a:lnTo>
                  <a:lnTo>
                    <a:pt x="25564" y="92851"/>
                  </a:lnTo>
                  <a:lnTo>
                    <a:pt x="6688" y="137627"/>
                  </a:lnTo>
                  <a:lnTo>
                    <a:pt x="0" y="187451"/>
                  </a:lnTo>
                  <a:lnTo>
                    <a:pt x="0" y="3545128"/>
                  </a:lnTo>
                  <a:lnTo>
                    <a:pt x="6688" y="3594938"/>
                  </a:lnTo>
                  <a:lnTo>
                    <a:pt x="25564" y="3639698"/>
                  </a:lnTo>
                  <a:lnTo>
                    <a:pt x="54848" y="3677621"/>
                  </a:lnTo>
                  <a:lnTo>
                    <a:pt x="92757" y="3706921"/>
                  </a:lnTo>
                  <a:lnTo>
                    <a:pt x="137509" y="3725810"/>
                  </a:lnTo>
                  <a:lnTo>
                    <a:pt x="187325" y="3732504"/>
                  </a:lnTo>
                  <a:lnTo>
                    <a:pt x="2513710" y="3732504"/>
                  </a:lnTo>
                  <a:lnTo>
                    <a:pt x="2563535" y="3725810"/>
                  </a:lnTo>
                  <a:lnTo>
                    <a:pt x="2608311" y="3706921"/>
                  </a:lnTo>
                  <a:lnTo>
                    <a:pt x="2646251" y="3677621"/>
                  </a:lnTo>
                  <a:lnTo>
                    <a:pt x="2675565" y="3639698"/>
                  </a:lnTo>
                  <a:lnTo>
                    <a:pt x="2694465" y="3594938"/>
                  </a:lnTo>
                  <a:lnTo>
                    <a:pt x="2701162" y="3545128"/>
                  </a:lnTo>
                  <a:lnTo>
                    <a:pt x="2701162" y="187451"/>
                  </a:lnTo>
                  <a:lnTo>
                    <a:pt x="2694465" y="137627"/>
                  </a:lnTo>
                  <a:lnTo>
                    <a:pt x="2675565" y="92851"/>
                  </a:lnTo>
                  <a:lnTo>
                    <a:pt x="2646251" y="54911"/>
                  </a:lnTo>
                  <a:lnTo>
                    <a:pt x="2608311" y="25597"/>
                  </a:lnTo>
                  <a:lnTo>
                    <a:pt x="2563535" y="6697"/>
                  </a:lnTo>
                  <a:lnTo>
                    <a:pt x="2513710" y="0"/>
                  </a:lnTo>
                  <a:close/>
                </a:path>
              </a:pathLst>
            </a:custGeom>
            <a:solidFill>
              <a:srgbClr val="000000">
                <a:alpha val="67057"/>
              </a:srgbClr>
            </a:solidFill>
          </p:spPr>
          <p:txBody>
            <a:bodyPr wrap="square" lIns="0" tIns="0" rIns="0" bIns="0" rtlCol="0"/>
            <a:lstStyle/>
            <a:p>
              <a:endParaRPr/>
            </a:p>
          </p:txBody>
        </p:sp>
      </p:grpSp>
      <p:grpSp>
        <p:nvGrpSpPr>
          <p:cNvPr id="13" name="object 13"/>
          <p:cNvGrpSpPr/>
          <p:nvPr/>
        </p:nvGrpSpPr>
        <p:grpSpPr>
          <a:xfrm>
            <a:off x="9177401" y="2241296"/>
            <a:ext cx="2701290" cy="3732529"/>
            <a:chOff x="9164701" y="2241295"/>
            <a:chExt cx="2701290" cy="3732529"/>
          </a:xfrm>
        </p:grpSpPr>
        <p:pic>
          <p:nvPicPr>
            <p:cNvPr id="14" name="object 14"/>
            <p:cNvPicPr/>
            <p:nvPr/>
          </p:nvPicPr>
          <p:blipFill>
            <a:blip r:embed="rId6" cstate="print"/>
            <a:stretch>
              <a:fillRect/>
            </a:stretch>
          </p:blipFill>
          <p:spPr>
            <a:xfrm>
              <a:off x="9164701" y="2241295"/>
              <a:ext cx="2701162" cy="3732504"/>
            </a:xfrm>
            <a:prstGeom prst="rect">
              <a:avLst/>
            </a:prstGeom>
          </p:spPr>
        </p:pic>
        <p:sp>
          <p:nvSpPr>
            <p:cNvPr id="15" name="object 15"/>
            <p:cNvSpPr/>
            <p:nvPr/>
          </p:nvSpPr>
          <p:spPr>
            <a:xfrm>
              <a:off x="9164701" y="2241295"/>
              <a:ext cx="2701290" cy="3732529"/>
            </a:xfrm>
            <a:custGeom>
              <a:avLst/>
              <a:gdLst/>
              <a:ahLst/>
              <a:cxnLst/>
              <a:rect l="l" t="t" r="r" b="b"/>
              <a:pathLst>
                <a:path w="2701290" h="3732529">
                  <a:moveTo>
                    <a:pt x="2513838" y="0"/>
                  </a:moveTo>
                  <a:lnTo>
                    <a:pt x="187451" y="0"/>
                  </a:lnTo>
                  <a:lnTo>
                    <a:pt x="137627" y="6697"/>
                  </a:lnTo>
                  <a:lnTo>
                    <a:pt x="92851" y="25597"/>
                  </a:lnTo>
                  <a:lnTo>
                    <a:pt x="54911" y="54911"/>
                  </a:lnTo>
                  <a:lnTo>
                    <a:pt x="25597" y="92851"/>
                  </a:lnTo>
                  <a:lnTo>
                    <a:pt x="6697" y="137627"/>
                  </a:lnTo>
                  <a:lnTo>
                    <a:pt x="0" y="187451"/>
                  </a:lnTo>
                  <a:lnTo>
                    <a:pt x="0" y="3545128"/>
                  </a:lnTo>
                  <a:lnTo>
                    <a:pt x="6697" y="3594938"/>
                  </a:lnTo>
                  <a:lnTo>
                    <a:pt x="25597" y="3639698"/>
                  </a:lnTo>
                  <a:lnTo>
                    <a:pt x="54911" y="3677621"/>
                  </a:lnTo>
                  <a:lnTo>
                    <a:pt x="92851" y="3706921"/>
                  </a:lnTo>
                  <a:lnTo>
                    <a:pt x="137627" y="3725810"/>
                  </a:lnTo>
                  <a:lnTo>
                    <a:pt x="187451" y="3732504"/>
                  </a:lnTo>
                  <a:lnTo>
                    <a:pt x="2513838" y="3732504"/>
                  </a:lnTo>
                  <a:lnTo>
                    <a:pt x="2563653" y="3725810"/>
                  </a:lnTo>
                  <a:lnTo>
                    <a:pt x="2608405" y="3706921"/>
                  </a:lnTo>
                  <a:lnTo>
                    <a:pt x="2646314" y="3677621"/>
                  </a:lnTo>
                  <a:lnTo>
                    <a:pt x="2675598" y="3639698"/>
                  </a:lnTo>
                  <a:lnTo>
                    <a:pt x="2694474" y="3594938"/>
                  </a:lnTo>
                  <a:lnTo>
                    <a:pt x="2701163" y="3545128"/>
                  </a:lnTo>
                  <a:lnTo>
                    <a:pt x="2701163" y="187451"/>
                  </a:lnTo>
                  <a:lnTo>
                    <a:pt x="2694474" y="137627"/>
                  </a:lnTo>
                  <a:lnTo>
                    <a:pt x="2675598" y="92851"/>
                  </a:lnTo>
                  <a:lnTo>
                    <a:pt x="2646314" y="54911"/>
                  </a:lnTo>
                  <a:lnTo>
                    <a:pt x="2608405" y="25597"/>
                  </a:lnTo>
                  <a:lnTo>
                    <a:pt x="2563653" y="6697"/>
                  </a:lnTo>
                  <a:lnTo>
                    <a:pt x="2513838" y="0"/>
                  </a:lnTo>
                  <a:close/>
                </a:path>
              </a:pathLst>
            </a:custGeom>
            <a:solidFill>
              <a:srgbClr val="000000">
                <a:alpha val="67057"/>
              </a:srgbClr>
            </a:solidFill>
          </p:spPr>
          <p:txBody>
            <a:bodyPr wrap="square" lIns="0" tIns="0" rIns="0" bIns="0" rtlCol="0"/>
            <a:lstStyle/>
            <a:p>
              <a:endParaRPr/>
            </a:p>
          </p:txBody>
        </p:sp>
      </p:grpSp>
      <p:sp>
        <p:nvSpPr>
          <p:cNvPr id="16" name="object 16"/>
          <p:cNvSpPr txBox="1"/>
          <p:nvPr/>
        </p:nvSpPr>
        <p:spPr>
          <a:xfrm>
            <a:off x="3641725" y="4063110"/>
            <a:ext cx="1946910" cy="258404"/>
          </a:xfrm>
          <a:prstGeom prst="rect">
            <a:avLst/>
          </a:prstGeom>
        </p:spPr>
        <p:txBody>
          <a:bodyPr vert="horz" wrap="square" lIns="0" tIns="12065" rIns="0" bIns="0" rtlCol="0">
            <a:spAutoFit/>
          </a:bodyPr>
          <a:lstStyle/>
          <a:p>
            <a:pPr marL="12700">
              <a:spcBef>
                <a:spcPts val="95"/>
              </a:spcBef>
            </a:pPr>
            <a:r>
              <a:rPr sz="1600" spc="-20">
                <a:solidFill>
                  <a:srgbClr val="FFFFFF"/>
                </a:solidFill>
                <a:latin typeface="Calibri"/>
                <a:cs typeface="Calibri"/>
              </a:rPr>
              <a:t>WARM</a:t>
            </a:r>
            <a:r>
              <a:rPr sz="1600" spc="-55">
                <a:solidFill>
                  <a:srgbClr val="FFFFFF"/>
                </a:solidFill>
                <a:latin typeface="Calibri"/>
                <a:cs typeface="Calibri"/>
              </a:rPr>
              <a:t> </a:t>
            </a:r>
            <a:r>
              <a:rPr sz="1600" spc="-10">
                <a:solidFill>
                  <a:srgbClr val="FFFFFF"/>
                </a:solidFill>
                <a:latin typeface="Calibri"/>
                <a:cs typeface="Calibri"/>
              </a:rPr>
              <a:t>INTRODUCTION</a:t>
            </a:r>
            <a:endParaRPr sz="1600">
              <a:latin typeface="Calibri"/>
              <a:cs typeface="Calibri"/>
            </a:endParaRPr>
          </a:p>
        </p:txBody>
      </p:sp>
      <p:sp>
        <p:nvSpPr>
          <p:cNvPr id="17" name="object 17"/>
          <p:cNvSpPr/>
          <p:nvPr/>
        </p:nvSpPr>
        <p:spPr>
          <a:xfrm>
            <a:off x="4457700" y="3301619"/>
            <a:ext cx="374650" cy="374650"/>
          </a:xfrm>
          <a:custGeom>
            <a:avLst/>
            <a:gdLst/>
            <a:ahLst/>
            <a:cxnLst/>
            <a:rect l="l" t="t" r="r" b="b"/>
            <a:pathLst>
              <a:path w="374650" h="374650">
                <a:moveTo>
                  <a:pt x="0" y="187197"/>
                </a:moveTo>
                <a:lnTo>
                  <a:pt x="6688" y="137436"/>
                </a:lnTo>
                <a:lnTo>
                  <a:pt x="25564" y="92719"/>
                </a:lnTo>
                <a:lnTo>
                  <a:pt x="54848" y="54832"/>
                </a:lnTo>
                <a:lnTo>
                  <a:pt x="92757" y="25559"/>
                </a:lnTo>
                <a:lnTo>
                  <a:pt x="137509" y="6687"/>
                </a:lnTo>
                <a:lnTo>
                  <a:pt x="187325" y="0"/>
                </a:lnTo>
                <a:lnTo>
                  <a:pt x="237086" y="6687"/>
                </a:lnTo>
                <a:lnTo>
                  <a:pt x="281803" y="25559"/>
                </a:lnTo>
                <a:lnTo>
                  <a:pt x="319690" y="54832"/>
                </a:lnTo>
                <a:lnTo>
                  <a:pt x="348963" y="92719"/>
                </a:lnTo>
                <a:lnTo>
                  <a:pt x="367835" y="137436"/>
                </a:lnTo>
                <a:lnTo>
                  <a:pt x="374523" y="187197"/>
                </a:lnTo>
                <a:lnTo>
                  <a:pt x="367835" y="236969"/>
                </a:lnTo>
                <a:lnTo>
                  <a:pt x="348963" y="281709"/>
                </a:lnTo>
                <a:lnTo>
                  <a:pt x="319690" y="319627"/>
                </a:lnTo>
                <a:lnTo>
                  <a:pt x="281803" y="348930"/>
                </a:lnTo>
                <a:lnTo>
                  <a:pt x="237086" y="367826"/>
                </a:lnTo>
                <a:lnTo>
                  <a:pt x="187325" y="374522"/>
                </a:lnTo>
                <a:lnTo>
                  <a:pt x="137509" y="367826"/>
                </a:lnTo>
                <a:lnTo>
                  <a:pt x="92757" y="348930"/>
                </a:lnTo>
                <a:lnTo>
                  <a:pt x="54848" y="319627"/>
                </a:lnTo>
                <a:lnTo>
                  <a:pt x="25564" y="281709"/>
                </a:lnTo>
                <a:lnTo>
                  <a:pt x="6688" y="236969"/>
                </a:lnTo>
                <a:lnTo>
                  <a:pt x="0" y="187197"/>
                </a:lnTo>
                <a:close/>
              </a:path>
            </a:pathLst>
          </a:custGeom>
          <a:ln w="25400">
            <a:solidFill>
              <a:srgbClr val="FFFFFF"/>
            </a:solidFill>
          </a:ln>
        </p:spPr>
        <p:txBody>
          <a:bodyPr wrap="square" lIns="0" tIns="0" rIns="0" bIns="0" rtlCol="0"/>
          <a:lstStyle/>
          <a:p>
            <a:endParaRPr/>
          </a:p>
        </p:txBody>
      </p:sp>
      <p:sp>
        <p:nvSpPr>
          <p:cNvPr id="18" name="object 18"/>
          <p:cNvSpPr txBox="1"/>
          <p:nvPr/>
        </p:nvSpPr>
        <p:spPr>
          <a:xfrm>
            <a:off x="4597020" y="3385566"/>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2</a:t>
            </a:r>
            <a:endParaRPr sz="1100">
              <a:latin typeface="Calibri"/>
              <a:cs typeface="Calibri"/>
            </a:endParaRPr>
          </a:p>
        </p:txBody>
      </p:sp>
      <p:sp>
        <p:nvSpPr>
          <p:cNvPr id="19" name="object 19"/>
          <p:cNvSpPr txBox="1"/>
          <p:nvPr/>
        </p:nvSpPr>
        <p:spPr>
          <a:xfrm>
            <a:off x="447142" y="4063110"/>
            <a:ext cx="2422525" cy="258404"/>
          </a:xfrm>
          <a:prstGeom prst="rect">
            <a:avLst/>
          </a:prstGeom>
        </p:spPr>
        <p:txBody>
          <a:bodyPr vert="horz" wrap="square" lIns="0" tIns="12065" rIns="0" bIns="0" rtlCol="0">
            <a:spAutoFit/>
          </a:bodyPr>
          <a:lstStyle/>
          <a:p>
            <a:pPr marL="12700">
              <a:spcBef>
                <a:spcPts val="95"/>
              </a:spcBef>
            </a:pPr>
            <a:r>
              <a:rPr sz="1600" spc="-10">
                <a:solidFill>
                  <a:srgbClr val="FFFFFF"/>
                </a:solidFill>
                <a:latin typeface="Calibri"/>
                <a:cs typeface="Calibri"/>
              </a:rPr>
              <a:t>PROFESSIONAL</a:t>
            </a:r>
            <a:r>
              <a:rPr sz="1600" spc="-30">
                <a:solidFill>
                  <a:srgbClr val="FFFFFF"/>
                </a:solidFill>
                <a:latin typeface="Calibri"/>
                <a:cs typeface="Calibri"/>
              </a:rPr>
              <a:t> </a:t>
            </a:r>
            <a:r>
              <a:rPr sz="1600" spc="-10">
                <a:solidFill>
                  <a:srgbClr val="FFFFFF"/>
                </a:solidFill>
                <a:latin typeface="Calibri"/>
                <a:cs typeface="Calibri"/>
              </a:rPr>
              <a:t>APPEARANCE</a:t>
            </a:r>
            <a:endParaRPr sz="1600">
              <a:latin typeface="Calibri"/>
              <a:cs typeface="Calibri"/>
            </a:endParaRPr>
          </a:p>
        </p:txBody>
      </p:sp>
      <p:sp>
        <p:nvSpPr>
          <p:cNvPr id="20" name="object 20"/>
          <p:cNvSpPr/>
          <p:nvPr/>
        </p:nvSpPr>
        <p:spPr>
          <a:xfrm>
            <a:off x="1471930" y="3301619"/>
            <a:ext cx="374650" cy="374650"/>
          </a:xfrm>
          <a:custGeom>
            <a:avLst/>
            <a:gdLst/>
            <a:ahLst/>
            <a:cxnLst/>
            <a:rect l="l" t="t" r="r" b="b"/>
            <a:pathLst>
              <a:path w="374650" h="374650">
                <a:moveTo>
                  <a:pt x="0" y="187197"/>
                </a:moveTo>
                <a:lnTo>
                  <a:pt x="6688" y="137436"/>
                </a:lnTo>
                <a:lnTo>
                  <a:pt x="25564" y="92719"/>
                </a:lnTo>
                <a:lnTo>
                  <a:pt x="54848" y="54832"/>
                </a:lnTo>
                <a:lnTo>
                  <a:pt x="92757" y="25559"/>
                </a:lnTo>
                <a:lnTo>
                  <a:pt x="137509" y="6687"/>
                </a:lnTo>
                <a:lnTo>
                  <a:pt x="187325" y="0"/>
                </a:lnTo>
                <a:lnTo>
                  <a:pt x="237086" y="6687"/>
                </a:lnTo>
                <a:lnTo>
                  <a:pt x="281803" y="25559"/>
                </a:lnTo>
                <a:lnTo>
                  <a:pt x="319690" y="54832"/>
                </a:lnTo>
                <a:lnTo>
                  <a:pt x="348963" y="92719"/>
                </a:lnTo>
                <a:lnTo>
                  <a:pt x="367835" y="137436"/>
                </a:lnTo>
                <a:lnTo>
                  <a:pt x="374522" y="187197"/>
                </a:lnTo>
                <a:lnTo>
                  <a:pt x="367835" y="236969"/>
                </a:lnTo>
                <a:lnTo>
                  <a:pt x="348963" y="281709"/>
                </a:lnTo>
                <a:lnTo>
                  <a:pt x="319690" y="319627"/>
                </a:lnTo>
                <a:lnTo>
                  <a:pt x="281803" y="348930"/>
                </a:lnTo>
                <a:lnTo>
                  <a:pt x="237086" y="367826"/>
                </a:lnTo>
                <a:lnTo>
                  <a:pt x="187325" y="374522"/>
                </a:lnTo>
                <a:lnTo>
                  <a:pt x="137509" y="367826"/>
                </a:lnTo>
                <a:lnTo>
                  <a:pt x="92757" y="348930"/>
                </a:lnTo>
                <a:lnTo>
                  <a:pt x="54848" y="319627"/>
                </a:lnTo>
                <a:lnTo>
                  <a:pt x="25564" y="281709"/>
                </a:lnTo>
                <a:lnTo>
                  <a:pt x="6688" y="236969"/>
                </a:lnTo>
                <a:lnTo>
                  <a:pt x="0" y="187197"/>
                </a:lnTo>
                <a:close/>
              </a:path>
            </a:pathLst>
          </a:custGeom>
          <a:ln w="25400">
            <a:solidFill>
              <a:srgbClr val="FFFFFF"/>
            </a:solidFill>
          </a:ln>
        </p:spPr>
        <p:txBody>
          <a:bodyPr wrap="square" lIns="0" tIns="0" rIns="0" bIns="0" rtlCol="0"/>
          <a:lstStyle/>
          <a:p>
            <a:endParaRPr/>
          </a:p>
        </p:txBody>
      </p:sp>
      <p:sp>
        <p:nvSpPr>
          <p:cNvPr id="21" name="object 21"/>
          <p:cNvSpPr txBox="1"/>
          <p:nvPr/>
        </p:nvSpPr>
        <p:spPr>
          <a:xfrm>
            <a:off x="1610868" y="3385566"/>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1</a:t>
            </a:r>
            <a:endParaRPr sz="1100">
              <a:latin typeface="Calibri"/>
              <a:cs typeface="Calibri"/>
            </a:endParaRPr>
          </a:p>
        </p:txBody>
      </p:sp>
      <p:sp>
        <p:nvSpPr>
          <p:cNvPr id="22" name="object 22"/>
          <p:cNvSpPr txBox="1"/>
          <p:nvPr/>
        </p:nvSpPr>
        <p:spPr>
          <a:xfrm>
            <a:off x="9461881" y="4063110"/>
            <a:ext cx="2133600" cy="258404"/>
          </a:xfrm>
          <a:prstGeom prst="rect">
            <a:avLst/>
          </a:prstGeom>
        </p:spPr>
        <p:txBody>
          <a:bodyPr vert="horz" wrap="square" lIns="0" tIns="12065" rIns="0" bIns="0" rtlCol="0">
            <a:spAutoFit/>
          </a:bodyPr>
          <a:lstStyle/>
          <a:p>
            <a:pPr marL="12700">
              <a:spcBef>
                <a:spcPts val="95"/>
              </a:spcBef>
            </a:pPr>
            <a:r>
              <a:rPr sz="1600">
                <a:solidFill>
                  <a:srgbClr val="FFFFFF"/>
                </a:solidFill>
                <a:latin typeface="Calibri"/>
                <a:cs typeface="Calibri"/>
              </a:rPr>
              <a:t>SET</a:t>
            </a:r>
            <a:r>
              <a:rPr sz="1600" spc="-60">
                <a:solidFill>
                  <a:srgbClr val="FFFFFF"/>
                </a:solidFill>
                <a:latin typeface="Calibri"/>
                <a:cs typeface="Calibri"/>
              </a:rPr>
              <a:t> </a:t>
            </a:r>
            <a:r>
              <a:rPr sz="1600">
                <a:solidFill>
                  <a:srgbClr val="FFFFFF"/>
                </a:solidFill>
                <a:latin typeface="Calibri"/>
                <a:cs typeface="Calibri"/>
              </a:rPr>
              <a:t>CLEAR</a:t>
            </a:r>
            <a:r>
              <a:rPr sz="1600" spc="-70">
                <a:solidFill>
                  <a:srgbClr val="FFFFFF"/>
                </a:solidFill>
                <a:latin typeface="Calibri"/>
                <a:cs typeface="Calibri"/>
              </a:rPr>
              <a:t> </a:t>
            </a:r>
            <a:r>
              <a:rPr sz="1600" spc="-20">
                <a:solidFill>
                  <a:srgbClr val="FFFFFF"/>
                </a:solidFill>
                <a:latin typeface="Calibri"/>
                <a:cs typeface="Calibri"/>
              </a:rPr>
              <a:t>EXPECTATIONS</a:t>
            </a:r>
            <a:endParaRPr sz="1600">
              <a:latin typeface="Calibri"/>
              <a:cs typeface="Calibri"/>
            </a:endParaRPr>
          </a:p>
        </p:txBody>
      </p:sp>
      <p:sp>
        <p:nvSpPr>
          <p:cNvPr id="23" name="object 23"/>
          <p:cNvSpPr/>
          <p:nvPr/>
        </p:nvSpPr>
        <p:spPr>
          <a:xfrm>
            <a:off x="10355580" y="3301619"/>
            <a:ext cx="374650" cy="374650"/>
          </a:xfrm>
          <a:custGeom>
            <a:avLst/>
            <a:gdLst/>
            <a:ahLst/>
            <a:cxnLst/>
            <a:rect l="l" t="t" r="r" b="b"/>
            <a:pathLst>
              <a:path w="374650" h="374650">
                <a:moveTo>
                  <a:pt x="0" y="187197"/>
                </a:moveTo>
                <a:lnTo>
                  <a:pt x="6687" y="137436"/>
                </a:lnTo>
                <a:lnTo>
                  <a:pt x="25559" y="92719"/>
                </a:lnTo>
                <a:lnTo>
                  <a:pt x="54832" y="54832"/>
                </a:lnTo>
                <a:lnTo>
                  <a:pt x="92719" y="25559"/>
                </a:lnTo>
                <a:lnTo>
                  <a:pt x="137436" y="6687"/>
                </a:lnTo>
                <a:lnTo>
                  <a:pt x="187198" y="0"/>
                </a:lnTo>
                <a:lnTo>
                  <a:pt x="236959" y="6687"/>
                </a:lnTo>
                <a:lnTo>
                  <a:pt x="281676" y="25559"/>
                </a:lnTo>
                <a:lnTo>
                  <a:pt x="319563" y="54832"/>
                </a:lnTo>
                <a:lnTo>
                  <a:pt x="348836" y="92719"/>
                </a:lnTo>
                <a:lnTo>
                  <a:pt x="367708" y="137436"/>
                </a:lnTo>
                <a:lnTo>
                  <a:pt x="374396" y="187197"/>
                </a:lnTo>
                <a:lnTo>
                  <a:pt x="367708" y="236969"/>
                </a:lnTo>
                <a:lnTo>
                  <a:pt x="348836" y="281709"/>
                </a:lnTo>
                <a:lnTo>
                  <a:pt x="319563" y="319627"/>
                </a:lnTo>
                <a:lnTo>
                  <a:pt x="281676" y="348930"/>
                </a:lnTo>
                <a:lnTo>
                  <a:pt x="236959" y="367826"/>
                </a:lnTo>
                <a:lnTo>
                  <a:pt x="187198" y="374522"/>
                </a:lnTo>
                <a:lnTo>
                  <a:pt x="137436" y="367826"/>
                </a:lnTo>
                <a:lnTo>
                  <a:pt x="92719" y="348930"/>
                </a:lnTo>
                <a:lnTo>
                  <a:pt x="54832" y="319627"/>
                </a:lnTo>
                <a:lnTo>
                  <a:pt x="25559" y="281709"/>
                </a:lnTo>
                <a:lnTo>
                  <a:pt x="6687" y="236969"/>
                </a:lnTo>
                <a:lnTo>
                  <a:pt x="0" y="187197"/>
                </a:lnTo>
                <a:close/>
              </a:path>
            </a:pathLst>
          </a:custGeom>
          <a:ln w="25400">
            <a:solidFill>
              <a:srgbClr val="FFFFFF"/>
            </a:solidFill>
          </a:ln>
        </p:spPr>
        <p:txBody>
          <a:bodyPr wrap="square" lIns="0" tIns="0" rIns="0" bIns="0" rtlCol="0"/>
          <a:lstStyle/>
          <a:p>
            <a:endParaRPr/>
          </a:p>
        </p:txBody>
      </p:sp>
      <p:sp>
        <p:nvSpPr>
          <p:cNvPr id="24" name="object 24"/>
          <p:cNvSpPr txBox="1"/>
          <p:nvPr/>
        </p:nvSpPr>
        <p:spPr>
          <a:xfrm>
            <a:off x="10495789" y="3385566"/>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4</a:t>
            </a:r>
            <a:endParaRPr sz="1100">
              <a:latin typeface="Calibri"/>
              <a:cs typeface="Calibri"/>
            </a:endParaRPr>
          </a:p>
        </p:txBody>
      </p:sp>
      <p:sp>
        <p:nvSpPr>
          <p:cNvPr id="25" name="object 25"/>
          <p:cNvSpPr txBox="1"/>
          <p:nvPr/>
        </p:nvSpPr>
        <p:spPr>
          <a:xfrm>
            <a:off x="6676009" y="4063110"/>
            <a:ext cx="1791335" cy="258404"/>
          </a:xfrm>
          <a:prstGeom prst="rect">
            <a:avLst/>
          </a:prstGeom>
        </p:spPr>
        <p:txBody>
          <a:bodyPr vert="horz" wrap="square" lIns="0" tIns="12065" rIns="0" bIns="0" rtlCol="0">
            <a:spAutoFit/>
          </a:bodyPr>
          <a:lstStyle/>
          <a:p>
            <a:pPr marL="12700">
              <a:spcBef>
                <a:spcPts val="95"/>
              </a:spcBef>
            </a:pPr>
            <a:r>
              <a:rPr sz="1600" spc="-10">
                <a:solidFill>
                  <a:srgbClr val="FFFFFF"/>
                </a:solidFill>
                <a:latin typeface="Calibri"/>
                <a:cs typeface="Calibri"/>
              </a:rPr>
              <a:t>PROVIDE</a:t>
            </a:r>
            <a:r>
              <a:rPr sz="1600" spc="-45">
                <a:solidFill>
                  <a:srgbClr val="FFFFFF"/>
                </a:solidFill>
                <a:latin typeface="Calibri"/>
                <a:cs typeface="Calibri"/>
              </a:rPr>
              <a:t> </a:t>
            </a:r>
            <a:r>
              <a:rPr sz="1600" spc="-10">
                <a:solidFill>
                  <a:srgbClr val="FFFFFF"/>
                </a:solidFill>
                <a:latin typeface="Calibri"/>
                <a:cs typeface="Calibri"/>
              </a:rPr>
              <a:t>ASSISTANCE</a:t>
            </a:r>
            <a:endParaRPr sz="1600">
              <a:latin typeface="Calibri"/>
              <a:cs typeface="Calibri"/>
            </a:endParaRPr>
          </a:p>
        </p:txBody>
      </p:sp>
      <p:sp>
        <p:nvSpPr>
          <p:cNvPr id="26" name="object 26"/>
          <p:cNvSpPr/>
          <p:nvPr/>
        </p:nvSpPr>
        <p:spPr>
          <a:xfrm>
            <a:off x="7369809" y="3301619"/>
            <a:ext cx="374650" cy="374650"/>
          </a:xfrm>
          <a:custGeom>
            <a:avLst/>
            <a:gdLst/>
            <a:ahLst/>
            <a:cxnLst/>
            <a:rect l="l" t="t" r="r" b="b"/>
            <a:pathLst>
              <a:path w="374650" h="374650">
                <a:moveTo>
                  <a:pt x="0" y="187197"/>
                </a:moveTo>
                <a:lnTo>
                  <a:pt x="6687" y="137436"/>
                </a:lnTo>
                <a:lnTo>
                  <a:pt x="25559" y="92719"/>
                </a:lnTo>
                <a:lnTo>
                  <a:pt x="54832" y="54832"/>
                </a:lnTo>
                <a:lnTo>
                  <a:pt x="92719" y="25559"/>
                </a:lnTo>
                <a:lnTo>
                  <a:pt x="137436" y="6687"/>
                </a:lnTo>
                <a:lnTo>
                  <a:pt x="187198" y="0"/>
                </a:lnTo>
                <a:lnTo>
                  <a:pt x="236959" y="6687"/>
                </a:lnTo>
                <a:lnTo>
                  <a:pt x="281676" y="25559"/>
                </a:lnTo>
                <a:lnTo>
                  <a:pt x="319563" y="54832"/>
                </a:lnTo>
                <a:lnTo>
                  <a:pt x="348836" y="92719"/>
                </a:lnTo>
                <a:lnTo>
                  <a:pt x="367708" y="137436"/>
                </a:lnTo>
                <a:lnTo>
                  <a:pt x="374396" y="187197"/>
                </a:lnTo>
                <a:lnTo>
                  <a:pt x="367708" y="236969"/>
                </a:lnTo>
                <a:lnTo>
                  <a:pt x="348836" y="281709"/>
                </a:lnTo>
                <a:lnTo>
                  <a:pt x="319563" y="319627"/>
                </a:lnTo>
                <a:lnTo>
                  <a:pt x="281676" y="348930"/>
                </a:lnTo>
                <a:lnTo>
                  <a:pt x="236959" y="367826"/>
                </a:lnTo>
                <a:lnTo>
                  <a:pt x="187198" y="374522"/>
                </a:lnTo>
                <a:lnTo>
                  <a:pt x="137436" y="367826"/>
                </a:lnTo>
                <a:lnTo>
                  <a:pt x="92719" y="348930"/>
                </a:lnTo>
                <a:lnTo>
                  <a:pt x="54832" y="319627"/>
                </a:lnTo>
                <a:lnTo>
                  <a:pt x="25559" y="281709"/>
                </a:lnTo>
                <a:lnTo>
                  <a:pt x="6687" y="236969"/>
                </a:lnTo>
                <a:lnTo>
                  <a:pt x="0" y="187197"/>
                </a:lnTo>
                <a:close/>
              </a:path>
            </a:pathLst>
          </a:custGeom>
          <a:ln w="25400">
            <a:solidFill>
              <a:srgbClr val="FFFFFF"/>
            </a:solidFill>
          </a:ln>
        </p:spPr>
        <p:txBody>
          <a:bodyPr wrap="square" lIns="0" tIns="0" rIns="0" bIns="0" rtlCol="0"/>
          <a:lstStyle/>
          <a:p>
            <a:endParaRPr/>
          </a:p>
        </p:txBody>
      </p:sp>
      <p:sp>
        <p:nvSpPr>
          <p:cNvPr id="27" name="object 27"/>
          <p:cNvSpPr txBox="1"/>
          <p:nvPr/>
        </p:nvSpPr>
        <p:spPr>
          <a:xfrm>
            <a:off x="7509383" y="3385566"/>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3</a:t>
            </a:r>
            <a:endParaRPr sz="1100">
              <a:latin typeface="Calibri"/>
              <a:cs typeface="Calibri"/>
            </a:endParaRPr>
          </a:p>
        </p:txBody>
      </p:sp>
      <p:sp>
        <p:nvSpPr>
          <p:cNvPr id="28" name="object 28"/>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spc="-25"/>
              <a:t>42</a:t>
            </a:r>
          </a:p>
        </p:txBody>
      </p:sp>
      <p:sp>
        <p:nvSpPr>
          <p:cNvPr id="29" name="object 29"/>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t>Automotive</a:t>
            </a:r>
            <a:r>
              <a:rPr spc="-35"/>
              <a:t> </a:t>
            </a:r>
            <a:r>
              <a:rPr spc="-10"/>
              <a:t>Division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olidFill>
                  <a:srgbClr val="005BAA"/>
                </a:solidFill>
              </a:rPr>
              <a:t>DOMINANCE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p>
          <a:p>
            <a:r>
              <a:rPr lang="en-US">
                <a:solidFill>
                  <a:srgbClr val="00417C"/>
                </a:solidFill>
              </a:rPr>
              <a:t>Driven</a:t>
            </a:r>
          </a:p>
          <a:p>
            <a:r>
              <a:rPr lang="en-US">
                <a:solidFill>
                  <a:srgbClr val="00417C"/>
                </a:solidFill>
              </a:rPr>
              <a:t>Direct</a:t>
            </a:r>
          </a:p>
          <a:p>
            <a:r>
              <a:rPr lang="en-US">
                <a:solidFill>
                  <a:srgbClr val="00417C"/>
                </a:solidFill>
              </a:rPr>
              <a:t>Decisive</a:t>
            </a:r>
          </a:p>
          <a:p>
            <a:r>
              <a:rPr lang="en-US">
                <a:solidFill>
                  <a:srgbClr val="00417C"/>
                </a:solidFill>
              </a:rPr>
              <a:t>Strong-willed</a:t>
            </a:r>
          </a:p>
          <a:p>
            <a:r>
              <a:rPr lang="en-US">
                <a:solidFill>
                  <a:srgbClr val="00417C"/>
                </a:solidFill>
              </a:rPr>
              <a:t>Self-confident</a:t>
            </a:r>
          </a:p>
          <a:p>
            <a:r>
              <a:rPr lang="en-US">
                <a:solidFill>
                  <a:srgbClr val="00417C"/>
                </a:solidFill>
              </a:rPr>
              <a:t>Daring</a:t>
            </a:r>
          </a:p>
          <a:p>
            <a:r>
              <a:rPr lang="en-US">
                <a:solidFill>
                  <a:srgbClr val="00417C"/>
                </a:solidFill>
              </a:rPr>
              <a:t>Determined</a:t>
            </a:r>
          </a:p>
          <a:p>
            <a:r>
              <a:rPr lang="en-US">
                <a:solidFill>
                  <a:srgbClr val="00417C"/>
                </a:solidFill>
              </a:rPr>
              <a:t>Fast-paced</a:t>
            </a:r>
          </a:p>
        </p:txBody>
      </p:sp>
      <p:pic>
        <p:nvPicPr>
          <p:cNvPr id="28" name="Picture 27"/>
          <p:cNvPicPr>
            <a:picLocks noChangeAspect="1"/>
          </p:cNvPicPr>
          <p:nvPr/>
        </p:nvPicPr>
        <p:blipFill>
          <a:blip r:embed="rId3"/>
          <a:stretch>
            <a:fillRect/>
          </a:stretch>
        </p:blipFill>
        <p:spPr>
          <a:xfrm>
            <a:off x="4873158" y="4396685"/>
            <a:ext cx="2045995" cy="2056679"/>
          </a:xfrm>
          <a:prstGeom prst="rect">
            <a:avLst/>
          </a:prstGeom>
        </p:spPr>
      </p:pic>
      <p:pic>
        <p:nvPicPr>
          <p:cNvPr id="21510" name="Picture 6" descr="An unknown person with a hidden closed and masked face is an anonymous  character Vector | Premium Vector">
            <a:extLst>
              <a:ext uri="{FF2B5EF4-FFF2-40B4-BE49-F238E27FC236}">
                <a16:creationId xmlns:a16="http://schemas.microsoft.com/office/drawing/2014/main" id="{A673585E-3C6D-7772-F3F5-CAC09C4C8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
            <a:extLst>
              <a:ext uri="{FF2B5EF4-FFF2-40B4-BE49-F238E27FC236}">
                <a16:creationId xmlns:a16="http://schemas.microsoft.com/office/drawing/2014/main" id="{E7FF78CC-F31C-94D0-89D2-4DDC5DB9E8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40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olidFill>
                  <a:srgbClr val="005BAA"/>
                </a:solidFill>
              </a:rPr>
              <a:t>DOMINANCE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p>
        </p:txBody>
      </p:sp>
      <p:pic>
        <p:nvPicPr>
          <p:cNvPr id="11" name="Picture 2" descr="Image result for DISC STEAD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06" y="2358057"/>
            <a:ext cx="4424712" cy="3247443"/>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rot="18995084">
            <a:off x="1556351" y="2060803"/>
            <a:ext cx="2283486" cy="2276200"/>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D6103ADD-8D70-B820-AB15-F50DA38F7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
            <a:extLst>
              <a:ext uri="{FF2B5EF4-FFF2-40B4-BE49-F238E27FC236}">
                <a16:creationId xmlns:a16="http://schemas.microsoft.com/office/drawing/2014/main" id="{45493188-249F-8379-4927-57DCFB8F8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50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olidFill>
                  <a:srgbClr val="005BAA"/>
                </a:solidFill>
              </a:rPr>
              <a:t>DOMINANCE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MOTIVATORS:</a:t>
            </a:r>
          </a:p>
          <a:p>
            <a:r>
              <a:rPr lang="en-US">
                <a:solidFill>
                  <a:srgbClr val="00417C"/>
                </a:solidFill>
              </a:rPr>
              <a:t>Motivated by winning, competition and success.</a:t>
            </a:r>
          </a:p>
          <a:p>
            <a:r>
              <a:rPr lang="en-US">
                <a:solidFill>
                  <a:srgbClr val="00417C"/>
                </a:solidFill>
              </a:rPr>
              <a:t>Values competency, concrete results, personal freedom</a:t>
            </a:r>
          </a:p>
          <a:p>
            <a:endParaRPr lang="en-US">
              <a:solidFill>
                <a:srgbClr val="00417C"/>
              </a:solidFill>
            </a:endParaRPr>
          </a:p>
          <a:p>
            <a:endParaRPr lang="en-US">
              <a:solidFill>
                <a:srgbClr val="00417C"/>
              </a:solidFill>
            </a:endParaRPr>
          </a:p>
        </p:txBody>
      </p:sp>
      <p:pic>
        <p:nvPicPr>
          <p:cNvPr id="28" name="Picture 27"/>
          <p:cNvPicPr>
            <a:picLocks noChangeAspect="1"/>
          </p:cNvPicPr>
          <p:nvPr/>
        </p:nvPicPr>
        <p:blipFill>
          <a:blip r:embed="rId3"/>
          <a:stretch>
            <a:fillRect/>
          </a:stretch>
        </p:blipFill>
        <p:spPr>
          <a:xfrm>
            <a:off x="4874558" y="4417771"/>
            <a:ext cx="2045995" cy="2056679"/>
          </a:xfrm>
          <a:prstGeom prst="rect">
            <a:avLst/>
          </a:prstGeom>
        </p:spPr>
      </p:pic>
      <p:pic>
        <p:nvPicPr>
          <p:cNvPr id="5" name="Picture 6" descr="An unknown person with a hidden closed and masked face is an anonymous  character Vector | Premium Vector">
            <a:extLst>
              <a:ext uri="{FF2B5EF4-FFF2-40B4-BE49-F238E27FC236}">
                <a16:creationId xmlns:a16="http://schemas.microsoft.com/office/drawing/2014/main" id="{2973BFE5-F7DD-6E77-1A7E-A57116DB2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
            <a:extLst>
              <a:ext uri="{FF2B5EF4-FFF2-40B4-BE49-F238E27FC236}">
                <a16:creationId xmlns:a16="http://schemas.microsoft.com/office/drawing/2014/main" id="{124F31AB-5164-7446-E31D-3E645841B6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67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0820E-FD28-4795-60CD-0D79E245614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01E89D4-D4CD-62EA-8515-1D34E44C5AE0}"/>
              </a:ext>
            </a:extLst>
          </p:cNvPr>
          <p:cNvSpPr>
            <a:spLocks noGrp="1"/>
          </p:cNvSpPr>
          <p:nvPr>
            <p:ph type="title"/>
          </p:nvPr>
        </p:nvSpPr>
        <p:spPr/>
        <p:txBody>
          <a:bodyPr/>
          <a:lstStyle/>
          <a:p>
            <a:r>
              <a:rPr lang="en-US" sz="2800">
                <a:solidFill>
                  <a:srgbClr val="005BAA"/>
                </a:solidFill>
              </a:rPr>
              <a:t>DOMINANCE</a:t>
            </a:r>
          </a:p>
        </p:txBody>
      </p:sp>
      <p:sp>
        <p:nvSpPr>
          <p:cNvPr id="25" name="Text Placeholder 24">
            <a:extLst>
              <a:ext uri="{FF2B5EF4-FFF2-40B4-BE49-F238E27FC236}">
                <a16:creationId xmlns:a16="http://schemas.microsoft.com/office/drawing/2014/main" id="{01FB0278-B246-EF6B-6DEC-0509EBA28477}"/>
              </a:ext>
            </a:extLst>
          </p:cNvPr>
          <p:cNvSpPr>
            <a:spLocks noGrp="1"/>
          </p:cNvSpPr>
          <p:nvPr>
            <p:ph type="body" sz="quarter" idx="13"/>
          </p:nvPr>
        </p:nvSpPr>
        <p:spPr>
          <a:xfrm>
            <a:off x="604813" y="1876345"/>
            <a:ext cx="5132599" cy="4020670"/>
          </a:xfrm>
        </p:spPr>
        <p:txBody>
          <a:bodyPr/>
          <a:lstStyle/>
          <a:p>
            <a:pPr marL="0" indent="0">
              <a:buNone/>
            </a:pPr>
            <a:r>
              <a:rPr lang="en-US" b="1">
                <a:solidFill>
                  <a:srgbClr val="00417C"/>
                </a:solidFill>
              </a:rPr>
              <a:t>COMMUNICATING WITH “D” STYLES:</a:t>
            </a:r>
            <a:endParaRPr lang="en-US">
              <a:solidFill>
                <a:srgbClr val="00417C"/>
              </a:solidFill>
            </a:endParaRPr>
          </a:p>
          <a:p>
            <a:r>
              <a:rPr lang="en-US">
                <a:solidFill>
                  <a:srgbClr val="00417C"/>
                </a:solidFill>
              </a:rPr>
              <a:t>Be direct and to the point.</a:t>
            </a:r>
          </a:p>
          <a:p>
            <a:r>
              <a:rPr lang="en-US">
                <a:solidFill>
                  <a:srgbClr val="00417C"/>
                </a:solidFill>
              </a:rPr>
              <a:t>Focus on results and key outcomes.</a:t>
            </a:r>
          </a:p>
          <a:p>
            <a:r>
              <a:rPr lang="en-US">
                <a:solidFill>
                  <a:srgbClr val="00417C"/>
                </a:solidFill>
              </a:rPr>
              <a:t>Present the bottom line early—don’t over-explain.</a:t>
            </a:r>
          </a:p>
          <a:p>
            <a:r>
              <a:rPr lang="en-US">
                <a:solidFill>
                  <a:srgbClr val="00417C"/>
                </a:solidFill>
              </a:rPr>
              <a:t>Show confidence and efficiency.</a:t>
            </a:r>
          </a:p>
          <a:p>
            <a:r>
              <a:rPr lang="en-US">
                <a:solidFill>
                  <a:srgbClr val="00417C"/>
                </a:solidFill>
              </a:rPr>
              <a:t>Avoid being overly emotional or hesitant.</a:t>
            </a:r>
          </a:p>
        </p:txBody>
      </p:sp>
      <p:sp>
        <p:nvSpPr>
          <p:cNvPr id="3" name="Rounded Rectangular Callout 9">
            <a:extLst>
              <a:ext uri="{FF2B5EF4-FFF2-40B4-BE49-F238E27FC236}">
                <a16:creationId xmlns:a16="http://schemas.microsoft.com/office/drawing/2014/main" id="{0260D2F1-D1C1-E8DC-078B-5041B1C9ED5B}"/>
              </a:ext>
            </a:extLst>
          </p:cNvPr>
          <p:cNvSpPr>
            <a:spLocks noChangeArrowheads="1"/>
          </p:cNvSpPr>
          <p:nvPr/>
        </p:nvSpPr>
        <p:spPr bwMode="auto">
          <a:xfrm>
            <a:off x="8697794" y="1133823"/>
            <a:ext cx="1597025" cy="1360488"/>
          </a:xfrm>
          <a:prstGeom prst="wedgeRoundRectCallout">
            <a:avLst>
              <a:gd name="adj1" fmla="val -40627"/>
              <a:gd name="adj2" fmla="val 105590"/>
              <a:gd name="adj3" fmla="val 16667"/>
            </a:avLst>
          </a:prstGeom>
          <a:solidFill>
            <a:schemeClr val="bg1"/>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en-US" sz="2400" i="1">
                <a:solidFill>
                  <a:srgbClr val="000000"/>
                </a:solidFill>
                <a:latin typeface="HelveticaNeueLT Std Blk Cn" panose="020B0806030702040204" pitchFamily="34" charset="0"/>
              </a:rPr>
              <a:t>“</a:t>
            </a:r>
            <a:r>
              <a:rPr lang="en-US" sz="2400" i="1">
                <a:solidFill>
                  <a:srgbClr val="000000"/>
                </a:solidFill>
                <a:latin typeface="HelveticaNeueLT Std Blk Cn" panose="020B0806030702040204" pitchFamily="34" charset="0"/>
              </a:rPr>
              <a:t>Don</a:t>
            </a:r>
            <a:r>
              <a:rPr lang="en-US" altLang="en-US" sz="2400" i="1">
                <a:solidFill>
                  <a:srgbClr val="000000"/>
                </a:solidFill>
                <a:latin typeface="HelveticaNeueLT Std Blk Cn" panose="020B0806030702040204" pitchFamily="34" charset="0"/>
              </a:rPr>
              <a:t>’</a:t>
            </a:r>
            <a:r>
              <a:rPr lang="en-US" sz="2400" i="1">
                <a:solidFill>
                  <a:srgbClr val="000000"/>
                </a:solidFill>
                <a:latin typeface="HelveticaNeueLT Std Blk Cn" panose="020B0806030702040204" pitchFamily="34" charset="0"/>
              </a:rPr>
              <a:t>t waste my time!</a:t>
            </a:r>
            <a:r>
              <a:rPr lang="en-US" altLang="en-US" sz="2400" i="1">
                <a:solidFill>
                  <a:srgbClr val="000000"/>
                </a:solidFill>
                <a:latin typeface="HelveticaNeueLT Std Blk Cn" panose="020B0806030702040204" pitchFamily="34" charset="0"/>
              </a:rPr>
              <a:t>”</a:t>
            </a:r>
            <a:endParaRPr lang="en-US" sz="2400" i="1">
              <a:solidFill>
                <a:srgbClr val="000000"/>
              </a:solidFill>
              <a:latin typeface="HelveticaNeueLT Std Blk Cn" panose="020B0806030702040204" pitchFamily="34" charset="0"/>
            </a:endParaRPr>
          </a:p>
        </p:txBody>
      </p:sp>
      <p:pic>
        <p:nvPicPr>
          <p:cNvPr id="4" name="Picture 2" descr="Image result for angry  manager png">
            <a:extLst>
              <a:ext uri="{FF2B5EF4-FFF2-40B4-BE49-F238E27FC236}">
                <a16:creationId xmlns:a16="http://schemas.microsoft.com/office/drawing/2014/main" id="{FDE6DC45-F654-2E7A-A1AA-A3A9FA4666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8546" l="0" r="100000"/>
                    </a14:imgEffect>
                  </a14:imgLayer>
                </a14:imgProps>
              </a:ext>
              <a:ext uri="{28A0092B-C50C-407E-A947-70E740481C1C}">
                <a14:useLocalDpi xmlns:a14="http://schemas.microsoft.com/office/drawing/2010/main" val="0"/>
              </a:ext>
            </a:extLst>
          </a:blip>
          <a:srcRect/>
          <a:stretch>
            <a:fillRect/>
          </a:stretch>
        </p:blipFill>
        <p:spPr bwMode="auto">
          <a:xfrm>
            <a:off x="7171768" y="3095918"/>
            <a:ext cx="3123050" cy="3762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
            <a:extLst>
              <a:ext uri="{FF2B5EF4-FFF2-40B4-BE49-F238E27FC236}">
                <a16:creationId xmlns:a16="http://schemas.microsoft.com/office/drawing/2014/main" id="{1101F884-93D3-CACD-E2D8-1135C8644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4">
            <a:extLst>
              <a:ext uri="{FF2B5EF4-FFF2-40B4-BE49-F238E27FC236}">
                <a16:creationId xmlns:a16="http://schemas.microsoft.com/office/drawing/2014/main" id="{4D143413-B8CD-AD23-B3EB-B9AC08E72E2A}"/>
              </a:ext>
            </a:extLst>
          </p:cNvPr>
          <p:cNvSpPr txBox="1">
            <a:spLocks/>
          </p:cNvSpPr>
          <p:nvPr/>
        </p:nvSpPr>
        <p:spPr>
          <a:xfrm>
            <a:off x="604812" y="1326617"/>
            <a:ext cx="6899554" cy="428704"/>
          </a:xfrm>
          <a:prstGeom prst="rect">
            <a:avLst/>
          </a:prstGeom>
        </p:spPr>
        <p:txBody>
          <a:bodyPr vert="horz" lIns="91440" tIns="45720" rIns="91440" bIns="45720" rtlCol="0">
            <a:noAutofit/>
          </a:bodyPr>
          <a:lstStyle>
            <a:lvl1pPr marL="347663" indent="-347663" algn="l" defTabSz="914400" rtl="0" eaLnBrk="1" latinLnBrk="0" hangingPunct="1">
              <a:lnSpc>
                <a:spcPct val="90000"/>
              </a:lnSpc>
              <a:spcBef>
                <a:spcPts val="1000"/>
              </a:spcBef>
              <a:buFont typeface="Arial" panose="020B0604020202020204" pitchFamily="34" charset="0"/>
              <a:buChar char="•"/>
              <a:defRPr sz="1800" b="0" i="0" kern="1200">
                <a:solidFill>
                  <a:schemeClr val="tx2"/>
                </a:solidFill>
                <a:latin typeface="HelveticaNeueLT Std Lt Cn" panose="020B0406020202030204" pitchFamily="34" charset="0"/>
                <a:ea typeface="+mn-ea"/>
                <a:cs typeface="+mn-cs"/>
              </a:defRPr>
            </a:lvl1pPr>
            <a:lvl2pPr marL="739775" indent="-282575"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417C"/>
                </a:solidFill>
              </a:rPr>
              <a:t>How do we communicate best with these customers?</a:t>
            </a:r>
          </a:p>
        </p:txBody>
      </p:sp>
    </p:spTree>
    <p:extLst>
      <p:ext uri="{BB962C8B-B14F-4D97-AF65-F5344CB8AC3E}">
        <p14:creationId xmlns:p14="http://schemas.microsoft.com/office/powerpoint/2010/main" val="347800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olidFill>
                  <a:srgbClr val="005BAA"/>
                </a:solidFill>
              </a:rPr>
              <a:t>DOMINANCE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PRIORITIES:</a:t>
            </a:r>
          </a:p>
        </p:txBody>
      </p:sp>
      <p:pic>
        <p:nvPicPr>
          <p:cNvPr id="8" name="Picture 4" descr="Image result for disc profile"/>
          <p:cNvPicPr>
            <a:picLocks noChangeAspect="1" noChangeArrowheads="1"/>
          </p:cNvPicPr>
          <p:nvPr/>
        </p:nvPicPr>
        <p:blipFill rotWithShape="1">
          <a:blip r:embed="rId3">
            <a:extLst>
              <a:ext uri="{28A0092B-C50C-407E-A947-70E740481C1C}">
                <a14:useLocalDpi xmlns:a14="http://schemas.microsoft.com/office/drawing/2010/main" val="0"/>
              </a:ext>
            </a:extLst>
          </a:blip>
          <a:srcRect b="2801"/>
          <a:stretch/>
        </p:blipFill>
        <p:spPr bwMode="auto">
          <a:xfrm>
            <a:off x="2154509" y="2428115"/>
            <a:ext cx="3427659" cy="347691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rot="18995084">
            <a:off x="1371719" y="2545461"/>
            <a:ext cx="3489833" cy="1779214"/>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6" descr="An unknown person with a hidden closed and masked face is an anonymous  character Vector | Premium Vector">
            <a:extLst>
              <a:ext uri="{FF2B5EF4-FFF2-40B4-BE49-F238E27FC236}">
                <a16:creationId xmlns:a16="http://schemas.microsoft.com/office/drawing/2014/main" id="{76F5FD93-CE1A-4811-E5B9-1E8F9450C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
            <a:extLst>
              <a:ext uri="{FF2B5EF4-FFF2-40B4-BE49-F238E27FC236}">
                <a16:creationId xmlns:a16="http://schemas.microsoft.com/office/drawing/2014/main" id="{D021D205-5211-F873-9F4E-846DD72F0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03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olidFill>
                  <a:srgbClr val="005BAA"/>
                </a:solidFill>
              </a:rPr>
              <a:t>DOMINANCE</a:t>
            </a:r>
          </a:p>
        </p:txBody>
      </p:sp>
      <p:sp>
        <p:nvSpPr>
          <p:cNvPr id="10" name="Text Placeholder 2"/>
          <p:cNvSpPr>
            <a:spLocks noGrp="1"/>
          </p:cNvSpPr>
          <p:nvPr>
            <p:ph type="body" sz="quarter" idx="13"/>
          </p:nvPr>
        </p:nvSpPr>
        <p:spPr>
          <a:xfrm>
            <a:off x="1977610" y="1721224"/>
            <a:ext cx="3849449" cy="4020670"/>
          </a:xfrm>
        </p:spPr>
        <p:txBody>
          <a:bodyPr/>
          <a:lstStyle/>
          <a:p>
            <a:pPr marL="0" indent="0">
              <a:buNone/>
            </a:pPr>
            <a:r>
              <a:rPr lang="en-US" b="1">
                <a:solidFill>
                  <a:srgbClr val="00417C"/>
                </a:solidFill>
              </a:rPr>
              <a:t>D-STYLE QUOTE:</a:t>
            </a:r>
          </a:p>
        </p:txBody>
      </p:sp>
      <p:pic>
        <p:nvPicPr>
          <p:cNvPr id="5" name="Picture 4"/>
          <p:cNvPicPr>
            <a:picLocks noChangeAspect="1"/>
          </p:cNvPicPr>
          <p:nvPr/>
        </p:nvPicPr>
        <p:blipFill rotWithShape="1">
          <a:blip r:embed="rId3"/>
          <a:srcRect t="23090"/>
          <a:stretch/>
        </p:blipFill>
        <p:spPr>
          <a:xfrm>
            <a:off x="2044720" y="2662177"/>
            <a:ext cx="8102558" cy="2191626"/>
          </a:xfrm>
          <a:prstGeom prst="rect">
            <a:avLst/>
          </a:prstGeom>
        </p:spPr>
      </p:pic>
      <p:pic>
        <p:nvPicPr>
          <p:cNvPr id="4" name="Picture 3" descr="D">
            <a:extLst>
              <a:ext uri="{FF2B5EF4-FFF2-40B4-BE49-F238E27FC236}">
                <a16:creationId xmlns:a16="http://schemas.microsoft.com/office/drawing/2014/main" id="{D4DF1983-8F0A-5006-3537-7D25FBFF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866" y="91432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69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1F851-824D-D2EE-5BD6-DCEF7531DAC3}"/>
            </a:ext>
          </a:extLst>
        </p:cNvPr>
        <p:cNvGrpSpPr/>
        <p:nvPr/>
      </p:nvGrpSpPr>
      <p:grpSpPr>
        <a:xfrm>
          <a:off x="0" y="0"/>
          <a:ext cx="0" cy="0"/>
          <a:chOff x="0" y="0"/>
          <a:chExt cx="0" cy="0"/>
        </a:xfrm>
      </p:grpSpPr>
      <p:sp>
        <p:nvSpPr>
          <p:cNvPr id="2" name="Arrow: Right 1">
            <a:extLst>
              <a:ext uri="{FF2B5EF4-FFF2-40B4-BE49-F238E27FC236}">
                <a16:creationId xmlns:a16="http://schemas.microsoft.com/office/drawing/2014/main" id="{FF59B92D-EAF5-8C4D-CE0B-BB9621FCA62F}"/>
              </a:ext>
            </a:extLst>
          </p:cNvPr>
          <p:cNvSpPr/>
          <p:nvPr/>
        </p:nvSpPr>
        <p:spPr>
          <a:xfrm flipH="1">
            <a:off x="8850088" y="1534887"/>
            <a:ext cx="2271165" cy="8001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098" name="Picture 2" descr="DiSC map showing fast-paced and outspoken at top, cautious and reflective at bottom, questioning and skeptical on the left, and accepting and warm at the right">
            <a:extLst>
              <a:ext uri="{FF2B5EF4-FFF2-40B4-BE49-F238E27FC236}">
                <a16:creationId xmlns:a16="http://schemas.microsoft.com/office/drawing/2014/main" id="{DB9F1272-224A-4541-DA7D-E95EEAF54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699" y="-130628"/>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87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417C"/>
                </a:solidFill>
                <a:latin typeface="Arial" panose="020B0604020202020204" pitchFamily="34" charset="0"/>
                <a:cs typeface="Arial" panose="020B0604020202020204" pitchFamily="34" charset="0"/>
              </a:rPr>
              <a:t>INFLUENCE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latin typeface="Arial" panose="020B0604020202020204" pitchFamily="34" charset="0"/>
                <a:cs typeface="Arial" panose="020B0604020202020204" pitchFamily="34" charset="0"/>
              </a:rPr>
              <a:t>CHARACTERISTICS:</a:t>
            </a:r>
            <a:endParaRPr lang="en-US">
              <a:solidFill>
                <a:srgbClr val="00417C"/>
              </a:solidFill>
              <a:latin typeface="Arial" panose="020B0604020202020204" pitchFamily="34" charset="0"/>
              <a:cs typeface="Arial" panose="020B0604020202020204" pitchFamily="34" charset="0"/>
            </a:endParaRPr>
          </a:p>
          <a:p>
            <a:r>
              <a:rPr lang="en-US">
                <a:solidFill>
                  <a:srgbClr val="00417C"/>
                </a:solidFill>
                <a:latin typeface="Arial" panose="020B0604020202020204" pitchFamily="34" charset="0"/>
                <a:cs typeface="Arial" panose="020B0604020202020204" pitchFamily="34" charset="0"/>
              </a:rPr>
              <a:t>Charming</a:t>
            </a:r>
          </a:p>
          <a:p>
            <a:r>
              <a:rPr lang="en-US">
                <a:solidFill>
                  <a:srgbClr val="00417C"/>
                </a:solidFill>
                <a:latin typeface="Arial" panose="020B0604020202020204" pitchFamily="34" charset="0"/>
                <a:cs typeface="Arial" panose="020B0604020202020204" pitchFamily="34" charset="0"/>
              </a:rPr>
              <a:t>Collaborative</a:t>
            </a:r>
          </a:p>
          <a:p>
            <a:r>
              <a:rPr lang="en-US">
                <a:solidFill>
                  <a:srgbClr val="00417C"/>
                </a:solidFill>
                <a:latin typeface="Arial" panose="020B0604020202020204" pitchFamily="34" charset="0"/>
                <a:cs typeface="Arial" panose="020B0604020202020204" pitchFamily="34" charset="0"/>
              </a:rPr>
              <a:t>Energizing</a:t>
            </a:r>
          </a:p>
          <a:p>
            <a:r>
              <a:rPr lang="en-US">
                <a:solidFill>
                  <a:srgbClr val="00417C"/>
                </a:solidFill>
                <a:latin typeface="Arial" panose="020B0604020202020204" pitchFamily="34" charset="0"/>
                <a:cs typeface="Arial" panose="020B0604020202020204" pitchFamily="34" charset="0"/>
              </a:rPr>
              <a:t>Trusting</a:t>
            </a:r>
          </a:p>
          <a:p>
            <a:r>
              <a:rPr lang="en-US">
                <a:solidFill>
                  <a:srgbClr val="00417C"/>
                </a:solidFill>
                <a:latin typeface="Arial" panose="020B0604020202020204" pitchFamily="34" charset="0"/>
                <a:cs typeface="Arial" panose="020B0604020202020204" pitchFamily="34" charset="0"/>
              </a:rPr>
              <a:t>Enthusiastic</a:t>
            </a:r>
          </a:p>
          <a:p>
            <a:r>
              <a:rPr lang="en-US">
                <a:solidFill>
                  <a:srgbClr val="00417C"/>
                </a:solidFill>
                <a:latin typeface="Arial" panose="020B0604020202020204" pitchFamily="34" charset="0"/>
                <a:cs typeface="Arial" panose="020B0604020202020204" pitchFamily="34" charset="0"/>
              </a:rPr>
              <a:t>Impulsive</a:t>
            </a:r>
          </a:p>
          <a:p>
            <a:r>
              <a:rPr lang="en-US">
                <a:solidFill>
                  <a:srgbClr val="00417C"/>
                </a:solidFill>
                <a:latin typeface="Arial" panose="020B0604020202020204" pitchFamily="34" charset="0"/>
                <a:cs typeface="Arial" panose="020B0604020202020204" pitchFamily="34" charset="0"/>
              </a:rPr>
              <a:t>Optimistic</a:t>
            </a:r>
          </a:p>
          <a:p>
            <a:r>
              <a:rPr lang="en-US">
                <a:solidFill>
                  <a:srgbClr val="00417C"/>
                </a:solidFill>
                <a:latin typeface="Arial" panose="020B0604020202020204" pitchFamily="34" charset="0"/>
                <a:cs typeface="Arial" panose="020B0604020202020204" pitchFamily="34" charset="0"/>
              </a:rPr>
              <a:t>Persuasive</a:t>
            </a:r>
          </a:p>
        </p:txBody>
      </p:sp>
      <p:pic>
        <p:nvPicPr>
          <p:cNvPr id="27" name="Picture 26"/>
          <p:cNvPicPr>
            <a:picLocks noChangeAspect="1"/>
          </p:cNvPicPr>
          <p:nvPr/>
        </p:nvPicPr>
        <p:blipFill>
          <a:blip r:embed="rId3"/>
          <a:stretch>
            <a:fillRect/>
          </a:stretch>
        </p:blipFill>
        <p:spPr>
          <a:xfrm>
            <a:off x="5668809" y="4209162"/>
            <a:ext cx="1733477" cy="1751763"/>
          </a:xfrm>
          <a:prstGeom prst="rect">
            <a:avLst/>
          </a:prstGeom>
        </p:spPr>
      </p:pic>
      <p:pic>
        <p:nvPicPr>
          <p:cNvPr id="3" name="Picture 6" descr="An unknown person with a hidden closed and masked face is an anonymous  character Vector | Premium Vector">
            <a:extLst>
              <a:ext uri="{FF2B5EF4-FFF2-40B4-BE49-F238E27FC236}">
                <a16:creationId xmlns:a16="http://schemas.microsoft.com/office/drawing/2014/main" id="{5D838D3E-A4DD-32D0-D92C-A2BCE813B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
            <a:extLst>
              <a:ext uri="{FF2B5EF4-FFF2-40B4-BE49-F238E27FC236}">
                <a16:creationId xmlns:a16="http://schemas.microsoft.com/office/drawing/2014/main" id="{D77751A2-6E4B-4A65-DCF6-427560B51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79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INFLUENCE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p>
          <a:p>
            <a:endParaRPr lang="en-US">
              <a:solidFill>
                <a:srgbClr val="00417C"/>
              </a:solidFill>
            </a:endParaRPr>
          </a:p>
        </p:txBody>
      </p:sp>
      <p:pic>
        <p:nvPicPr>
          <p:cNvPr id="10" name="Picture 2" descr="Image result for DISC STEAD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06" y="2358057"/>
            <a:ext cx="4424712" cy="3247443"/>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rot="18995084">
            <a:off x="3760081" y="2127582"/>
            <a:ext cx="2231314" cy="2096091"/>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C0FF2C8E-84E6-5768-22DC-BD5B5A2354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
            <a:extLst>
              <a:ext uri="{FF2B5EF4-FFF2-40B4-BE49-F238E27FC236}">
                <a16:creationId xmlns:a16="http://schemas.microsoft.com/office/drawing/2014/main" id="{6D6CF437-A8F8-4073-6D5F-E441C1FE7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80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INFLUENCE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MOTIVATORS:</a:t>
            </a:r>
            <a:endParaRPr lang="en-US">
              <a:solidFill>
                <a:srgbClr val="00417C"/>
              </a:solidFill>
            </a:endParaRPr>
          </a:p>
          <a:p>
            <a:r>
              <a:rPr lang="en-US">
                <a:solidFill>
                  <a:srgbClr val="00417C"/>
                </a:solidFill>
              </a:rPr>
              <a:t>Motivated by social recognition, group activities, and relationships</a:t>
            </a:r>
          </a:p>
          <a:p>
            <a:r>
              <a:rPr lang="en-US">
                <a:solidFill>
                  <a:srgbClr val="00417C"/>
                </a:solidFill>
              </a:rPr>
              <a:t>Values coaching and counseling, freedom of expression and individuality</a:t>
            </a:r>
          </a:p>
        </p:txBody>
      </p:sp>
      <p:pic>
        <p:nvPicPr>
          <p:cNvPr id="3" name="Picture 2">
            <a:extLst>
              <a:ext uri="{FF2B5EF4-FFF2-40B4-BE49-F238E27FC236}">
                <a16:creationId xmlns:a16="http://schemas.microsoft.com/office/drawing/2014/main" id="{8BFA6A93-B807-4543-91A3-1945531E7571}"/>
              </a:ext>
            </a:extLst>
          </p:cNvPr>
          <p:cNvPicPr>
            <a:picLocks noChangeAspect="1"/>
          </p:cNvPicPr>
          <p:nvPr/>
        </p:nvPicPr>
        <p:blipFill>
          <a:blip r:embed="rId3"/>
          <a:stretch>
            <a:fillRect/>
          </a:stretch>
        </p:blipFill>
        <p:spPr>
          <a:xfrm>
            <a:off x="5229261" y="4209162"/>
            <a:ext cx="1733477" cy="1751763"/>
          </a:xfrm>
          <a:prstGeom prst="rect">
            <a:avLst/>
          </a:prstGeom>
        </p:spPr>
      </p:pic>
      <p:pic>
        <p:nvPicPr>
          <p:cNvPr id="5" name="Picture 6" descr="An unknown person with a hidden closed and masked face is an anonymous  character Vector | Premium Vector">
            <a:extLst>
              <a:ext uri="{FF2B5EF4-FFF2-40B4-BE49-F238E27FC236}">
                <a16:creationId xmlns:a16="http://schemas.microsoft.com/office/drawing/2014/main" id="{360DA89C-2B7A-772F-8D6C-394C9CD35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
            <a:extLst>
              <a:ext uri="{FF2B5EF4-FFF2-40B4-BE49-F238E27FC236}">
                <a16:creationId xmlns:a16="http://schemas.microsoft.com/office/drawing/2014/main" id="{EEEC17EF-114A-5CD8-2AB9-EB06D59AF8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61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30"/>
              <a:t> </a:t>
            </a:r>
            <a:r>
              <a:rPr sz="3800"/>
              <a:t>1: Greet</a:t>
            </a:r>
            <a:r>
              <a:rPr sz="3800" spc="-10"/>
              <a:t> </a:t>
            </a:r>
            <a:r>
              <a:rPr sz="3800"/>
              <a:t>and</a:t>
            </a:r>
            <a:r>
              <a:rPr sz="3800" spc="-10"/>
              <a:t> </a:t>
            </a:r>
            <a:r>
              <a:rPr sz="3800"/>
              <a:t>Build</a:t>
            </a:r>
            <a:r>
              <a:rPr sz="3800" spc="-20"/>
              <a:t> </a:t>
            </a:r>
            <a:r>
              <a:rPr sz="3800" spc="-10"/>
              <a:t>Rapport</a:t>
            </a:r>
            <a:endParaRPr sz="3800"/>
          </a:p>
        </p:txBody>
      </p:sp>
      <p:sp>
        <p:nvSpPr>
          <p:cNvPr id="3" name="object 3"/>
          <p:cNvSpPr txBox="1"/>
          <p:nvPr/>
        </p:nvSpPr>
        <p:spPr>
          <a:xfrm>
            <a:off x="437693" y="1131824"/>
            <a:ext cx="4977765" cy="398780"/>
          </a:xfrm>
          <a:prstGeom prst="rect">
            <a:avLst/>
          </a:prstGeom>
        </p:spPr>
        <p:txBody>
          <a:bodyPr vert="horz" wrap="square" lIns="0" tIns="12065" rIns="0" bIns="0" rtlCol="0">
            <a:spAutoFit/>
          </a:bodyPr>
          <a:lstStyle/>
          <a:p>
            <a:pPr marL="12700">
              <a:spcBef>
                <a:spcPts val="95"/>
              </a:spcBef>
            </a:pPr>
            <a:r>
              <a:rPr sz="2450" b="1">
                <a:latin typeface="Calibri"/>
                <a:cs typeface="Calibri"/>
              </a:rPr>
              <a:t>Key</a:t>
            </a:r>
            <a:r>
              <a:rPr sz="2450" b="1" spc="-65">
                <a:latin typeface="Calibri"/>
                <a:cs typeface="Calibri"/>
              </a:rPr>
              <a:t> </a:t>
            </a:r>
            <a:r>
              <a:rPr sz="2450" b="1">
                <a:latin typeface="Calibri"/>
                <a:cs typeface="Calibri"/>
              </a:rPr>
              <a:t>Elements</a:t>
            </a:r>
            <a:r>
              <a:rPr sz="2450" b="1" spc="-80">
                <a:latin typeface="Calibri"/>
                <a:cs typeface="Calibri"/>
              </a:rPr>
              <a:t> </a:t>
            </a:r>
            <a:r>
              <a:rPr sz="2450" b="1">
                <a:latin typeface="Calibri"/>
                <a:cs typeface="Calibri"/>
              </a:rPr>
              <a:t>of</a:t>
            </a:r>
            <a:r>
              <a:rPr sz="2450" b="1" spc="-50">
                <a:latin typeface="Calibri"/>
                <a:cs typeface="Calibri"/>
              </a:rPr>
              <a:t> </a:t>
            </a:r>
            <a:r>
              <a:rPr sz="2450" b="1">
                <a:latin typeface="Calibri"/>
                <a:cs typeface="Calibri"/>
              </a:rPr>
              <a:t>a</a:t>
            </a:r>
            <a:r>
              <a:rPr sz="2450" b="1" spc="-55">
                <a:latin typeface="Calibri"/>
                <a:cs typeface="Calibri"/>
              </a:rPr>
              <a:t> </a:t>
            </a:r>
            <a:r>
              <a:rPr sz="2450" b="1">
                <a:latin typeface="Calibri"/>
                <a:cs typeface="Calibri"/>
              </a:rPr>
              <a:t>Successful</a:t>
            </a:r>
            <a:r>
              <a:rPr sz="2450" b="1" spc="-40">
                <a:latin typeface="Calibri"/>
                <a:cs typeface="Calibri"/>
              </a:rPr>
              <a:t> </a:t>
            </a:r>
            <a:r>
              <a:rPr sz="2450" b="1" spc="-10">
                <a:latin typeface="Calibri"/>
                <a:cs typeface="Calibri"/>
              </a:rPr>
              <a:t>Greeting:</a:t>
            </a:r>
            <a:endParaRPr sz="2450">
              <a:latin typeface="Calibri"/>
              <a:cs typeface="Calibri"/>
            </a:endParaRPr>
          </a:p>
        </p:txBody>
      </p:sp>
      <p:grpSp>
        <p:nvGrpSpPr>
          <p:cNvPr id="4" name="object 4"/>
          <p:cNvGrpSpPr/>
          <p:nvPr/>
        </p:nvGrpSpPr>
        <p:grpSpPr>
          <a:xfrm>
            <a:off x="308635" y="2241296"/>
            <a:ext cx="2701290" cy="3732529"/>
            <a:chOff x="295935" y="2241295"/>
            <a:chExt cx="2701290" cy="3732529"/>
          </a:xfrm>
        </p:grpSpPr>
        <p:pic>
          <p:nvPicPr>
            <p:cNvPr id="5" name="object 5"/>
            <p:cNvPicPr/>
            <p:nvPr/>
          </p:nvPicPr>
          <p:blipFill>
            <a:blip r:embed="rId3" cstate="print"/>
            <a:stretch>
              <a:fillRect/>
            </a:stretch>
          </p:blipFill>
          <p:spPr>
            <a:xfrm>
              <a:off x="317068" y="2241295"/>
              <a:ext cx="2679954" cy="3732504"/>
            </a:xfrm>
            <a:prstGeom prst="rect">
              <a:avLst/>
            </a:prstGeom>
          </p:spPr>
        </p:pic>
        <p:sp>
          <p:nvSpPr>
            <p:cNvPr id="6" name="object 6"/>
            <p:cNvSpPr/>
            <p:nvPr/>
          </p:nvSpPr>
          <p:spPr>
            <a:xfrm>
              <a:off x="295935" y="2241295"/>
              <a:ext cx="2701290" cy="3732529"/>
            </a:xfrm>
            <a:custGeom>
              <a:avLst/>
              <a:gdLst/>
              <a:ahLst/>
              <a:cxnLst/>
              <a:rect l="l" t="t" r="r" b="b"/>
              <a:pathLst>
                <a:path w="2701290" h="3732529">
                  <a:moveTo>
                    <a:pt x="2513812" y="0"/>
                  </a:moveTo>
                  <a:lnTo>
                    <a:pt x="187375" y="0"/>
                  </a:lnTo>
                  <a:lnTo>
                    <a:pt x="137565" y="6697"/>
                  </a:lnTo>
                  <a:lnTo>
                    <a:pt x="92805" y="25597"/>
                  </a:lnTo>
                  <a:lnTo>
                    <a:pt x="54883" y="54911"/>
                  </a:lnTo>
                  <a:lnTo>
                    <a:pt x="25583" y="92851"/>
                  </a:lnTo>
                  <a:lnTo>
                    <a:pt x="6693" y="137627"/>
                  </a:lnTo>
                  <a:lnTo>
                    <a:pt x="0" y="187451"/>
                  </a:lnTo>
                  <a:lnTo>
                    <a:pt x="0" y="3545128"/>
                  </a:lnTo>
                  <a:lnTo>
                    <a:pt x="6693" y="3594938"/>
                  </a:lnTo>
                  <a:lnTo>
                    <a:pt x="25583" y="3639698"/>
                  </a:lnTo>
                  <a:lnTo>
                    <a:pt x="54883" y="3677621"/>
                  </a:lnTo>
                  <a:lnTo>
                    <a:pt x="92805" y="3706921"/>
                  </a:lnTo>
                  <a:lnTo>
                    <a:pt x="137565" y="3725810"/>
                  </a:lnTo>
                  <a:lnTo>
                    <a:pt x="187375" y="3732504"/>
                  </a:lnTo>
                  <a:lnTo>
                    <a:pt x="2513812" y="3732504"/>
                  </a:lnTo>
                  <a:lnTo>
                    <a:pt x="2563583" y="3725810"/>
                  </a:lnTo>
                  <a:lnTo>
                    <a:pt x="2608324" y="3706921"/>
                  </a:lnTo>
                  <a:lnTo>
                    <a:pt x="2646241" y="3677621"/>
                  </a:lnTo>
                  <a:lnTo>
                    <a:pt x="2675544" y="3639698"/>
                  </a:lnTo>
                  <a:lnTo>
                    <a:pt x="2694440" y="3594938"/>
                  </a:lnTo>
                  <a:lnTo>
                    <a:pt x="2701137" y="3545128"/>
                  </a:lnTo>
                  <a:lnTo>
                    <a:pt x="2701137" y="187451"/>
                  </a:lnTo>
                  <a:lnTo>
                    <a:pt x="2694440" y="137627"/>
                  </a:lnTo>
                  <a:lnTo>
                    <a:pt x="2675544" y="92851"/>
                  </a:lnTo>
                  <a:lnTo>
                    <a:pt x="2646241" y="54911"/>
                  </a:lnTo>
                  <a:lnTo>
                    <a:pt x="2608324" y="25597"/>
                  </a:lnTo>
                  <a:lnTo>
                    <a:pt x="2563583" y="6697"/>
                  </a:lnTo>
                  <a:lnTo>
                    <a:pt x="2513812" y="0"/>
                  </a:lnTo>
                  <a:close/>
                </a:path>
              </a:pathLst>
            </a:custGeom>
            <a:solidFill>
              <a:srgbClr val="000000">
                <a:alpha val="52156"/>
              </a:srgbClr>
            </a:solidFill>
          </p:spPr>
          <p:txBody>
            <a:bodyPr wrap="square" lIns="0" tIns="0" rIns="0" bIns="0" rtlCol="0"/>
            <a:lstStyle/>
            <a:p>
              <a:endParaRPr/>
            </a:p>
          </p:txBody>
        </p:sp>
      </p:grpSp>
      <p:grpSp>
        <p:nvGrpSpPr>
          <p:cNvPr id="7" name="object 7"/>
          <p:cNvGrpSpPr/>
          <p:nvPr/>
        </p:nvGrpSpPr>
        <p:grpSpPr>
          <a:xfrm>
            <a:off x="3264915" y="2241296"/>
            <a:ext cx="2701290" cy="3732529"/>
            <a:chOff x="3252215" y="2241295"/>
            <a:chExt cx="2701290" cy="3732529"/>
          </a:xfrm>
        </p:grpSpPr>
        <p:pic>
          <p:nvPicPr>
            <p:cNvPr id="8" name="object 8"/>
            <p:cNvPicPr/>
            <p:nvPr/>
          </p:nvPicPr>
          <p:blipFill>
            <a:blip r:embed="rId4" cstate="print"/>
            <a:stretch>
              <a:fillRect/>
            </a:stretch>
          </p:blipFill>
          <p:spPr>
            <a:xfrm>
              <a:off x="3252215" y="2241295"/>
              <a:ext cx="2701163" cy="3732504"/>
            </a:xfrm>
            <a:prstGeom prst="rect">
              <a:avLst/>
            </a:prstGeom>
          </p:spPr>
        </p:pic>
        <p:sp>
          <p:nvSpPr>
            <p:cNvPr id="9" name="object 9"/>
            <p:cNvSpPr/>
            <p:nvPr/>
          </p:nvSpPr>
          <p:spPr>
            <a:xfrm>
              <a:off x="3252215" y="2241295"/>
              <a:ext cx="2701290" cy="3732529"/>
            </a:xfrm>
            <a:custGeom>
              <a:avLst/>
              <a:gdLst/>
              <a:ahLst/>
              <a:cxnLst/>
              <a:rect l="l" t="t" r="r" b="b"/>
              <a:pathLst>
                <a:path w="2701290" h="3732529">
                  <a:moveTo>
                    <a:pt x="2513711" y="0"/>
                  </a:moveTo>
                  <a:lnTo>
                    <a:pt x="187325" y="0"/>
                  </a:lnTo>
                  <a:lnTo>
                    <a:pt x="137553" y="6697"/>
                  </a:lnTo>
                  <a:lnTo>
                    <a:pt x="92813" y="25597"/>
                  </a:lnTo>
                  <a:lnTo>
                    <a:pt x="54895" y="54911"/>
                  </a:lnTo>
                  <a:lnTo>
                    <a:pt x="25592" y="92851"/>
                  </a:lnTo>
                  <a:lnTo>
                    <a:pt x="6696" y="137627"/>
                  </a:lnTo>
                  <a:lnTo>
                    <a:pt x="0" y="187451"/>
                  </a:lnTo>
                  <a:lnTo>
                    <a:pt x="0" y="3545128"/>
                  </a:lnTo>
                  <a:lnTo>
                    <a:pt x="6696" y="3594938"/>
                  </a:lnTo>
                  <a:lnTo>
                    <a:pt x="25592" y="3639698"/>
                  </a:lnTo>
                  <a:lnTo>
                    <a:pt x="54895" y="3677621"/>
                  </a:lnTo>
                  <a:lnTo>
                    <a:pt x="92813" y="3706921"/>
                  </a:lnTo>
                  <a:lnTo>
                    <a:pt x="137553" y="3725810"/>
                  </a:lnTo>
                  <a:lnTo>
                    <a:pt x="187325" y="3732504"/>
                  </a:lnTo>
                  <a:lnTo>
                    <a:pt x="2513711" y="3732504"/>
                  </a:lnTo>
                  <a:lnTo>
                    <a:pt x="2563535" y="3725810"/>
                  </a:lnTo>
                  <a:lnTo>
                    <a:pt x="2608311" y="3706921"/>
                  </a:lnTo>
                  <a:lnTo>
                    <a:pt x="2646251" y="3677621"/>
                  </a:lnTo>
                  <a:lnTo>
                    <a:pt x="2675565" y="3639698"/>
                  </a:lnTo>
                  <a:lnTo>
                    <a:pt x="2694465" y="3594938"/>
                  </a:lnTo>
                  <a:lnTo>
                    <a:pt x="2701163" y="3545128"/>
                  </a:lnTo>
                  <a:lnTo>
                    <a:pt x="2701163" y="187451"/>
                  </a:lnTo>
                  <a:lnTo>
                    <a:pt x="2694465" y="137627"/>
                  </a:lnTo>
                  <a:lnTo>
                    <a:pt x="2675565" y="92851"/>
                  </a:lnTo>
                  <a:lnTo>
                    <a:pt x="2646251" y="54911"/>
                  </a:lnTo>
                  <a:lnTo>
                    <a:pt x="2608311" y="25597"/>
                  </a:lnTo>
                  <a:lnTo>
                    <a:pt x="2563535" y="6697"/>
                  </a:lnTo>
                  <a:lnTo>
                    <a:pt x="2513711" y="0"/>
                  </a:lnTo>
                  <a:close/>
                </a:path>
              </a:pathLst>
            </a:custGeom>
            <a:solidFill>
              <a:srgbClr val="000000">
                <a:alpha val="90194"/>
              </a:srgbClr>
            </a:solidFill>
          </p:spPr>
          <p:txBody>
            <a:bodyPr wrap="square" lIns="0" tIns="0" rIns="0" bIns="0" rtlCol="0"/>
            <a:lstStyle/>
            <a:p>
              <a:endParaRPr/>
            </a:p>
          </p:txBody>
        </p:sp>
      </p:grpSp>
      <p:grpSp>
        <p:nvGrpSpPr>
          <p:cNvPr id="10" name="object 10"/>
          <p:cNvGrpSpPr/>
          <p:nvPr/>
        </p:nvGrpSpPr>
        <p:grpSpPr>
          <a:xfrm>
            <a:off x="6221221" y="2241296"/>
            <a:ext cx="2701290" cy="3732529"/>
            <a:chOff x="6208521" y="2241295"/>
            <a:chExt cx="2701290" cy="3732529"/>
          </a:xfrm>
        </p:grpSpPr>
        <p:pic>
          <p:nvPicPr>
            <p:cNvPr id="11" name="object 11"/>
            <p:cNvPicPr/>
            <p:nvPr/>
          </p:nvPicPr>
          <p:blipFill>
            <a:blip r:embed="rId5" cstate="print"/>
            <a:stretch>
              <a:fillRect/>
            </a:stretch>
          </p:blipFill>
          <p:spPr>
            <a:xfrm>
              <a:off x="6208521" y="2241295"/>
              <a:ext cx="2701162" cy="3732504"/>
            </a:xfrm>
            <a:prstGeom prst="rect">
              <a:avLst/>
            </a:prstGeom>
          </p:spPr>
        </p:pic>
        <p:sp>
          <p:nvSpPr>
            <p:cNvPr id="12" name="object 12"/>
            <p:cNvSpPr/>
            <p:nvPr/>
          </p:nvSpPr>
          <p:spPr>
            <a:xfrm>
              <a:off x="6208521" y="2241295"/>
              <a:ext cx="2701290" cy="3732529"/>
            </a:xfrm>
            <a:custGeom>
              <a:avLst/>
              <a:gdLst/>
              <a:ahLst/>
              <a:cxnLst/>
              <a:rect l="l" t="t" r="r" b="b"/>
              <a:pathLst>
                <a:path w="2701290" h="3732529">
                  <a:moveTo>
                    <a:pt x="2513710" y="0"/>
                  </a:moveTo>
                  <a:lnTo>
                    <a:pt x="187325" y="0"/>
                  </a:lnTo>
                  <a:lnTo>
                    <a:pt x="137509" y="6697"/>
                  </a:lnTo>
                  <a:lnTo>
                    <a:pt x="92757" y="25597"/>
                  </a:lnTo>
                  <a:lnTo>
                    <a:pt x="54848" y="54911"/>
                  </a:lnTo>
                  <a:lnTo>
                    <a:pt x="25564" y="92851"/>
                  </a:lnTo>
                  <a:lnTo>
                    <a:pt x="6688" y="137627"/>
                  </a:lnTo>
                  <a:lnTo>
                    <a:pt x="0" y="187451"/>
                  </a:lnTo>
                  <a:lnTo>
                    <a:pt x="0" y="3545128"/>
                  </a:lnTo>
                  <a:lnTo>
                    <a:pt x="6688" y="3594938"/>
                  </a:lnTo>
                  <a:lnTo>
                    <a:pt x="25564" y="3639698"/>
                  </a:lnTo>
                  <a:lnTo>
                    <a:pt x="54848" y="3677621"/>
                  </a:lnTo>
                  <a:lnTo>
                    <a:pt x="92757" y="3706921"/>
                  </a:lnTo>
                  <a:lnTo>
                    <a:pt x="137509" y="3725810"/>
                  </a:lnTo>
                  <a:lnTo>
                    <a:pt x="187325" y="3732504"/>
                  </a:lnTo>
                  <a:lnTo>
                    <a:pt x="2513710" y="3732504"/>
                  </a:lnTo>
                  <a:lnTo>
                    <a:pt x="2563535" y="3725810"/>
                  </a:lnTo>
                  <a:lnTo>
                    <a:pt x="2608311" y="3706921"/>
                  </a:lnTo>
                  <a:lnTo>
                    <a:pt x="2646251" y="3677621"/>
                  </a:lnTo>
                  <a:lnTo>
                    <a:pt x="2675565" y="3639698"/>
                  </a:lnTo>
                  <a:lnTo>
                    <a:pt x="2694465" y="3594938"/>
                  </a:lnTo>
                  <a:lnTo>
                    <a:pt x="2701162" y="3545128"/>
                  </a:lnTo>
                  <a:lnTo>
                    <a:pt x="2701162" y="187451"/>
                  </a:lnTo>
                  <a:lnTo>
                    <a:pt x="2694465" y="137627"/>
                  </a:lnTo>
                  <a:lnTo>
                    <a:pt x="2675565" y="92851"/>
                  </a:lnTo>
                  <a:lnTo>
                    <a:pt x="2646251" y="54911"/>
                  </a:lnTo>
                  <a:lnTo>
                    <a:pt x="2608311" y="25597"/>
                  </a:lnTo>
                  <a:lnTo>
                    <a:pt x="2563535" y="6697"/>
                  </a:lnTo>
                  <a:lnTo>
                    <a:pt x="2513710" y="0"/>
                  </a:lnTo>
                  <a:close/>
                </a:path>
              </a:pathLst>
            </a:custGeom>
            <a:solidFill>
              <a:srgbClr val="000000">
                <a:alpha val="90194"/>
              </a:srgbClr>
            </a:solidFill>
          </p:spPr>
          <p:txBody>
            <a:bodyPr wrap="square" lIns="0" tIns="0" rIns="0" bIns="0" rtlCol="0"/>
            <a:lstStyle/>
            <a:p>
              <a:endParaRPr/>
            </a:p>
          </p:txBody>
        </p:sp>
      </p:grpSp>
      <p:grpSp>
        <p:nvGrpSpPr>
          <p:cNvPr id="13" name="object 13"/>
          <p:cNvGrpSpPr/>
          <p:nvPr/>
        </p:nvGrpSpPr>
        <p:grpSpPr>
          <a:xfrm>
            <a:off x="9177401" y="2241296"/>
            <a:ext cx="2701290" cy="3732529"/>
            <a:chOff x="9164701" y="2241295"/>
            <a:chExt cx="2701290" cy="3732529"/>
          </a:xfrm>
        </p:grpSpPr>
        <p:pic>
          <p:nvPicPr>
            <p:cNvPr id="14" name="object 14"/>
            <p:cNvPicPr/>
            <p:nvPr/>
          </p:nvPicPr>
          <p:blipFill>
            <a:blip r:embed="rId6" cstate="print"/>
            <a:stretch>
              <a:fillRect/>
            </a:stretch>
          </p:blipFill>
          <p:spPr>
            <a:xfrm>
              <a:off x="9164701" y="2241295"/>
              <a:ext cx="2701162" cy="3732504"/>
            </a:xfrm>
            <a:prstGeom prst="rect">
              <a:avLst/>
            </a:prstGeom>
          </p:spPr>
        </p:pic>
        <p:sp>
          <p:nvSpPr>
            <p:cNvPr id="15" name="object 15"/>
            <p:cNvSpPr/>
            <p:nvPr/>
          </p:nvSpPr>
          <p:spPr>
            <a:xfrm>
              <a:off x="9164701" y="2241295"/>
              <a:ext cx="2701290" cy="3732529"/>
            </a:xfrm>
            <a:custGeom>
              <a:avLst/>
              <a:gdLst/>
              <a:ahLst/>
              <a:cxnLst/>
              <a:rect l="l" t="t" r="r" b="b"/>
              <a:pathLst>
                <a:path w="2701290" h="3732529">
                  <a:moveTo>
                    <a:pt x="2513838" y="0"/>
                  </a:moveTo>
                  <a:lnTo>
                    <a:pt x="187451" y="0"/>
                  </a:lnTo>
                  <a:lnTo>
                    <a:pt x="137627" y="6697"/>
                  </a:lnTo>
                  <a:lnTo>
                    <a:pt x="92851" y="25597"/>
                  </a:lnTo>
                  <a:lnTo>
                    <a:pt x="54911" y="54911"/>
                  </a:lnTo>
                  <a:lnTo>
                    <a:pt x="25597" y="92851"/>
                  </a:lnTo>
                  <a:lnTo>
                    <a:pt x="6697" y="137627"/>
                  </a:lnTo>
                  <a:lnTo>
                    <a:pt x="0" y="187451"/>
                  </a:lnTo>
                  <a:lnTo>
                    <a:pt x="0" y="3545128"/>
                  </a:lnTo>
                  <a:lnTo>
                    <a:pt x="6697" y="3594938"/>
                  </a:lnTo>
                  <a:lnTo>
                    <a:pt x="25597" y="3639698"/>
                  </a:lnTo>
                  <a:lnTo>
                    <a:pt x="54911" y="3677621"/>
                  </a:lnTo>
                  <a:lnTo>
                    <a:pt x="92851" y="3706921"/>
                  </a:lnTo>
                  <a:lnTo>
                    <a:pt x="137627" y="3725810"/>
                  </a:lnTo>
                  <a:lnTo>
                    <a:pt x="187451" y="3732504"/>
                  </a:lnTo>
                  <a:lnTo>
                    <a:pt x="2513838" y="3732504"/>
                  </a:lnTo>
                  <a:lnTo>
                    <a:pt x="2563653" y="3725810"/>
                  </a:lnTo>
                  <a:lnTo>
                    <a:pt x="2608405" y="3706921"/>
                  </a:lnTo>
                  <a:lnTo>
                    <a:pt x="2646314" y="3677621"/>
                  </a:lnTo>
                  <a:lnTo>
                    <a:pt x="2675598" y="3639698"/>
                  </a:lnTo>
                  <a:lnTo>
                    <a:pt x="2694474" y="3594938"/>
                  </a:lnTo>
                  <a:lnTo>
                    <a:pt x="2701163" y="3545128"/>
                  </a:lnTo>
                  <a:lnTo>
                    <a:pt x="2701163" y="187451"/>
                  </a:lnTo>
                  <a:lnTo>
                    <a:pt x="2694474" y="137627"/>
                  </a:lnTo>
                  <a:lnTo>
                    <a:pt x="2675598" y="92851"/>
                  </a:lnTo>
                  <a:lnTo>
                    <a:pt x="2646314" y="54911"/>
                  </a:lnTo>
                  <a:lnTo>
                    <a:pt x="2608405" y="25597"/>
                  </a:lnTo>
                  <a:lnTo>
                    <a:pt x="2563653" y="6697"/>
                  </a:lnTo>
                  <a:lnTo>
                    <a:pt x="2513838" y="0"/>
                  </a:lnTo>
                  <a:close/>
                </a:path>
              </a:pathLst>
            </a:custGeom>
            <a:solidFill>
              <a:srgbClr val="000000">
                <a:alpha val="90194"/>
              </a:srgbClr>
            </a:solidFill>
          </p:spPr>
          <p:txBody>
            <a:bodyPr wrap="square" lIns="0" tIns="0" rIns="0" bIns="0" rtlCol="0"/>
            <a:lstStyle/>
            <a:p>
              <a:endParaRPr/>
            </a:p>
          </p:txBody>
        </p:sp>
      </p:grpSp>
      <p:sp>
        <p:nvSpPr>
          <p:cNvPr id="16" name="object 16"/>
          <p:cNvSpPr txBox="1"/>
          <p:nvPr/>
        </p:nvSpPr>
        <p:spPr>
          <a:xfrm>
            <a:off x="3641725" y="4063110"/>
            <a:ext cx="1946910" cy="258404"/>
          </a:xfrm>
          <a:prstGeom prst="rect">
            <a:avLst/>
          </a:prstGeom>
        </p:spPr>
        <p:txBody>
          <a:bodyPr vert="horz" wrap="square" lIns="0" tIns="12065" rIns="0" bIns="0" rtlCol="0">
            <a:spAutoFit/>
          </a:bodyPr>
          <a:lstStyle/>
          <a:p>
            <a:pPr marL="12700">
              <a:spcBef>
                <a:spcPts val="95"/>
              </a:spcBef>
            </a:pPr>
            <a:r>
              <a:rPr sz="1600" spc="-20">
                <a:solidFill>
                  <a:srgbClr val="FFFFFF"/>
                </a:solidFill>
                <a:latin typeface="Calibri"/>
                <a:cs typeface="Calibri"/>
              </a:rPr>
              <a:t>WARM</a:t>
            </a:r>
            <a:r>
              <a:rPr sz="1600" spc="-55">
                <a:solidFill>
                  <a:srgbClr val="FFFFFF"/>
                </a:solidFill>
                <a:latin typeface="Calibri"/>
                <a:cs typeface="Calibri"/>
              </a:rPr>
              <a:t> </a:t>
            </a:r>
            <a:r>
              <a:rPr sz="1600" spc="-10">
                <a:solidFill>
                  <a:srgbClr val="FFFFFF"/>
                </a:solidFill>
                <a:latin typeface="Calibri"/>
                <a:cs typeface="Calibri"/>
              </a:rPr>
              <a:t>INTRODUCTION</a:t>
            </a:r>
            <a:endParaRPr sz="1600">
              <a:latin typeface="Calibri"/>
              <a:cs typeface="Calibri"/>
            </a:endParaRPr>
          </a:p>
        </p:txBody>
      </p:sp>
      <p:sp>
        <p:nvSpPr>
          <p:cNvPr id="17" name="object 17"/>
          <p:cNvSpPr/>
          <p:nvPr/>
        </p:nvSpPr>
        <p:spPr>
          <a:xfrm>
            <a:off x="4457700" y="3301619"/>
            <a:ext cx="374650" cy="374650"/>
          </a:xfrm>
          <a:custGeom>
            <a:avLst/>
            <a:gdLst/>
            <a:ahLst/>
            <a:cxnLst/>
            <a:rect l="l" t="t" r="r" b="b"/>
            <a:pathLst>
              <a:path w="374650" h="374650">
                <a:moveTo>
                  <a:pt x="0" y="187197"/>
                </a:moveTo>
                <a:lnTo>
                  <a:pt x="6688" y="137436"/>
                </a:lnTo>
                <a:lnTo>
                  <a:pt x="25564" y="92719"/>
                </a:lnTo>
                <a:lnTo>
                  <a:pt x="54848" y="54832"/>
                </a:lnTo>
                <a:lnTo>
                  <a:pt x="92757" y="25559"/>
                </a:lnTo>
                <a:lnTo>
                  <a:pt x="137509" y="6687"/>
                </a:lnTo>
                <a:lnTo>
                  <a:pt x="187325" y="0"/>
                </a:lnTo>
                <a:lnTo>
                  <a:pt x="237086" y="6687"/>
                </a:lnTo>
                <a:lnTo>
                  <a:pt x="281803" y="25559"/>
                </a:lnTo>
                <a:lnTo>
                  <a:pt x="319690" y="54832"/>
                </a:lnTo>
                <a:lnTo>
                  <a:pt x="348963" y="92719"/>
                </a:lnTo>
                <a:lnTo>
                  <a:pt x="367835" y="137436"/>
                </a:lnTo>
                <a:lnTo>
                  <a:pt x="374523" y="187197"/>
                </a:lnTo>
                <a:lnTo>
                  <a:pt x="367835" y="236969"/>
                </a:lnTo>
                <a:lnTo>
                  <a:pt x="348963" y="281709"/>
                </a:lnTo>
                <a:lnTo>
                  <a:pt x="319690" y="319627"/>
                </a:lnTo>
                <a:lnTo>
                  <a:pt x="281803" y="348930"/>
                </a:lnTo>
                <a:lnTo>
                  <a:pt x="237086" y="367826"/>
                </a:lnTo>
                <a:lnTo>
                  <a:pt x="187325" y="374522"/>
                </a:lnTo>
                <a:lnTo>
                  <a:pt x="137509" y="367826"/>
                </a:lnTo>
                <a:lnTo>
                  <a:pt x="92757" y="348930"/>
                </a:lnTo>
                <a:lnTo>
                  <a:pt x="54848" y="319627"/>
                </a:lnTo>
                <a:lnTo>
                  <a:pt x="25564" y="281709"/>
                </a:lnTo>
                <a:lnTo>
                  <a:pt x="6688" y="236969"/>
                </a:lnTo>
                <a:lnTo>
                  <a:pt x="0" y="187197"/>
                </a:lnTo>
                <a:close/>
              </a:path>
            </a:pathLst>
          </a:custGeom>
          <a:ln w="25400">
            <a:solidFill>
              <a:srgbClr val="FFFFFF"/>
            </a:solidFill>
          </a:ln>
        </p:spPr>
        <p:txBody>
          <a:bodyPr wrap="square" lIns="0" tIns="0" rIns="0" bIns="0" rtlCol="0"/>
          <a:lstStyle/>
          <a:p>
            <a:endParaRPr/>
          </a:p>
        </p:txBody>
      </p:sp>
      <p:sp>
        <p:nvSpPr>
          <p:cNvPr id="18" name="object 18"/>
          <p:cNvSpPr txBox="1"/>
          <p:nvPr/>
        </p:nvSpPr>
        <p:spPr>
          <a:xfrm>
            <a:off x="4597020" y="3385566"/>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2</a:t>
            </a:r>
            <a:endParaRPr sz="1100">
              <a:latin typeface="Calibri"/>
              <a:cs typeface="Calibri"/>
            </a:endParaRPr>
          </a:p>
        </p:txBody>
      </p:sp>
      <p:sp>
        <p:nvSpPr>
          <p:cNvPr id="19" name="object 19"/>
          <p:cNvSpPr txBox="1"/>
          <p:nvPr/>
        </p:nvSpPr>
        <p:spPr>
          <a:xfrm>
            <a:off x="447142" y="2719831"/>
            <a:ext cx="2422525" cy="258404"/>
          </a:xfrm>
          <a:prstGeom prst="rect">
            <a:avLst/>
          </a:prstGeom>
        </p:spPr>
        <p:txBody>
          <a:bodyPr vert="horz" wrap="square" lIns="0" tIns="12065" rIns="0" bIns="0" rtlCol="0">
            <a:spAutoFit/>
          </a:bodyPr>
          <a:lstStyle/>
          <a:p>
            <a:pPr marL="12700">
              <a:spcBef>
                <a:spcPts val="95"/>
              </a:spcBef>
            </a:pPr>
            <a:r>
              <a:rPr sz="1600" spc="-10">
                <a:solidFill>
                  <a:srgbClr val="FFFFFF"/>
                </a:solidFill>
                <a:latin typeface="Calibri"/>
                <a:cs typeface="Calibri"/>
              </a:rPr>
              <a:t>PROFESSIONAL</a:t>
            </a:r>
            <a:r>
              <a:rPr sz="1600" spc="-30">
                <a:solidFill>
                  <a:srgbClr val="FFFFFF"/>
                </a:solidFill>
                <a:latin typeface="Calibri"/>
                <a:cs typeface="Calibri"/>
              </a:rPr>
              <a:t> </a:t>
            </a:r>
            <a:r>
              <a:rPr sz="1600" spc="-10">
                <a:solidFill>
                  <a:srgbClr val="FFFFFF"/>
                </a:solidFill>
                <a:latin typeface="Calibri"/>
                <a:cs typeface="Calibri"/>
              </a:rPr>
              <a:t>APPEARANCE</a:t>
            </a:r>
            <a:endParaRPr sz="1600">
              <a:latin typeface="Calibri"/>
              <a:cs typeface="Calibri"/>
            </a:endParaRPr>
          </a:p>
        </p:txBody>
      </p:sp>
      <p:grpSp>
        <p:nvGrpSpPr>
          <p:cNvPr id="20" name="object 20"/>
          <p:cNvGrpSpPr/>
          <p:nvPr/>
        </p:nvGrpSpPr>
        <p:grpSpPr>
          <a:xfrm>
            <a:off x="1459230" y="2068829"/>
            <a:ext cx="400050" cy="400050"/>
            <a:chOff x="1446530" y="2068829"/>
            <a:chExt cx="400050" cy="400050"/>
          </a:xfrm>
        </p:grpSpPr>
        <p:sp>
          <p:nvSpPr>
            <p:cNvPr id="21" name="object 21"/>
            <p:cNvSpPr/>
            <p:nvPr/>
          </p:nvSpPr>
          <p:spPr>
            <a:xfrm>
              <a:off x="1459230" y="2081529"/>
              <a:ext cx="374650" cy="374650"/>
            </a:xfrm>
            <a:custGeom>
              <a:avLst/>
              <a:gdLst/>
              <a:ahLst/>
              <a:cxnLst/>
              <a:rect l="l" t="t" r="r" b="b"/>
              <a:pathLst>
                <a:path w="374650" h="374650">
                  <a:moveTo>
                    <a:pt x="187325" y="0"/>
                  </a:moveTo>
                  <a:lnTo>
                    <a:pt x="137509" y="6688"/>
                  </a:lnTo>
                  <a:lnTo>
                    <a:pt x="92757" y="25564"/>
                  </a:lnTo>
                  <a:lnTo>
                    <a:pt x="54848" y="54848"/>
                  </a:lnTo>
                  <a:lnTo>
                    <a:pt x="25564" y="92757"/>
                  </a:lnTo>
                  <a:lnTo>
                    <a:pt x="6688" y="137509"/>
                  </a:lnTo>
                  <a:lnTo>
                    <a:pt x="0" y="187325"/>
                  </a:lnTo>
                  <a:lnTo>
                    <a:pt x="6688" y="237086"/>
                  </a:lnTo>
                  <a:lnTo>
                    <a:pt x="25564" y="281803"/>
                  </a:lnTo>
                  <a:lnTo>
                    <a:pt x="54848" y="319690"/>
                  </a:lnTo>
                  <a:lnTo>
                    <a:pt x="92757" y="348963"/>
                  </a:lnTo>
                  <a:lnTo>
                    <a:pt x="137509" y="367835"/>
                  </a:lnTo>
                  <a:lnTo>
                    <a:pt x="187325" y="374523"/>
                  </a:lnTo>
                  <a:lnTo>
                    <a:pt x="237086" y="367835"/>
                  </a:lnTo>
                  <a:lnTo>
                    <a:pt x="281803" y="348963"/>
                  </a:lnTo>
                  <a:lnTo>
                    <a:pt x="319690" y="319690"/>
                  </a:lnTo>
                  <a:lnTo>
                    <a:pt x="348963" y="281803"/>
                  </a:lnTo>
                  <a:lnTo>
                    <a:pt x="367835" y="237086"/>
                  </a:lnTo>
                  <a:lnTo>
                    <a:pt x="374522" y="187325"/>
                  </a:lnTo>
                  <a:lnTo>
                    <a:pt x="367835" y="137509"/>
                  </a:lnTo>
                  <a:lnTo>
                    <a:pt x="348963" y="92757"/>
                  </a:lnTo>
                  <a:lnTo>
                    <a:pt x="319690" y="54848"/>
                  </a:lnTo>
                  <a:lnTo>
                    <a:pt x="281803" y="25564"/>
                  </a:lnTo>
                  <a:lnTo>
                    <a:pt x="237086" y="6688"/>
                  </a:lnTo>
                  <a:lnTo>
                    <a:pt x="187325" y="0"/>
                  </a:lnTo>
                  <a:close/>
                </a:path>
              </a:pathLst>
            </a:custGeom>
            <a:solidFill>
              <a:srgbClr val="FFFFFF"/>
            </a:solidFill>
          </p:spPr>
          <p:txBody>
            <a:bodyPr wrap="square" lIns="0" tIns="0" rIns="0" bIns="0" rtlCol="0"/>
            <a:lstStyle/>
            <a:p>
              <a:endParaRPr/>
            </a:p>
          </p:txBody>
        </p:sp>
        <p:sp>
          <p:nvSpPr>
            <p:cNvPr id="22" name="object 22"/>
            <p:cNvSpPr/>
            <p:nvPr/>
          </p:nvSpPr>
          <p:spPr>
            <a:xfrm>
              <a:off x="1459230" y="2081529"/>
              <a:ext cx="374650" cy="374650"/>
            </a:xfrm>
            <a:custGeom>
              <a:avLst/>
              <a:gdLst/>
              <a:ahLst/>
              <a:cxnLst/>
              <a:rect l="l" t="t" r="r" b="b"/>
              <a:pathLst>
                <a:path w="374650" h="374650">
                  <a:moveTo>
                    <a:pt x="0" y="187325"/>
                  </a:moveTo>
                  <a:lnTo>
                    <a:pt x="6688" y="137509"/>
                  </a:lnTo>
                  <a:lnTo>
                    <a:pt x="25564" y="92757"/>
                  </a:lnTo>
                  <a:lnTo>
                    <a:pt x="54848" y="54848"/>
                  </a:lnTo>
                  <a:lnTo>
                    <a:pt x="92757" y="25564"/>
                  </a:lnTo>
                  <a:lnTo>
                    <a:pt x="137509" y="6688"/>
                  </a:lnTo>
                  <a:lnTo>
                    <a:pt x="187325" y="0"/>
                  </a:lnTo>
                  <a:lnTo>
                    <a:pt x="237086" y="6688"/>
                  </a:lnTo>
                  <a:lnTo>
                    <a:pt x="281803" y="25564"/>
                  </a:lnTo>
                  <a:lnTo>
                    <a:pt x="319690" y="54848"/>
                  </a:lnTo>
                  <a:lnTo>
                    <a:pt x="348963" y="92757"/>
                  </a:lnTo>
                  <a:lnTo>
                    <a:pt x="367835" y="137509"/>
                  </a:lnTo>
                  <a:lnTo>
                    <a:pt x="374522" y="187325"/>
                  </a:lnTo>
                  <a:lnTo>
                    <a:pt x="367835" y="237086"/>
                  </a:lnTo>
                  <a:lnTo>
                    <a:pt x="348963" y="281803"/>
                  </a:lnTo>
                  <a:lnTo>
                    <a:pt x="319690" y="319690"/>
                  </a:lnTo>
                  <a:lnTo>
                    <a:pt x="281803" y="348963"/>
                  </a:lnTo>
                  <a:lnTo>
                    <a:pt x="237086" y="367835"/>
                  </a:lnTo>
                  <a:lnTo>
                    <a:pt x="187325" y="374523"/>
                  </a:lnTo>
                  <a:lnTo>
                    <a:pt x="137509" y="367835"/>
                  </a:lnTo>
                  <a:lnTo>
                    <a:pt x="92757" y="348963"/>
                  </a:lnTo>
                  <a:lnTo>
                    <a:pt x="54848" y="319690"/>
                  </a:lnTo>
                  <a:lnTo>
                    <a:pt x="25564" y="281803"/>
                  </a:lnTo>
                  <a:lnTo>
                    <a:pt x="6688" y="237086"/>
                  </a:lnTo>
                  <a:lnTo>
                    <a:pt x="0" y="187325"/>
                  </a:lnTo>
                  <a:close/>
                </a:path>
              </a:pathLst>
            </a:custGeom>
            <a:ln w="25400">
              <a:solidFill>
                <a:srgbClr val="000000"/>
              </a:solidFill>
            </a:ln>
          </p:spPr>
          <p:txBody>
            <a:bodyPr wrap="square" lIns="0" tIns="0" rIns="0" bIns="0" rtlCol="0"/>
            <a:lstStyle/>
            <a:p>
              <a:endParaRPr/>
            </a:p>
          </p:txBody>
        </p:sp>
      </p:grpSp>
      <p:sp>
        <p:nvSpPr>
          <p:cNvPr id="23" name="object 23"/>
          <p:cNvSpPr txBox="1"/>
          <p:nvPr/>
        </p:nvSpPr>
        <p:spPr>
          <a:xfrm>
            <a:off x="1610868" y="2165351"/>
            <a:ext cx="95885" cy="180819"/>
          </a:xfrm>
          <a:prstGeom prst="rect">
            <a:avLst/>
          </a:prstGeom>
        </p:spPr>
        <p:txBody>
          <a:bodyPr vert="horz" wrap="square" lIns="0" tIns="11430" rIns="0" bIns="0" rtlCol="0">
            <a:spAutoFit/>
          </a:bodyPr>
          <a:lstStyle/>
          <a:p>
            <a:pPr marL="12700">
              <a:spcBef>
                <a:spcPts val="90"/>
              </a:spcBef>
            </a:pPr>
            <a:r>
              <a:rPr sz="1100" b="1" spc="-50">
                <a:latin typeface="Calibri"/>
                <a:cs typeface="Calibri"/>
              </a:rPr>
              <a:t>1</a:t>
            </a:r>
            <a:endParaRPr sz="1100">
              <a:latin typeface="Calibri"/>
              <a:cs typeface="Calibri"/>
            </a:endParaRPr>
          </a:p>
        </p:txBody>
      </p:sp>
      <p:sp>
        <p:nvSpPr>
          <p:cNvPr id="24" name="object 24"/>
          <p:cNvSpPr txBox="1"/>
          <p:nvPr/>
        </p:nvSpPr>
        <p:spPr>
          <a:xfrm>
            <a:off x="9461881" y="4063110"/>
            <a:ext cx="2133600" cy="258404"/>
          </a:xfrm>
          <a:prstGeom prst="rect">
            <a:avLst/>
          </a:prstGeom>
        </p:spPr>
        <p:txBody>
          <a:bodyPr vert="horz" wrap="square" lIns="0" tIns="12065" rIns="0" bIns="0" rtlCol="0">
            <a:spAutoFit/>
          </a:bodyPr>
          <a:lstStyle/>
          <a:p>
            <a:pPr marL="12700">
              <a:spcBef>
                <a:spcPts val="95"/>
              </a:spcBef>
            </a:pPr>
            <a:r>
              <a:rPr sz="1600">
                <a:solidFill>
                  <a:srgbClr val="FFFFFF"/>
                </a:solidFill>
                <a:latin typeface="Calibri"/>
                <a:cs typeface="Calibri"/>
              </a:rPr>
              <a:t>SET</a:t>
            </a:r>
            <a:r>
              <a:rPr sz="1600" spc="-60">
                <a:solidFill>
                  <a:srgbClr val="FFFFFF"/>
                </a:solidFill>
                <a:latin typeface="Calibri"/>
                <a:cs typeface="Calibri"/>
              </a:rPr>
              <a:t> </a:t>
            </a:r>
            <a:r>
              <a:rPr sz="1600">
                <a:solidFill>
                  <a:srgbClr val="FFFFFF"/>
                </a:solidFill>
                <a:latin typeface="Calibri"/>
                <a:cs typeface="Calibri"/>
              </a:rPr>
              <a:t>CLEAR</a:t>
            </a:r>
            <a:r>
              <a:rPr sz="1600" spc="-70">
                <a:solidFill>
                  <a:srgbClr val="FFFFFF"/>
                </a:solidFill>
                <a:latin typeface="Calibri"/>
                <a:cs typeface="Calibri"/>
              </a:rPr>
              <a:t> </a:t>
            </a:r>
            <a:r>
              <a:rPr sz="1600" spc="-20">
                <a:solidFill>
                  <a:srgbClr val="FFFFFF"/>
                </a:solidFill>
                <a:latin typeface="Calibri"/>
                <a:cs typeface="Calibri"/>
              </a:rPr>
              <a:t>EXPECTATIONS</a:t>
            </a:r>
            <a:endParaRPr sz="1600">
              <a:latin typeface="Calibri"/>
              <a:cs typeface="Calibri"/>
            </a:endParaRPr>
          </a:p>
        </p:txBody>
      </p:sp>
      <p:sp>
        <p:nvSpPr>
          <p:cNvPr id="25" name="object 25"/>
          <p:cNvSpPr/>
          <p:nvPr/>
        </p:nvSpPr>
        <p:spPr>
          <a:xfrm>
            <a:off x="10355580" y="3301619"/>
            <a:ext cx="374650" cy="374650"/>
          </a:xfrm>
          <a:custGeom>
            <a:avLst/>
            <a:gdLst/>
            <a:ahLst/>
            <a:cxnLst/>
            <a:rect l="l" t="t" r="r" b="b"/>
            <a:pathLst>
              <a:path w="374650" h="374650">
                <a:moveTo>
                  <a:pt x="0" y="187197"/>
                </a:moveTo>
                <a:lnTo>
                  <a:pt x="6687" y="137436"/>
                </a:lnTo>
                <a:lnTo>
                  <a:pt x="25559" y="92719"/>
                </a:lnTo>
                <a:lnTo>
                  <a:pt x="54832" y="54832"/>
                </a:lnTo>
                <a:lnTo>
                  <a:pt x="92719" y="25559"/>
                </a:lnTo>
                <a:lnTo>
                  <a:pt x="137436" y="6687"/>
                </a:lnTo>
                <a:lnTo>
                  <a:pt x="187198" y="0"/>
                </a:lnTo>
                <a:lnTo>
                  <a:pt x="236959" y="6687"/>
                </a:lnTo>
                <a:lnTo>
                  <a:pt x="281676" y="25559"/>
                </a:lnTo>
                <a:lnTo>
                  <a:pt x="319563" y="54832"/>
                </a:lnTo>
                <a:lnTo>
                  <a:pt x="348836" y="92719"/>
                </a:lnTo>
                <a:lnTo>
                  <a:pt x="367708" y="137436"/>
                </a:lnTo>
                <a:lnTo>
                  <a:pt x="374396" y="187197"/>
                </a:lnTo>
                <a:lnTo>
                  <a:pt x="367708" y="236969"/>
                </a:lnTo>
                <a:lnTo>
                  <a:pt x="348836" y="281709"/>
                </a:lnTo>
                <a:lnTo>
                  <a:pt x="319563" y="319627"/>
                </a:lnTo>
                <a:lnTo>
                  <a:pt x="281676" y="348930"/>
                </a:lnTo>
                <a:lnTo>
                  <a:pt x="236959" y="367826"/>
                </a:lnTo>
                <a:lnTo>
                  <a:pt x="187198" y="374522"/>
                </a:lnTo>
                <a:lnTo>
                  <a:pt x="137436" y="367826"/>
                </a:lnTo>
                <a:lnTo>
                  <a:pt x="92719" y="348930"/>
                </a:lnTo>
                <a:lnTo>
                  <a:pt x="54832" y="319627"/>
                </a:lnTo>
                <a:lnTo>
                  <a:pt x="25559" y="281709"/>
                </a:lnTo>
                <a:lnTo>
                  <a:pt x="6687" y="236969"/>
                </a:lnTo>
                <a:lnTo>
                  <a:pt x="0" y="187197"/>
                </a:lnTo>
                <a:close/>
              </a:path>
            </a:pathLst>
          </a:custGeom>
          <a:ln w="25400">
            <a:solidFill>
              <a:srgbClr val="FFFFFF"/>
            </a:solidFill>
          </a:ln>
        </p:spPr>
        <p:txBody>
          <a:bodyPr wrap="square" lIns="0" tIns="0" rIns="0" bIns="0" rtlCol="0"/>
          <a:lstStyle/>
          <a:p>
            <a:endParaRPr/>
          </a:p>
        </p:txBody>
      </p:sp>
      <p:sp>
        <p:nvSpPr>
          <p:cNvPr id="26" name="object 26"/>
          <p:cNvSpPr txBox="1"/>
          <p:nvPr/>
        </p:nvSpPr>
        <p:spPr>
          <a:xfrm>
            <a:off x="10495789" y="3385566"/>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4</a:t>
            </a:r>
            <a:endParaRPr sz="1100">
              <a:latin typeface="Calibri"/>
              <a:cs typeface="Calibri"/>
            </a:endParaRPr>
          </a:p>
        </p:txBody>
      </p:sp>
      <p:sp>
        <p:nvSpPr>
          <p:cNvPr id="27" name="object 27"/>
          <p:cNvSpPr txBox="1"/>
          <p:nvPr/>
        </p:nvSpPr>
        <p:spPr>
          <a:xfrm>
            <a:off x="6676009" y="4063110"/>
            <a:ext cx="1791335" cy="258404"/>
          </a:xfrm>
          <a:prstGeom prst="rect">
            <a:avLst/>
          </a:prstGeom>
        </p:spPr>
        <p:txBody>
          <a:bodyPr vert="horz" wrap="square" lIns="0" tIns="12065" rIns="0" bIns="0" rtlCol="0">
            <a:spAutoFit/>
          </a:bodyPr>
          <a:lstStyle/>
          <a:p>
            <a:pPr marL="12700">
              <a:spcBef>
                <a:spcPts val="95"/>
              </a:spcBef>
            </a:pPr>
            <a:r>
              <a:rPr sz="1600" spc="-10">
                <a:solidFill>
                  <a:srgbClr val="FFFFFF"/>
                </a:solidFill>
                <a:latin typeface="Calibri"/>
                <a:cs typeface="Calibri"/>
              </a:rPr>
              <a:t>PROVIDE</a:t>
            </a:r>
            <a:r>
              <a:rPr sz="1600" spc="-45">
                <a:solidFill>
                  <a:srgbClr val="FFFFFF"/>
                </a:solidFill>
                <a:latin typeface="Calibri"/>
                <a:cs typeface="Calibri"/>
              </a:rPr>
              <a:t> </a:t>
            </a:r>
            <a:r>
              <a:rPr sz="1600" spc="-10">
                <a:solidFill>
                  <a:srgbClr val="FFFFFF"/>
                </a:solidFill>
                <a:latin typeface="Calibri"/>
                <a:cs typeface="Calibri"/>
              </a:rPr>
              <a:t>ASSISTANCE</a:t>
            </a:r>
            <a:endParaRPr sz="1600">
              <a:latin typeface="Calibri"/>
              <a:cs typeface="Calibri"/>
            </a:endParaRPr>
          </a:p>
        </p:txBody>
      </p:sp>
      <p:sp>
        <p:nvSpPr>
          <p:cNvPr id="28" name="object 28"/>
          <p:cNvSpPr/>
          <p:nvPr/>
        </p:nvSpPr>
        <p:spPr>
          <a:xfrm>
            <a:off x="7369809" y="3301619"/>
            <a:ext cx="374650" cy="374650"/>
          </a:xfrm>
          <a:custGeom>
            <a:avLst/>
            <a:gdLst/>
            <a:ahLst/>
            <a:cxnLst/>
            <a:rect l="l" t="t" r="r" b="b"/>
            <a:pathLst>
              <a:path w="374650" h="374650">
                <a:moveTo>
                  <a:pt x="0" y="187197"/>
                </a:moveTo>
                <a:lnTo>
                  <a:pt x="6687" y="137436"/>
                </a:lnTo>
                <a:lnTo>
                  <a:pt x="25559" y="92719"/>
                </a:lnTo>
                <a:lnTo>
                  <a:pt x="54832" y="54832"/>
                </a:lnTo>
                <a:lnTo>
                  <a:pt x="92719" y="25559"/>
                </a:lnTo>
                <a:lnTo>
                  <a:pt x="137436" y="6687"/>
                </a:lnTo>
                <a:lnTo>
                  <a:pt x="187198" y="0"/>
                </a:lnTo>
                <a:lnTo>
                  <a:pt x="236959" y="6687"/>
                </a:lnTo>
                <a:lnTo>
                  <a:pt x="281676" y="25559"/>
                </a:lnTo>
                <a:lnTo>
                  <a:pt x="319563" y="54832"/>
                </a:lnTo>
                <a:lnTo>
                  <a:pt x="348836" y="92719"/>
                </a:lnTo>
                <a:lnTo>
                  <a:pt x="367708" y="137436"/>
                </a:lnTo>
                <a:lnTo>
                  <a:pt x="374396" y="187197"/>
                </a:lnTo>
                <a:lnTo>
                  <a:pt x="367708" y="236969"/>
                </a:lnTo>
                <a:lnTo>
                  <a:pt x="348836" y="281709"/>
                </a:lnTo>
                <a:lnTo>
                  <a:pt x="319563" y="319627"/>
                </a:lnTo>
                <a:lnTo>
                  <a:pt x="281676" y="348930"/>
                </a:lnTo>
                <a:lnTo>
                  <a:pt x="236959" y="367826"/>
                </a:lnTo>
                <a:lnTo>
                  <a:pt x="187198" y="374522"/>
                </a:lnTo>
                <a:lnTo>
                  <a:pt x="137436" y="367826"/>
                </a:lnTo>
                <a:lnTo>
                  <a:pt x="92719" y="348930"/>
                </a:lnTo>
                <a:lnTo>
                  <a:pt x="54832" y="319627"/>
                </a:lnTo>
                <a:lnTo>
                  <a:pt x="25559" y="281709"/>
                </a:lnTo>
                <a:lnTo>
                  <a:pt x="6687" y="236969"/>
                </a:lnTo>
                <a:lnTo>
                  <a:pt x="0" y="187197"/>
                </a:lnTo>
                <a:close/>
              </a:path>
            </a:pathLst>
          </a:custGeom>
          <a:ln w="25400">
            <a:solidFill>
              <a:srgbClr val="FFFFFF"/>
            </a:solidFill>
          </a:ln>
        </p:spPr>
        <p:txBody>
          <a:bodyPr wrap="square" lIns="0" tIns="0" rIns="0" bIns="0" rtlCol="0"/>
          <a:lstStyle/>
          <a:p>
            <a:endParaRPr/>
          </a:p>
        </p:txBody>
      </p:sp>
      <p:sp>
        <p:nvSpPr>
          <p:cNvPr id="29" name="object 29"/>
          <p:cNvSpPr txBox="1"/>
          <p:nvPr/>
        </p:nvSpPr>
        <p:spPr>
          <a:xfrm>
            <a:off x="7509383" y="3385566"/>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3</a:t>
            </a:r>
            <a:endParaRPr sz="1100">
              <a:latin typeface="Calibri"/>
              <a:cs typeface="Calibri"/>
            </a:endParaRPr>
          </a:p>
        </p:txBody>
      </p:sp>
      <p:sp>
        <p:nvSpPr>
          <p:cNvPr id="30" name="object 30"/>
          <p:cNvSpPr txBox="1"/>
          <p:nvPr/>
        </p:nvSpPr>
        <p:spPr>
          <a:xfrm>
            <a:off x="553213" y="3731413"/>
            <a:ext cx="1691639" cy="1148715"/>
          </a:xfrm>
          <a:prstGeom prst="rect">
            <a:avLst/>
          </a:prstGeom>
        </p:spPr>
        <p:txBody>
          <a:bodyPr vert="horz" wrap="square" lIns="0" tIns="61594" rIns="0" bIns="0" rtlCol="0">
            <a:spAutoFit/>
          </a:bodyPr>
          <a:lstStyle/>
          <a:p>
            <a:pPr marL="196215" indent="-183515">
              <a:spcBef>
                <a:spcPts val="484"/>
              </a:spcBef>
              <a:buFont typeface="Arial"/>
              <a:buChar char="•"/>
              <a:tabLst>
                <a:tab pos="196215" algn="l"/>
              </a:tabLst>
            </a:pPr>
            <a:r>
              <a:rPr sz="1600" b="1" spc="-10">
                <a:solidFill>
                  <a:srgbClr val="FFFFFF"/>
                </a:solidFill>
                <a:latin typeface="Calibri"/>
                <a:cs typeface="Calibri"/>
              </a:rPr>
              <a:t>Personal</a:t>
            </a:r>
            <a:r>
              <a:rPr sz="1600" b="1" spc="-40">
                <a:solidFill>
                  <a:srgbClr val="FFFFFF"/>
                </a:solidFill>
                <a:latin typeface="Calibri"/>
                <a:cs typeface="Calibri"/>
              </a:rPr>
              <a:t> </a:t>
            </a:r>
            <a:r>
              <a:rPr sz="1600" b="1" spc="-10">
                <a:solidFill>
                  <a:srgbClr val="FFFFFF"/>
                </a:solidFill>
                <a:latin typeface="Calibri"/>
                <a:cs typeface="Calibri"/>
              </a:rPr>
              <a:t>hygiene.</a:t>
            </a:r>
            <a:endParaRPr sz="1600">
              <a:latin typeface="Calibri"/>
              <a:cs typeface="Calibri"/>
            </a:endParaRPr>
          </a:p>
          <a:p>
            <a:pPr marL="196215" indent="-183515">
              <a:spcBef>
                <a:spcPts val="380"/>
              </a:spcBef>
              <a:buFont typeface="Arial"/>
              <a:buChar char="•"/>
              <a:tabLst>
                <a:tab pos="196215" algn="l"/>
              </a:tabLst>
            </a:pPr>
            <a:r>
              <a:rPr sz="1600" b="1">
                <a:solidFill>
                  <a:srgbClr val="FFFFFF"/>
                </a:solidFill>
                <a:latin typeface="Calibri"/>
                <a:cs typeface="Calibri"/>
              </a:rPr>
              <a:t>Smile</a:t>
            </a:r>
            <a:r>
              <a:rPr sz="1600" b="1" spc="-55">
                <a:solidFill>
                  <a:srgbClr val="FFFFFF"/>
                </a:solidFill>
                <a:latin typeface="Calibri"/>
                <a:cs typeface="Calibri"/>
              </a:rPr>
              <a:t> </a:t>
            </a:r>
            <a:r>
              <a:rPr sz="1600" b="1" spc="-10">
                <a:solidFill>
                  <a:srgbClr val="FFFFFF"/>
                </a:solidFill>
                <a:latin typeface="Calibri"/>
                <a:cs typeface="Calibri"/>
              </a:rPr>
              <a:t>warmly.</a:t>
            </a:r>
            <a:endParaRPr sz="1600">
              <a:latin typeface="Calibri"/>
              <a:cs typeface="Calibri"/>
            </a:endParaRPr>
          </a:p>
          <a:p>
            <a:pPr marL="194945" marR="362585" indent="-182880">
              <a:spcBef>
                <a:spcPts val="400"/>
              </a:spcBef>
              <a:buFont typeface="Arial"/>
              <a:buChar char="•"/>
              <a:tabLst>
                <a:tab pos="194945" algn="l"/>
              </a:tabLst>
            </a:pPr>
            <a:r>
              <a:rPr sz="1600" b="1" spc="-10">
                <a:solidFill>
                  <a:srgbClr val="FFFFFF"/>
                </a:solidFill>
                <a:latin typeface="Calibri"/>
                <a:cs typeface="Calibri"/>
              </a:rPr>
              <a:t>Positive</a:t>
            </a:r>
            <a:r>
              <a:rPr sz="1600" b="1" spc="-35">
                <a:solidFill>
                  <a:srgbClr val="FFFFFF"/>
                </a:solidFill>
                <a:latin typeface="Calibri"/>
                <a:cs typeface="Calibri"/>
              </a:rPr>
              <a:t> </a:t>
            </a:r>
            <a:r>
              <a:rPr sz="1600" b="1" spc="-20">
                <a:solidFill>
                  <a:srgbClr val="FFFFFF"/>
                </a:solidFill>
                <a:latin typeface="Calibri"/>
                <a:cs typeface="Calibri"/>
              </a:rPr>
              <a:t>body </a:t>
            </a:r>
            <a:r>
              <a:rPr sz="1600" b="1" spc="-10">
                <a:solidFill>
                  <a:srgbClr val="FFFFFF"/>
                </a:solidFill>
                <a:latin typeface="Calibri"/>
                <a:cs typeface="Calibri"/>
              </a:rPr>
              <a:t>language.</a:t>
            </a:r>
            <a:endParaRPr sz="1600">
              <a:latin typeface="Calibri"/>
              <a:cs typeface="Calibri"/>
            </a:endParaRPr>
          </a:p>
        </p:txBody>
      </p:sp>
      <p:grpSp>
        <p:nvGrpSpPr>
          <p:cNvPr id="31" name="object 31"/>
          <p:cNvGrpSpPr/>
          <p:nvPr/>
        </p:nvGrpSpPr>
        <p:grpSpPr>
          <a:xfrm>
            <a:off x="1270001" y="3183635"/>
            <a:ext cx="672465" cy="105410"/>
            <a:chOff x="1257300" y="3183635"/>
            <a:chExt cx="672465" cy="105410"/>
          </a:xfrm>
        </p:grpSpPr>
        <p:pic>
          <p:nvPicPr>
            <p:cNvPr id="32" name="object 32"/>
            <p:cNvPicPr/>
            <p:nvPr/>
          </p:nvPicPr>
          <p:blipFill>
            <a:blip r:embed="rId7" cstate="print"/>
            <a:stretch>
              <a:fillRect/>
            </a:stretch>
          </p:blipFill>
          <p:spPr>
            <a:xfrm>
              <a:off x="1257300" y="3183635"/>
              <a:ext cx="672084" cy="105155"/>
            </a:xfrm>
            <a:prstGeom prst="rect">
              <a:avLst/>
            </a:prstGeom>
          </p:spPr>
        </p:pic>
        <p:sp>
          <p:nvSpPr>
            <p:cNvPr id="33" name="object 33"/>
            <p:cNvSpPr/>
            <p:nvPr/>
          </p:nvSpPr>
          <p:spPr>
            <a:xfrm>
              <a:off x="1300226" y="3218687"/>
              <a:ext cx="578485" cy="0"/>
            </a:xfrm>
            <a:custGeom>
              <a:avLst/>
              <a:gdLst/>
              <a:ahLst/>
              <a:cxnLst/>
              <a:rect l="l" t="t" r="r" b="b"/>
              <a:pathLst>
                <a:path w="578485">
                  <a:moveTo>
                    <a:pt x="0" y="0"/>
                  </a:moveTo>
                  <a:lnTo>
                    <a:pt x="578231" y="0"/>
                  </a:lnTo>
                </a:path>
              </a:pathLst>
            </a:custGeom>
            <a:ln w="25400">
              <a:solidFill>
                <a:srgbClr val="FFFFFF"/>
              </a:solidFill>
            </a:ln>
          </p:spPr>
          <p:txBody>
            <a:bodyPr wrap="square" lIns="0" tIns="0" rIns="0" bIns="0" rtlCol="0"/>
            <a:lstStyle/>
            <a:p>
              <a:endParaRPr/>
            </a:p>
          </p:txBody>
        </p:sp>
      </p:grpSp>
      <p:sp>
        <p:nvSpPr>
          <p:cNvPr id="34" name="object 34"/>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spc="-25"/>
              <a:t>43</a:t>
            </a:r>
          </a:p>
        </p:txBody>
      </p:sp>
      <p:sp>
        <p:nvSpPr>
          <p:cNvPr id="35" name="object 35"/>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t>Automotive</a:t>
            </a:r>
            <a:r>
              <a:rPr spc="-35"/>
              <a:t> </a:t>
            </a:r>
            <a:r>
              <a:rPr spc="-10"/>
              <a:t>Division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FBED1-52EE-B827-3842-25F7FF140D7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39002A7-7128-E038-B9AD-7213EB152A5A}"/>
              </a:ext>
            </a:extLst>
          </p:cNvPr>
          <p:cNvSpPr>
            <a:spLocks noGrp="1"/>
          </p:cNvSpPr>
          <p:nvPr>
            <p:ph type="title"/>
          </p:nvPr>
        </p:nvSpPr>
        <p:spPr/>
        <p:txBody>
          <a:bodyPr/>
          <a:lstStyle/>
          <a:p>
            <a:r>
              <a:rPr lang="en-US" sz="2800">
                <a:solidFill>
                  <a:srgbClr val="005BAA"/>
                </a:solidFill>
              </a:rPr>
              <a:t>INFLUENCE</a:t>
            </a:r>
          </a:p>
        </p:txBody>
      </p:sp>
      <p:sp>
        <p:nvSpPr>
          <p:cNvPr id="25" name="Text Placeholder 24">
            <a:extLst>
              <a:ext uri="{FF2B5EF4-FFF2-40B4-BE49-F238E27FC236}">
                <a16:creationId xmlns:a16="http://schemas.microsoft.com/office/drawing/2014/main" id="{5F084FFC-F496-7175-9D0B-D83B7F7AE587}"/>
              </a:ext>
            </a:extLst>
          </p:cNvPr>
          <p:cNvSpPr>
            <a:spLocks noGrp="1"/>
          </p:cNvSpPr>
          <p:nvPr>
            <p:ph type="body" sz="quarter" idx="13"/>
          </p:nvPr>
        </p:nvSpPr>
        <p:spPr>
          <a:xfrm>
            <a:off x="604812" y="1833241"/>
            <a:ext cx="5491187" cy="4020670"/>
          </a:xfrm>
        </p:spPr>
        <p:txBody>
          <a:bodyPr/>
          <a:lstStyle/>
          <a:p>
            <a:pPr marL="0" indent="0">
              <a:buNone/>
            </a:pPr>
            <a:r>
              <a:rPr lang="en-US" b="1">
                <a:solidFill>
                  <a:srgbClr val="00417C"/>
                </a:solidFill>
              </a:rPr>
              <a:t>COMMUNICATING WITH “I” STYLES:</a:t>
            </a:r>
            <a:endParaRPr lang="en-US">
              <a:solidFill>
                <a:srgbClr val="00417C"/>
              </a:solidFill>
            </a:endParaRPr>
          </a:p>
          <a:p>
            <a:r>
              <a:rPr lang="en-US">
                <a:solidFill>
                  <a:srgbClr val="00417C"/>
                </a:solidFill>
              </a:rPr>
              <a:t>Be enthusiastic and friendly.</a:t>
            </a:r>
          </a:p>
          <a:p>
            <a:r>
              <a:rPr lang="en-US">
                <a:solidFill>
                  <a:srgbClr val="00417C"/>
                </a:solidFill>
              </a:rPr>
              <a:t>Engage in small talk before getting to business.</a:t>
            </a:r>
          </a:p>
          <a:p>
            <a:r>
              <a:rPr lang="en-US">
                <a:solidFill>
                  <a:srgbClr val="00417C"/>
                </a:solidFill>
              </a:rPr>
              <a:t>Use expressive language and gestures.</a:t>
            </a:r>
          </a:p>
          <a:p>
            <a:r>
              <a:rPr lang="en-US">
                <a:solidFill>
                  <a:srgbClr val="00417C"/>
                </a:solidFill>
              </a:rPr>
              <a:t>Allow them to talk and share their ideas.</a:t>
            </a:r>
          </a:p>
          <a:p>
            <a:r>
              <a:rPr lang="en-US">
                <a:solidFill>
                  <a:srgbClr val="00417C"/>
                </a:solidFill>
              </a:rPr>
              <a:t>Avoid being too rigid, formal, or data-heavy.</a:t>
            </a:r>
          </a:p>
        </p:txBody>
      </p:sp>
      <p:pic>
        <p:nvPicPr>
          <p:cNvPr id="9" name="Picture 12" descr="smiling woma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11301" y="2402319"/>
            <a:ext cx="2779010" cy="416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ular Callout 10"/>
          <p:cNvSpPr>
            <a:spLocks noChangeArrowheads="1"/>
          </p:cNvSpPr>
          <p:nvPr/>
        </p:nvSpPr>
        <p:spPr bwMode="auto">
          <a:xfrm>
            <a:off x="8155931" y="891655"/>
            <a:ext cx="2042088" cy="1186612"/>
          </a:xfrm>
          <a:prstGeom prst="wedgeRoundRectCallout">
            <a:avLst>
              <a:gd name="adj1" fmla="val 52142"/>
              <a:gd name="adj2" fmla="val 90494"/>
              <a:gd name="adj3" fmla="val 16667"/>
            </a:avLst>
          </a:prstGeom>
          <a:solidFill>
            <a:schemeClr val="bg1"/>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en-US" sz="2200" i="1">
                <a:solidFill>
                  <a:srgbClr val="000000"/>
                </a:solidFill>
                <a:latin typeface="HelveticaNeueLT Std Blk Cn" panose="020B0806030702040204" pitchFamily="34" charset="0"/>
              </a:rPr>
              <a:t>“</a:t>
            </a:r>
            <a:r>
              <a:rPr lang="en-US" sz="2200" i="1">
                <a:solidFill>
                  <a:srgbClr val="000000"/>
                </a:solidFill>
                <a:latin typeface="HelveticaNeueLT Std Blk Cn" panose="020B0806030702040204" pitchFamily="34" charset="0"/>
              </a:rPr>
              <a:t>I LOVE red … don</a:t>
            </a:r>
            <a:r>
              <a:rPr lang="en-US" altLang="en-US" sz="2200" i="1">
                <a:solidFill>
                  <a:srgbClr val="000000"/>
                </a:solidFill>
                <a:latin typeface="HelveticaNeueLT Std Blk Cn" panose="020B0806030702040204" pitchFamily="34" charset="0"/>
              </a:rPr>
              <a:t>’</a:t>
            </a:r>
            <a:r>
              <a:rPr lang="en-US" sz="2200" i="1">
                <a:solidFill>
                  <a:srgbClr val="000000"/>
                </a:solidFill>
                <a:latin typeface="HelveticaNeueLT Std Blk Cn" panose="020B0806030702040204" pitchFamily="34" charset="0"/>
              </a:rPr>
              <a:t>t you?</a:t>
            </a:r>
            <a:r>
              <a:rPr lang="en-US" altLang="en-US" sz="2200" i="1">
                <a:solidFill>
                  <a:srgbClr val="000000"/>
                </a:solidFill>
                <a:latin typeface="HelveticaNeueLT Std Blk Cn" panose="020B0806030702040204" pitchFamily="34" charset="0"/>
              </a:rPr>
              <a:t>”</a:t>
            </a:r>
            <a:endParaRPr lang="en-US" sz="2200" i="1">
              <a:solidFill>
                <a:srgbClr val="000000"/>
              </a:solidFill>
              <a:latin typeface="HelveticaNeueLT Std Blk Cn" panose="020B0806030702040204" pitchFamily="34" charset="0"/>
            </a:endParaRPr>
          </a:p>
        </p:txBody>
      </p:sp>
      <p:pic>
        <p:nvPicPr>
          <p:cNvPr id="3" name="Picture 2" descr="I">
            <a:extLst>
              <a:ext uri="{FF2B5EF4-FFF2-40B4-BE49-F238E27FC236}">
                <a16:creationId xmlns:a16="http://schemas.microsoft.com/office/drawing/2014/main" id="{93F8453B-991B-799D-85D9-5A93D5714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4">
            <a:extLst>
              <a:ext uri="{FF2B5EF4-FFF2-40B4-BE49-F238E27FC236}">
                <a16:creationId xmlns:a16="http://schemas.microsoft.com/office/drawing/2014/main" id="{0E531F39-974F-6FFB-1E0B-B18033F456DD}"/>
              </a:ext>
            </a:extLst>
          </p:cNvPr>
          <p:cNvSpPr txBox="1">
            <a:spLocks/>
          </p:cNvSpPr>
          <p:nvPr/>
        </p:nvSpPr>
        <p:spPr>
          <a:xfrm>
            <a:off x="604812" y="1326617"/>
            <a:ext cx="6899554" cy="428704"/>
          </a:xfrm>
          <a:prstGeom prst="rect">
            <a:avLst/>
          </a:prstGeom>
        </p:spPr>
        <p:txBody>
          <a:bodyPr vert="horz" lIns="91440" tIns="45720" rIns="91440" bIns="45720" rtlCol="0">
            <a:noAutofit/>
          </a:bodyPr>
          <a:lstStyle>
            <a:lvl1pPr marL="347663" indent="-347663" algn="l" defTabSz="914400" rtl="0" eaLnBrk="1" latinLnBrk="0" hangingPunct="1">
              <a:lnSpc>
                <a:spcPct val="90000"/>
              </a:lnSpc>
              <a:spcBef>
                <a:spcPts val="1000"/>
              </a:spcBef>
              <a:buFont typeface="Arial" panose="020B0604020202020204" pitchFamily="34" charset="0"/>
              <a:buChar char="•"/>
              <a:defRPr sz="1800" b="0" i="0" kern="1200">
                <a:solidFill>
                  <a:schemeClr val="tx2"/>
                </a:solidFill>
                <a:latin typeface="HelveticaNeueLT Std Lt Cn" panose="020B0406020202030204" pitchFamily="34" charset="0"/>
                <a:ea typeface="+mn-ea"/>
                <a:cs typeface="+mn-cs"/>
              </a:defRPr>
            </a:lvl1pPr>
            <a:lvl2pPr marL="739775" indent="-282575"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417C"/>
                </a:solidFill>
              </a:rPr>
              <a:t>How do we communicate best with these customers?</a:t>
            </a:r>
          </a:p>
        </p:txBody>
      </p:sp>
    </p:spTree>
    <p:extLst>
      <p:ext uri="{BB962C8B-B14F-4D97-AF65-F5344CB8AC3E}">
        <p14:creationId xmlns:p14="http://schemas.microsoft.com/office/powerpoint/2010/main" val="43048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INFLUENCE</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PRIORITIES:</a:t>
            </a:r>
          </a:p>
          <a:p>
            <a:endParaRPr lang="en-US">
              <a:solidFill>
                <a:srgbClr val="00417C"/>
              </a:solidFill>
            </a:endParaRPr>
          </a:p>
        </p:txBody>
      </p:sp>
      <p:pic>
        <p:nvPicPr>
          <p:cNvPr id="7" name="Picture 4" descr="Image result for disc profile"/>
          <p:cNvPicPr>
            <a:picLocks noChangeAspect="1" noChangeArrowheads="1"/>
          </p:cNvPicPr>
          <p:nvPr/>
        </p:nvPicPr>
        <p:blipFill rotWithShape="1">
          <a:blip r:embed="rId3">
            <a:extLst>
              <a:ext uri="{28A0092B-C50C-407E-A947-70E740481C1C}">
                <a14:useLocalDpi xmlns:a14="http://schemas.microsoft.com/office/drawing/2010/main" val="0"/>
              </a:ext>
            </a:extLst>
          </a:blip>
          <a:srcRect b="2801"/>
          <a:stretch/>
        </p:blipFill>
        <p:spPr bwMode="auto">
          <a:xfrm>
            <a:off x="2154509" y="2428115"/>
            <a:ext cx="3427659" cy="347691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rot="2651031">
            <a:off x="2894970" y="2664437"/>
            <a:ext cx="3385655" cy="1708001"/>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51332B6A-3A07-1D88-03A5-960AEFEA7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
            <a:extLst>
              <a:ext uri="{FF2B5EF4-FFF2-40B4-BE49-F238E27FC236}">
                <a16:creationId xmlns:a16="http://schemas.microsoft.com/office/drawing/2014/main" id="{5B4A5D8A-9E08-209D-6F76-3362BC9B6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3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INFLUENCE</a:t>
            </a:r>
          </a:p>
        </p:txBody>
      </p:sp>
      <p:sp>
        <p:nvSpPr>
          <p:cNvPr id="3" name="Text Placeholder 2"/>
          <p:cNvSpPr>
            <a:spLocks noGrp="1"/>
          </p:cNvSpPr>
          <p:nvPr>
            <p:ph type="body" sz="quarter" idx="13"/>
          </p:nvPr>
        </p:nvSpPr>
        <p:spPr/>
        <p:txBody>
          <a:bodyPr/>
          <a:lstStyle/>
          <a:p>
            <a:pPr marL="0" indent="0">
              <a:buNone/>
            </a:pPr>
            <a:r>
              <a:rPr lang="en-US" b="1">
                <a:solidFill>
                  <a:srgbClr val="00417C"/>
                </a:solidFill>
              </a:rPr>
              <a:t>I-STYLE QUOTE:</a:t>
            </a:r>
          </a:p>
          <a:p>
            <a:pPr marL="0" indent="0">
              <a:buNone/>
            </a:pPr>
            <a:endParaRPr lang="en-US">
              <a:solidFill>
                <a:srgbClr val="00417C"/>
              </a:solidFill>
            </a:endParaRPr>
          </a:p>
        </p:txBody>
      </p:sp>
      <p:pic>
        <p:nvPicPr>
          <p:cNvPr id="4" name="Picture 3"/>
          <p:cNvPicPr>
            <a:picLocks noChangeAspect="1"/>
          </p:cNvPicPr>
          <p:nvPr/>
        </p:nvPicPr>
        <p:blipFill rotWithShape="1">
          <a:blip r:embed="rId3"/>
          <a:srcRect t="26334"/>
          <a:stretch/>
        </p:blipFill>
        <p:spPr>
          <a:xfrm>
            <a:off x="2047060" y="2685328"/>
            <a:ext cx="7938037" cy="2144381"/>
          </a:xfrm>
          <a:prstGeom prst="rect">
            <a:avLst/>
          </a:prstGeom>
        </p:spPr>
      </p:pic>
      <p:pic>
        <p:nvPicPr>
          <p:cNvPr id="2" name="Picture 1" descr="I">
            <a:extLst>
              <a:ext uri="{FF2B5EF4-FFF2-40B4-BE49-F238E27FC236}">
                <a16:creationId xmlns:a16="http://schemas.microsoft.com/office/drawing/2014/main" id="{037AD12B-CA51-B162-E2A1-3BD0BC85A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866" y="87121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37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E8575-20F9-0617-68D1-732848B6B1D6}"/>
            </a:ext>
          </a:extLst>
        </p:cNvPr>
        <p:cNvGrpSpPr/>
        <p:nvPr/>
      </p:nvGrpSpPr>
      <p:grpSpPr>
        <a:xfrm>
          <a:off x="0" y="0"/>
          <a:ext cx="0" cy="0"/>
          <a:chOff x="0" y="0"/>
          <a:chExt cx="0" cy="0"/>
        </a:xfrm>
      </p:grpSpPr>
      <p:sp>
        <p:nvSpPr>
          <p:cNvPr id="3" name="Arrow: Right 2">
            <a:extLst>
              <a:ext uri="{FF2B5EF4-FFF2-40B4-BE49-F238E27FC236}">
                <a16:creationId xmlns:a16="http://schemas.microsoft.com/office/drawing/2014/main" id="{621E14A7-7671-8E9F-6D15-8F36171F118F}"/>
              </a:ext>
            </a:extLst>
          </p:cNvPr>
          <p:cNvSpPr/>
          <p:nvPr/>
        </p:nvSpPr>
        <p:spPr>
          <a:xfrm flipH="1">
            <a:off x="8707917" y="4408712"/>
            <a:ext cx="2271165" cy="8001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2" descr="DiSC map showing fast-paced and outspoken at top, cautious and reflective at bottom, questioning and skeptical on the left, and accepting and warm at the right">
            <a:extLst>
              <a:ext uri="{FF2B5EF4-FFF2-40B4-BE49-F238E27FC236}">
                <a16:creationId xmlns:a16="http://schemas.microsoft.com/office/drawing/2014/main" id="{F012074F-B787-244C-E3D4-D5C49CA6D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699" y="-130628"/>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7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5388862" y="4530088"/>
            <a:ext cx="1661667" cy="1567293"/>
          </a:xfrm>
          <a:prstGeom prst="rect">
            <a:avLst/>
          </a:prstGeom>
        </p:spPr>
      </p:pic>
      <p:sp>
        <p:nvSpPr>
          <p:cNvPr id="8" name="Title 7"/>
          <p:cNvSpPr>
            <a:spLocks noGrp="1"/>
          </p:cNvSpPr>
          <p:nvPr>
            <p:ph type="title"/>
          </p:nvPr>
        </p:nvSpPr>
        <p:spPr/>
        <p:txBody>
          <a:bodyPr/>
          <a:lstStyle/>
          <a:p>
            <a:r>
              <a:rPr lang="en-US" sz="2800">
                <a:solidFill>
                  <a:srgbClr val="005BAA"/>
                </a:solidFill>
              </a:rPr>
              <a:t>STEADINESS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endParaRPr lang="en-US">
              <a:solidFill>
                <a:srgbClr val="00417C"/>
              </a:solidFill>
            </a:endParaRPr>
          </a:p>
          <a:p>
            <a:r>
              <a:rPr lang="en-US">
                <a:solidFill>
                  <a:srgbClr val="00417C"/>
                </a:solidFill>
              </a:rPr>
              <a:t>Calm</a:t>
            </a:r>
          </a:p>
          <a:p>
            <a:r>
              <a:rPr lang="en-US">
                <a:solidFill>
                  <a:srgbClr val="00417C"/>
                </a:solidFill>
              </a:rPr>
              <a:t>Patient</a:t>
            </a:r>
          </a:p>
          <a:p>
            <a:r>
              <a:rPr lang="en-US">
                <a:solidFill>
                  <a:srgbClr val="00417C"/>
                </a:solidFill>
              </a:rPr>
              <a:t>Predictable</a:t>
            </a:r>
          </a:p>
          <a:p>
            <a:r>
              <a:rPr lang="en-US">
                <a:solidFill>
                  <a:srgbClr val="00417C"/>
                </a:solidFill>
              </a:rPr>
              <a:t>Deliberate</a:t>
            </a:r>
          </a:p>
          <a:p>
            <a:r>
              <a:rPr lang="en-US">
                <a:solidFill>
                  <a:srgbClr val="00417C"/>
                </a:solidFill>
              </a:rPr>
              <a:t>Stable</a:t>
            </a:r>
          </a:p>
          <a:p>
            <a:r>
              <a:rPr lang="en-US">
                <a:solidFill>
                  <a:srgbClr val="00417C"/>
                </a:solidFill>
              </a:rPr>
              <a:t>Warm</a:t>
            </a:r>
          </a:p>
          <a:p>
            <a:r>
              <a:rPr lang="en-US">
                <a:solidFill>
                  <a:srgbClr val="00417C"/>
                </a:solidFill>
              </a:rPr>
              <a:t>Passive</a:t>
            </a:r>
          </a:p>
          <a:p>
            <a:r>
              <a:rPr lang="en-US">
                <a:solidFill>
                  <a:srgbClr val="00417C"/>
                </a:solidFill>
              </a:rPr>
              <a:t>Loyal</a:t>
            </a:r>
          </a:p>
        </p:txBody>
      </p:sp>
      <p:pic>
        <p:nvPicPr>
          <p:cNvPr id="3" name="Picture 6" descr="An unknown person with a hidden closed and masked face is an anonymous  character Vector | Premium Vector">
            <a:extLst>
              <a:ext uri="{FF2B5EF4-FFF2-40B4-BE49-F238E27FC236}">
                <a16:creationId xmlns:a16="http://schemas.microsoft.com/office/drawing/2014/main" id="{B5EBCE2F-54DE-85CA-C460-19F423C4D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
            <a:extLst>
              <a:ext uri="{FF2B5EF4-FFF2-40B4-BE49-F238E27FC236}">
                <a16:creationId xmlns:a16="http://schemas.microsoft.com/office/drawing/2014/main" id="{09EA3B69-E2F0-04BA-317F-88FF5B408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64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Image result for DISC STEAD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06" y="2358057"/>
            <a:ext cx="4424712" cy="324744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sz="2800">
                <a:solidFill>
                  <a:srgbClr val="005BAA"/>
                </a:solidFill>
              </a:rPr>
              <a:t>STEADINESS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endParaRPr lang="en-US">
              <a:solidFill>
                <a:srgbClr val="00417C"/>
              </a:solidFill>
            </a:endParaRPr>
          </a:p>
        </p:txBody>
      </p:sp>
      <p:sp>
        <p:nvSpPr>
          <p:cNvPr id="9" name="Oval 8"/>
          <p:cNvSpPr/>
          <p:nvPr/>
        </p:nvSpPr>
        <p:spPr>
          <a:xfrm rot="18995084">
            <a:off x="3760080" y="3787340"/>
            <a:ext cx="2231314" cy="2096091"/>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A982D6CD-838A-6233-DA83-BE07BCB3B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
            <a:extLst>
              <a:ext uri="{FF2B5EF4-FFF2-40B4-BE49-F238E27FC236}">
                <a16:creationId xmlns:a16="http://schemas.microsoft.com/office/drawing/2014/main" id="{345B0D5A-DCB0-418F-965F-362C8C27D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9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STEADINESS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MOTIVATORS:</a:t>
            </a:r>
            <a:endParaRPr lang="en-US">
              <a:solidFill>
                <a:srgbClr val="00417C"/>
              </a:solidFill>
            </a:endParaRPr>
          </a:p>
          <a:p>
            <a:r>
              <a:rPr lang="en-US">
                <a:solidFill>
                  <a:srgbClr val="00417C"/>
                </a:solidFill>
              </a:rPr>
              <a:t>Motivated by cooperation, opportunities to help and sincere appreciation</a:t>
            </a:r>
          </a:p>
          <a:p>
            <a:r>
              <a:rPr lang="en-US">
                <a:solidFill>
                  <a:srgbClr val="00417C"/>
                </a:solidFill>
              </a:rPr>
              <a:t>Values loyalty, helping others, and security</a:t>
            </a:r>
          </a:p>
        </p:txBody>
      </p:sp>
      <p:pic>
        <p:nvPicPr>
          <p:cNvPr id="3" name="Picture 2">
            <a:extLst>
              <a:ext uri="{FF2B5EF4-FFF2-40B4-BE49-F238E27FC236}">
                <a16:creationId xmlns:a16="http://schemas.microsoft.com/office/drawing/2014/main" id="{6CDB6DFC-8A22-C403-DCCD-CDD7CBDE1726}"/>
              </a:ext>
            </a:extLst>
          </p:cNvPr>
          <p:cNvPicPr>
            <a:picLocks noChangeAspect="1"/>
          </p:cNvPicPr>
          <p:nvPr/>
        </p:nvPicPr>
        <p:blipFill>
          <a:blip r:embed="rId3"/>
          <a:stretch>
            <a:fillRect/>
          </a:stretch>
        </p:blipFill>
        <p:spPr>
          <a:xfrm>
            <a:off x="5388862" y="4530088"/>
            <a:ext cx="1661667" cy="1567293"/>
          </a:xfrm>
          <a:prstGeom prst="rect">
            <a:avLst/>
          </a:prstGeom>
        </p:spPr>
      </p:pic>
      <p:pic>
        <p:nvPicPr>
          <p:cNvPr id="5" name="Picture 6" descr="An unknown person with a hidden closed and masked face is an anonymous  character Vector | Premium Vector">
            <a:extLst>
              <a:ext uri="{FF2B5EF4-FFF2-40B4-BE49-F238E27FC236}">
                <a16:creationId xmlns:a16="http://schemas.microsoft.com/office/drawing/2014/main" id="{68A07979-1645-6B6C-66C0-C3790AD03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
            <a:extLst>
              <a:ext uri="{FF2B5EF4-FFF2-40B4-BE49-F238E27FC236}">
                <a16:creationId xmlns:a16="http://schemas.microsoft.com/office/drawing/2014/main" id="{68BAC721-94E4-02C4-08A3-70F6EF231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46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STEADINESS</a:t>
            </a:r>
          </a:p>
        </p:txBody>
      </p:sp>
      <p:sp>
        <p:nvSpPr>
          <p:cNvPr id="25" name="Text Placeholder 24"/>
          <p:cNvSpPr>
            <a:spLocks noGrp="1"/>
          </p:cNvSpPr>
          <p:nvPr>
            <p:ph type="body" sz="quarter" idx="13"/>
          </p:nvPr>
        </p:nvSpPr>
        <p:spPr>
          <a:xfrm>
            <a:off x="604812" y="1833241"/>
            <a:ext cx="6596087" cy="4020670"/>
          </a:xfrm>
        </p:spPr>
        <p:txBody>
          <a:bodyPr/>
          <a:lstStyle/>
          <a:p>
            <a:pPr marL="0" indent="0">
              <a:buNone/>
            </a:pPr>
            <a:r>
              <a:rPr lang="en-US" b="1">
                <a:solidFill>
                  <a:srgbClr val="00417C"/>
                </a:solidFill>
              </a:rPr>
              <a:t>COMMUNICATING WITH “S” STYLES:</a:t>
            </a:r>
            <a:endParaRPr lang="en-US">
              <a:solidFill>
                <a:srgbClr val="00417C"/>
              </a:solidFill>
            </a:endParaRPr>
          </a:p>
          <a:p>
            <a:r>
              <a:rPr lang="en-US">
                <a:solidFill>
                  <a:srgbClr val="00417C"/>
                </a:solidFill>
              </a:rPr>
              <a:t>Be personal and amiable.</a:t>
            </a:r>
          </a:p>
          <a:p>
            <a:r>
              <a:rPr lang="en-US">
                <a:solidFill>
                  <a:srgbClr val="00417C"/>
                </a:solidFill>
              </a:rPr>
              <a:t>Express genuine interest in them.</a:t>
            </a:r>
          </a:p>
          <a:p>
            <a:r>
              <a:rPr lang="en-US">
                <a:solidFill>
                  <a:srgbClr val="00417C"/>
                </a:solidFill>
              </a:rPr>
              <a:t>Take time to provide clarification.</a:t>
            </a:r>
          </a:p>
          <a:p>
            <a:r>
              <a:rPr lang="en-US">
                <a:solidFill>
                  <a:srgbClr val="00417C"/>
                </a:solidFill>
              </a:rPr>
              <a:t>Be polite.</a:t>
            </a:r>
          </a:p>
          <a:p>
            <a:r>
              <a:rPr lang="en-US">
                <a:solidFill>
                  <a:srgbClr val="00417C"/>
                </a:solidFill>
              </a:rPr>
              <a:t>Avoid being confrontational or too aggressive.</a:t>
            </a:r>
          </a:p>
        </p:txBody>
      </p:sp>
      <p:pic>
        <p:nvPicPr>
          <p:cNvPr id="6146" name="Picture 2" descr="Image result for worried  woman 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4375" r="90000"/>
                    </a14:imgEffect>
                  </a14:imgLayer>
                </a14:imgProps>
              </a:ext>
              <a:ext uri="{28A0092B-C50C-407E-A947-70E740481C1C}">
                <a14:useLocalDpi xmlns:a14="http://schemas.microsoft.com/office/drawing/2010/main" val="0"/>
              </a:ext>
            </a:extLst>
          </a:blip>
          <a:srcRect/>
          <a:stretch>
            <a:fillRect/>
          </a:stretch>
        </p:blipFill>
        <p:spPr bwMode="auto">
          <a:xfrm>
            <a:off x="5827058" y="3255460"/>
            <a:ext cx="5827120" cy="3277755"/>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p:cNvSpPr>
            <a:spLocks noChangeArrowheads="1"/>
          </p:cNvSpPr>
          <p:nvPr/>
        </p:nvSpPr>
        <p:spPr bwMode="auto">
          <a:xfrm>
            <a:off x="9710186" y="1114686"/>
            <a:ext cx="1776964" cy="1211263"/>
          </a:xfrm>
          <a:prstGeom prst="wedgeRoundRectCallout">
            <a:avLst>
              <a:gd name="adj1" fmla="val -52278"/>
              <a:gd name="adj2" fmla="val 114627"/>
              <a:gd name="adj3" fmla="val 16667"/>
            </a:avLst>
          </a:prstGeom>
          <a:solidFill>
            <a:schemeClr val="bg1"/>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en-US" sz="2200" i="1">
                <a:solidFill>
                  <a:srgbClr val="000000"/>
                </a:solidFill>
                <a:latin typeface="HelveticaNeueLT Std Blk Cn" panose="020B0806030702040204" pitchFamily="34" charset="0"/>
              </a:rPr>
              <a:t>“</a:t>
            </a:r>
            <a:r>
              <a:rPr lang="en-US" sz="2200" i="1">
                <a:solidFill>
                  <a:srgbClr val="000000"/>
                </a:solidFill>
                <a:latin typeface="HelveticaNeueLT Std Blk Cn" panose="020B0806030702040204" pitchFamily="34" charset="0"/>
              </a:rPr>
              <a:t>Can I trust you?</a:t>
            </a:r>
            <a:r>
              <a:rPr lang="en-US" altLang="en-US" sz="2200" i="1">
                <a:solidFill>
                  <a:srgbClr val="000000"/>
                </a:solidFill>
                <a:latin typeface="HelveticaNeueLT Std Blk Cn" panose="020B0806030702040204" pitchFamily="34" charset="0"/>
              </a:rPr>
              <a:t>”</a:t>
            </a:r>
            <a:endParaRPr lang="en-US" sz="2200" i="1">
              <a:solidFill>
                <a:srgbClr val="000000"/>
              </a:solidFill>
              <a:latin typeface="HelveticaNeueLT Std Blk Cn" panose="020B0806030702040204" pitchFamily="34" charset="0"/>
            </a:endParaRPr>
          </a:p>
        </p:txBody>
      </p:sp>
      <p:sp>
        <p:nvSpPr>
          <p:cNvPr id="2" name="Text Placeholder 24">
            <a:extLst>
              <a:ext uri="{FF2B5EF4-FFF2-40B4-BE49-F238E27FC236}">
                <a16:creationId xmlns:a16="http://schemas.microsoft.com/office/drawing/2014/main" id="{3191332B-D1DD-57F5-81F3-C11361EB6F63}"/>
              </a:ext>
            </a:extLst>
          </p:cNvPr>
          <p:cNvSpPr txBox="1">
            <a:spLocks/>
          </p:cNvSpPr>
          <p:nvPr/>
        </p:nvSpPr>
        <p:spPr>
          <a:xfrm>
            <a:off x="604812" y="1326617"/>
            <a:ext cx="6899554" cy="428704"/>
          </a:xfrm>
          <a:prstGeom prst="rect">
            <a:avLst/>
          </a:prstGeom>
        </p:spPr>
        <p:txBody>
          <a:bodyPr vert="horz" lIns="91440" tIns="45720" rIns="91440" bIns="45720" rtlCol="0">
            <a:noAutofit/>
          </a:bodyPr>
          <a:lstStyle>
            <a:lvl1pPr marL="347663" indent="-347663" algn="l" defTabSz="914400" rtl="0" eaLnBrk="1" latinLnBrk="0" hangingPunct="1">
              <a:lnSpc>
                <a:spcPct val="90000"/>
              </a:lnSpc>
              <a:spcBef>
                <a:spcPts val="1000"/>
              </a:spcBef>
              <a:buFont typeface="Arial" panose="020B0604020202020204" pitchFamily="34" charset="0"/>
              <a:buChar char="•"/>
              <a:defRPr sz="1800" b="0" i="0" kern="1200">
                <a:solidFill>
                  <a:schemeClr val="tx2"/>
                </a:solidFill>
                <a:latin typeface="HelveticaNeueLT Std Lt Cn" panose="020B0406020202030204" pitchFamily="34" charset="0"/>
                <a:ea typeface="+mn-ea"/>
                <a:cs typeface="+mn-cs"/>
              </a:defRPr>
            </a:lvl1pPr>
            <a:lvl2pPr marL="739775" indent="-282575"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417C"/>
                </a:solidFill>
              </a:rPr>
              <a:t>How do we communicate best with these customers?</a:t>
            </a:r>
          </a:p>
        </p:txBody>
      </p:sp>
      <p:pic>
        <p:nvPicPr>
          <p:cNvPr id="3" name="Picture 2" descr="S">
            <a:extLst>
              <a:ext uri="{FF2B5EF4-FFF2-40B4-BE49-F238E27FC236}">
                <a16:creationId xmlns:a16="http://schemas.microsoft.com/office/drawing/2014/main" id="{58A7C5D8-9463-A989-0B8A-A181A34FE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04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STEADINESS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PRIORITIES:</a:t>
            </a:r>
            <a:endParaRPr lang="en-US">
              <a:solidFill>
                <a:srgbClr val="00417C"/>
              </a:solidFill>
            </a:endParaRPr>
          </a:p>
        </p:txBody>
      </p:sp>
      <p:pic>
        <p:nvPicPr>
          <p:cNvPr id="7" name="Picture 4" descr="Image result for disc profile"/>
          <p:cNvPicPr>
            <a:picLocks noChangeAspect="1" noChangeArrowheads="1"/>
          </p:cNvPicPr>
          <p:nvPr/>
        </p:nvPicPr>
        <p:blipFill rotWithShape="1">
          <a:blip r:embed="rId3">
            <a:extLst>
              <a:ext uri="{28A0092B-C50C-407E-A947-70E740481C1C}">
                <a14:useLocalDpi xmlns:a14="http://schemas.microsoft.com/office/drawing/2010/main" val="0"/>
              </a:ext>
            </a:extLst>
          </a:blip>
          <a:srcRect b="2801"/>
          <a:stretch/>
        </p:blipFill>
        <p:spPr bwMode="auto">
          <a:xfrm>
            <a:off x="2154509" y="2428115"/>
            <a:ext cx="3427659" cy="347691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rot="18685823">
            <a:off x="2928175" y="3990548"/>
            <a:ext cx="3364061" cy="1643947"/>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5A842B96-ABB2-6B70-1FF7-312571D51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
            <a:extLst>
              <a:ext uri="{FF2B5EF4-FFF2-40B4-BE49-F238E27FC236}">
                <a16:creationId xmlns:a16="http://schemas.microsoft.com/office/drawing/2014/main" id="{E45F4E28-2241-7A41-A84C-A42A9B743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34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STEADINESS</a:t>
            </a:r>
          </a:p>
        </p:txBody>
      </p:sp>
      <p:sp>
        <p:nvSpPr>
          <p:cNvPr id="3" name="Text Placeholder 2"/>
          <p:cNvSpPr>
            <a:spLocks noGrp="1"/>
          </p:cNvSpPr>
          <p:nvPr>
            <p:ph type="body" sz="quarter" idx="13"/>
          </p:nvPr>
        </p:nvSpPr>
        <p:spPr/>
        <p:txBody>
          <a:bodyPr/>
          <a:lstStyle/>
          <a:p>
            <a:pPr marL="0" indent="0">
              <a:buNone/>
            </a:pPr>
            <a:r>
              <a:rPr lang="en-US" b="1">
                <a:solidFill>
                  <a:srgbClr val="00417C"/>
                </a:solidFill>
              </a:rPr>
              <a:t>S-STYLE QUOTE:</a:t>
            </a:r>
          </a:p>
          <a:p>
            <a:pPr marL="0" indent="0">
              <a:buNone/>
            </a:pPr>
            <a:endParaRPr lang="en-US">
              <a:solidFill>
                <a:srgbClr val="00417C"/>
              </a:solidFill>
            </a:endParaRPr>
          </a:p>
        </p:txBody>
      </p:sp>
      <p:pic>
        <p:nvPicPr>
          <p:cNvPr id="4" name="Picture 3"/>
          <p:cNvPicPr>
            <a:picLocks noChangeAspect="1"/>
          </p:cNvPicPr>
          <p:nvPr/>
        </p:nvPicPr>
        <p:blipFill rotWithShape="1">
          <a:blip r:embed="rId3"/>
          <a:srcRect t="20580"/>
          <a:stretch/>
        </p:blipFill>
        <p:spPr>
          <a:xfrm>
            <a:off x="1977610" y="2592729"/>
            <a:ext cx="8296851" cy="2285658"/>
          </a:xfrm>
          <a:prstGeom prst="rect">
            <a:avLst/>
          </a:prstGeom>
        </p:spPr>
      </p:pic>
      <p:pic>
        <p:nvPicPr>
          <p:cNvPr id="5" name="Picture 2" descr="S">
            <a:extLst>
              <a:ext uri="{FF2B5EF4-FFF2-40B4-BE49-F238E27FC236}">
                <a16:creationId xmlns:a16="http://schemas.microsoft.com/office/drawing/2014/main" id="{1575D7D2-4F0B-685A-7930-857C22AB9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866" y="928366"/>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67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30"/>
              <a:t> </a:t>
            </a:r>
            <a:r>
              <a:rPr sz="3800"/>
              <a:t>1: Greet</a:t>
            </a:r>
            <a:r>
              <a:rPr sz="3800" spc="-10"/>
              <a:t> </a:t>
            </a:r>
            <a:r>
              <a:rPr sz="3800"/>
              <a:t>and</a:t>
            </a:r>
            <a:r>
              <a:rPr sz="3800" spc="-10"/>
              <a:t> </a:t>
            </a:r>
            <a:r>
              <a:rPr sz="3800"/>
              <a:t>Build</a:t>
            </a:r>
            <a:r>
              <a:rPr sz="3800" spc="-20"/>
              <a:t> </a:t>
            </a:r>
            <a:r>
              <a:rPr sz="3800" spc="-10"/>
              <a:t>Rapport</a:t>
            </a:r>
            <a:endParaRPr sz="3800"/>
          </a:p>
        </p:txBody>
      </p:sp>
      <p:sp>
        <p:nvSpPr>
          <p:cNvPr id="3" name="object 3"/>
          <p:cNvSpPr txBox="1"/>
          <p:nvPr/>
        </p:nvSpPr>
        <p:spPr>
          <a:xfrm>
            <a:off x="437693" y="1131824"/>
            <a:ext cx="4977765" cy="398780"/>
          </a:xfrm>
          <a:prstGeom prst="rect">
            <a:avLst/>
          </a:prstGeom>
        </p:spPr>
        <p:txBody>
          <a:bodyPr vert="horz" wrap="square" lIns="0" tIns="12065" rIns="0" bIns="0" rtlCol="0">
            <a:spAutoFit/>
          </a:bodyPr>
          <a:lstStyle/>
          <a:p>
            <a:pPr marL="12700">
              <a:spcBef>
                <a:spcPts val="95"/>
              </a:spcBef>
            </a:pPr>
            <a:r>
              <a:rPr sz="2450" b="1">
                <a:latin typeface="Calibri"/>
                <a:cs typeface="Calibri"/>
              </a:rPr>
              <a:t>Key</a:t>
            </a:r>
            <a:r>
              <a:rPr sz="2450" b="1" spc="-65">
                <a:latin typeface="Calibri"/>
                <a:cs typeface="Calibri"/>
              </a:rPr>
              <a:t> </a:t>
            </a:r>
            <a:r>
              <a:rPr sz="2450" b="1">
                <a:latin typeface="Calibri"/>
                <a:cs typeface="Calibri"/>
              </a:rPr>
              <a:t>Elements</a:t>
            </a:r>
            <a:r>
              <a:rPr sz="2450" b="1" spc="-80">
                <a:latin typeface="Calibri"/>
                <a:cs typeface="Calibri"/>
              </a:rPr>
              <a:t> </a:t>
            </a:r>
            <a:r>
              <a:rPr sz="2450" b="1">
                <a:latin typeface="Calibri"/>
                <a:cs typeface="Calibri"/>
              </a:rPr>
              <a:t>of</a:t>
            </a:r>
            <a:r>
              <a:rPr sz="2450" b="1" spc="-50">
                <a:latin typeface="Calibri"/>
                <a:cs typeface="Calibri"/>
              </a:rPr>
              <a:t> </a:t>
            </a:r>
            <a:r>
              <a:rPr sz="2450" b="1">
                <a:latin typeface="Calibri"/>
                <a:cs typeface="Calibri"/>
              </a:rPr>
              <a:t>a</a:t>
            </a:r>
            <a:r>
              <a:rPr sz="2450" b="1" spc="-55">
                <a:latin typeface="Calibri"/>
                <a:cs typeface="Calibri"/>
              </a:rPr>
              <a:t> </a:t>
            </a:r>
            <a:r>
              <a:rPr sz="2450" b="1">
                <a:latin typeface="Calibri"/>
                <a:cs typeface="Calibri"/>
              </a:rPr>
              <a:t>Successful</a:t>
            </a:r>
            <a:r>
              <a:rPr sz="2450" b="1" spc="-40">
                <a:latin typeface="Calibri"/>
                <a:cs typeface="Calibri"/>
              </a:rPr>
              <a:t> </a:t>
            </a:r>
            <a:r>
              <a:rPr sz="2450" b="1" spc="-10">
                <a:latin typeface="Calibri"/>
                <a:cs typeface="Calibri"/>
              </a:rPr>
              <a:t>Greeting:</a:t>
            </a:r>
            <a:endParaRPr sz="2450">
              <a:latin typeface="Calibri"/>
              <a:cs typeface="Calibri"/>
            </a:endParaRPr>
          </a:p>
        </p:txBody>
      </p:sp>
      <p:grpSp>
        <p:nvGrpSpPr>
          <p:cNvPr id="4" name="object 4"/>
          <p:cNvGrpSpPr/>
          <p:nvPr/>
        </p:nvGrpSpPr>
        <p:grpSpPr>
          <a:xfrm>
            <a:off x="308635" y="2241296"/>
            <a:ext cx="2701290" cy="3732529"/>
            <a:chOff x="295935" y="2241295"/>
            <a:chExt cx="2701290" cy="3732529"/>
          </a:xfrm>
        </p:grpSpPr>
        <p:pic>
          <p:nvPicPr>
            <p:cNvPr id="5" name="object 5"/>
            <p:cNvPicPr/>
            <p:nvPr/>
          </p:nvPicPr>
          <p:blipFill>
            <a:blip r:embed="rId3" cstate="print"/>
            <a:stretch>
              <a:fillRect/>
            </a:stretch>
          </p:blipFill>
          <p:spPr>
            <a:xfrm>
              <a:off x="317068" y="2241295"/>
              <a:ext cx="2679954" cy="3732504"/>
            </a:xfrm>
            <a:prstGeom prst="rect">
              <a:avLst/>
            </a:prstGeom>
          </p:spPr>
        </p:pic>
        <p:sp>
          <p:nvSpPr>
            <p:cNvPr id="6" name="object 6"/>
            <p:cNvSpPr/>
            <p:nvPr/>
          </p:nvSpPr>
          <p:spPr>
            <a:xfrm>
              <a:off x="295935" y="2241295"/>
              <a:ext cx="2701290" cy="3732529"/>
            </a:xfrm>
            <a:custGeom>
              <a:avLst/>
              <a:gdLst/>
              <a:ahLst/>
              <a:cxnLst/>
              <a:rect l="l" t="t" r="r" b="b"/>
              <a:pathLst>
                <a:path w="2701290" h="3732529">
                  <a:moveTo>
                    <a:pt x="2513812" y="0"/>
                  </a:moveTo>
                  <a:lnTo>
                    <a:pt x="187375" y="0"/>
                  </a:lnTo>
                  <a:lnTo>
                    <a:pt x="137565" y="6697"/>
                  </a:lnTo>
                  <a:lnTo>
                    <a:pt x="92805" y="25597"/>
                  </a:lnTo>
                  <a:lnTo>
                    <a:pt x="54883" y="54911"/>
                  </a:lnTo>
                  <a:lnTo>
                    <a:pt x="25583" y="92851"/>
                  </a:lnTo>
                  <a:lnTo>
                    <a:pt x="6693" y="137627"/>
                  </a:lnTo>
                  <a:lnTo>
                    <a:pt x="0" y="187451"/>
                  </a:lnTo>
                  <a:lnTo>
                    <a:pt x="0" y="3545128"/>
                  </a:lnTo>
                  <a:lnTo>
                    <a:pt x="6693" y="3594938"/>
                  </a:lnTo>
                  <a:lnTo>
                    <a:pt x="25583" y="3639698"/>
                  </a:lnTo>
                  <a:lnTo>
                    <a:pt x="54883" y="3677621"/>
                  </a:lnTo>
                  <a:lnTo>
                    <a:pt x="92805" y="3706921"/>
                  </a:lnTo>
                  <a:lnTo>
                    <a:pt x="137565" y="3725810"/>
                  </a:lnTo>
                  <a:lnTo>
                    <a:pt x="187375" y="3732504"/>
                  </a:lnTo>
                  <a:lnTo>
                    <a:pt x="2513812" y="3732504"/>
                  </a:lnTo>
                  <a:lnTo>
                    <a:pt x="2563583" y="3725810"/>
                  </a:lnTo>
                  <a:lnTo>
                    <a:pt x="2608324" y="3706921"/>
                  </a:lnTo>
                  <a:lnTo>
                    <a:pt x="2646241" y="3677621"/>
                  </a:lnTo>
                  <a:lnTo>
                    <a:pt x="2675544" y="3639698"/>
                  </a:lnTo>
                  <a:lnTo>
                    <a:pt x="2694440" y="3594938"/>
                  </a:lnTo>
                  <a:lnTo>
                    <a:pt x="2701137" y="3545128"/>
                  </a:lnTo>
                  <a:lnTo>
                    <a:pt x="2701137" y="187451"/>
                  </a:lnTo>
                  <a:lnTo>
                    <a:pt x="2694440" y="137627"/>
                  </a:lnTo>
                  <a:lnTo>
                    <a:pt x="2675544" y="92851"/>
                  </a:lnTo>
                  <a:lnTo>
                    <a:pt x="2646241" y="54911"/>
                  </a:lnTo>
                  <a:lnTo>
                    <a:pt x="2608324" y="25597"/>
                  </a:lnTo>
                  <a:lnTo>
                    <a:pt x="2563583" y="6697"/>
                  </a:lnTo>
                  <a:lnTo>
                    <a:pt x="2513812" y="0"/>
                  </a:lnTo>
                  <a:close/>
                </a:path>
              </a:pathLst>
            </a:custGeom>
            <a:solidFill>
              <a:srgbClr val="000000">
                <a:alpha val="90194"/>
              </a:srgbClr>
            </a:solidFill>
          </p:spPr>
          <p:txBody>
            <a:bodyPr wrap="square" lIns="0" tIns="0" rIns="0" bIns="0" rtlCol="0"/>
            <a:lstStyle/>
            <a:p>
              <a:endParaRPr/>
            </a:p>
          </p:txBody>
        </p:sp>
      </p:grpSp>
      <p:grpSp>
        <p:nvGrpSpPr>
          <p:cNvPr id="7" name="object 7"/>
          <p:cNvGrpSpPr/>
          <p:nvPr/>
        </p:nvGrpSpPr>
        <p:grpSpPr>
          <a:xfrm>
            <a:off x="3264915" y="2241296"/>
            <a:ext cx="2701290" cy="3732529"/>
            <a:chOff x="3252215" y="2241295"/>
            <a:chExt cx="2701290" cy="3732529"/>
          </a:xfrm>
        </p:grpSpPr>
        <p:pic>
          <p:nvPicPr>
            <p:cNvPr id="8" name="object 8"/>
            <p:cNvPicPr/>
            <p:nvPr/>
          </p:nvPicPr>
          <p:blipFill>
            <a:blip r:embed="rId4" cstate="print"/>
            <a:stretch>
              <a:fillRect/>
            </a:stretch>
          </p:blipFill>
          <p:spPr>
            <a:xfrm>
              <a:off x="3252215" y="2241295"/>
              <a:ext cx="2701163" cy="3732504"/>
            </a:xfrm>
            <a:prstGeom prst="rect">
              <a:avLst/>
            </a:prstGeom>
          </p:spPr>
        </p:pic>
        <p:sp>
          <p:nvSpPr>
            <p:cNvPr id="9" name="object 9"/>
            <p:cNvSpPr/>
            <p:nvPr/>
          </p:nvSpPr>
          <p:spPr>
            <a:xfrm>
              <a:off x="3252215" y="2241295"/>
              <a:ext cx="2701290" cy="3732529"/>
            </a:xfrm>
            <a:custGeom>
              <a:avLst/>
              <a:gdLst/>
              <a:ahLst/>
              <a:cxnLst/>
              <a:rect l="l" t="t" r="r" b="b"/>
              <a:pathLst>
                <a:path w="2701290" h="3732529">
                  <a:moveTo>
                    <a:pt x="2513711" y="0"/>
                  </a:moveTo>
                  <a:lnTo>
                    <a:pt x="187325" y="0"/>
                  </a:lnTo>
                  <a:lnTo>
                    <a:pt x="137553" y="6697"/>
                  </a:lnTo>
                  <a:lnTo>
                    <a:pt x="92813" y="25597"/>
                  </a:lnTo>
                  <a:lnTo>
                    <a:pt x="54895" y="54911"/>
                  </a:lnTo>
                  <a:lnTo>
                    <a:pt x="25592" y="92851"/>
                  </a:lnTo>
                  <a:lnTo>
                    <a:pt x="6696" y="137627"/>
                  </a:lnTo>
                  <a:lnTo>
                    <a:pt x="0" y="187451"/>
                  </a:lnTo>
                  <a:lnTo>
                    <a:pt x="0" y="3545128"/>
                  </a:lnTo>
                  <a:lnTo>
                    <a:pt x="6696" y="3594938"/>
                  </a:lnTo>
                  <a:lnTo>
                    <a:pt x="25592" y="3639698"/>
                  </a:lnTo>
                  <a:lnTo>
                    <a:pt x="54895" y="3677621"/>
                  </a:lnTo>
                  <a:lnTo>
                    <a:pt x="92813" y="3706921"/>
                  </a:lnTo>
                  <a:lnTo>
                    <a:pt x="137553" y="3725810"/>
                  </a:lnTo>
                  <a:lnTo>
                    <a:pt x="187325" y="3732504"/>
                  </a:lnTo>
                  <a:lnTo>
                    <a:pt x="2513711" y="3732504"/>
                  </a:lnTo>
                  <a:lnTo>
                    <a:pt x="2563535" y="3725810"/>
                  </a:lnTo>
                  <a:lnTo>
                    <a:pt x="2608311" y="3706921"/>
                  </a:lnTo>
                  <a:lnTo>
                    <a:pt x="2646251" y="3677621"/>
                  </a:lnTo>
                  <a:lnTo>
                    <a:pt x="2675565" y="3639698"/>
                  </a:lnTo>
                  <a:lnTo>
                    <a:pt x="2694465" y="3594938"/>
                  </a:lnTo>
                  <a:lnTo>
                    <a:pt x="2701163" y="3545128"/>
                  </a:lnTo>
                  <a:lnTo>
                    <a:pt x="2701163" y="187451"/>
                  </a:lnTo>
                  <a:lnTo>
                    <a:pt x="2694465" y="137627"/>
                  </a:lnTo>
                  <a:lnTo>
                    <a:pt x="2675565" y="92851"/>
                  </a:lnTo>
                  <a:lnTo>
                    <a:pt x="2646251" y="54911"/>
                  </a:lnTo>
                  <a:lnTo>
                    <a:pt x="2608311" y="25597"/>
                  </a:lnTo>
                  <a:lnTo>
                    <a:pt x="2563535" y="6697"/>
                  </a:lnTo>
                  <a:lnTo>
                    <a:pt x="2513711" y="0"/>
                  </a:lnTo>
                  <a:close/>
                </a:path>
              </a:pathLst>
            </a:custGeom>
            <a:solidFill>
              <a:srgbClr val="000000">
                <a:alpha val="52156"/>
              </a:srgbClr>
            </a:solidFill>
          </p:spPr>
          <p:txBody>
            <a:bodyPr wrap="square" lIns="0" tIns="0" rIns="0" bIns="0" rtlCol="0"/>
            <a:lstStyle/>
            <a:p>
              <a:endParaRPr/>
            </a:p>
          </p:txBody>
        </p:sp>
      </p:grpSp>
      <p:grpSp>
        <p:nvGrpSpPr>
          <p:cNvPr id="10" name="object 10"/>
          <p:cNvGrpSpPr/>
          <p:nvPr/>
        </p:nvGrpSpPr>
        <p:grpSpPr>
          <a:xfrm>
            <a:off x="6221221" y="2241296"/>
            <a:ext cx="2701290" cy="3732529"/>
            <a:chOff x="6208521" y="2241295"/>
            <a:chExt cx="2701290" cy="3732529"/>
          </a:xfrm>
        </p:grpSpPr>
        <p:pic>
          <p:nvPicPr>
            <p:cNvPr id="11" name="object 11"/>
            <p:cNvPicPr/>
            <p:nvPr/>
          </p:nvPicPr>
          <p:blipFill>
            <a:blip r:embed="rId5" cstate="print"/>
            <a:stretch>
              <a:fillRect/>
            </a:stretch>
          </p:blipFill>
          <p:spPr>
            <a:xfrm>
              <a:off x="6208521" y="2241295"/>
              <a:ext cx="2701162" cy="3732504"/>
            </a:xfrm>
            <a:prstGeom prst="rect">
              <a:avLst/>
            </a:prstGeom>
          </p:spPr>
        </p:pic>
        <p:sp>
          <p:nvSpPr>
            <p:cNvPr id="12" name="object 12"/>
            <p:cNvSpPr/>
            <p:nvPr/>
          </p:nvSpPr>
          <p:spPr>
            <a:xfrm>
              <a:off x="6208521" y="2241295"/>
              <a:ext cx="2701290" cy="3732529"/>
            </a:xfrm>
            <a:custGeom>
              <a:avLst/>
              <a:gdLst/>
              <a:ahLst/>
              <a:cxnLst/>
              <a:rect l="l" t="t" r="r" b="b"/>
              <a:pathLst>
                <a:path w="2701290" h="3732529">
                  <a:moveTo>
                    <a:pt x="2513710" y="0"/>
                  </a:moveTo>
                  <a:lnTo>
                    <a:pt x="187325" y="0"/>
                  </a:lnTo>
                  <a:lnTo>
                    <a:pt x="137509" y="6697"/>
                  </a:lnTo>
                  <a:lnTo>
                    <a:pt x="92757" y="25597"/>
                  </a:lnTo>
                  <a:lnTo>
                    <a:pt x="54848" y="54911"/>
                  </a:lnTo>
                  <a:lnTo>
                    <a:pt x="25564" y="92851"/>
                  </a:lnTo>
                  <a:lnTo>
                    <a:pt x="6688" y="137627"/>
                  </a:lnTo>
                  <a:lnTo>
                    <a:pt x="0" y="187451"/>
                  </a:lnTo>
                  <a:lnTo>
                    <a:pt x="0" y="3545128"/>
                  </a:lnTo>
                  <a:lnTo>
                    <a:pt x="6688" y="3594938"/>
                  </a:lnTo>
                  <a:lnTo>
                    <a:pt x="25564" y="3639698"/>
                  </a:lnTo>
                  <a:lnTo>
                    <a:pt x="54848" y="3677621"/>
                  </a:lnTo>
                  <a:lnTo>
                    <a:pt x="92757" y="3706921"/>
                  </a:lnTo>
                  <a:lnTo>
                    <a:pt x="137509" y="3725810"/>
                  </a:lnTo>
                  <a:lnTo>
                    <a:pt x="187325" y="3732504"/>
                  </a:lnTo>
                  <a:lnTo>
                    <a:pt x="2513710" y="3732504"/>
                  </a:lnTo>
                  <a:lnTo>
                    <a:pt x="2563535" y="3725810"/>
                  </a:lnTo>
                  <a:lnTo>
                    <a:pt x="2608311" y="3706921"/>
                  </a:lnTo>
                  <a:lnTo>
                    <a:pt x="2646251" y="3677621"/>
                  </a:lnTo>
                  <a:lnTo>
                    <a:pt x="2675565" y="3639698"/>
                  </a:lnTo>
                  <a:lnTo>
                    <a:pt x="2694465" y="3594938"/>
                  </a:lnTo>
                  <a:lnTo>
                    <a:pt x="2701162" y="3545128"/>
                  </a:lnTo>
                  <a:lnTo>
                    <a:pt x="2701162" y="187451"/>
                  </a:lnTo>
                  <a:lnTo>
                    <a:pt x="2694465" y="137627"/>
                  </a:lnTo>
                  <a:lnTo>
                    <a:pt x="2675565" y="92851"/>
                  </a:lnTo>
                  <a:lnTo>
                    <a:pt x="2646251" y="54911"/>
                  </a:lnTo>
                  <a:lnTo>
                    <a:pt x="2608311" y="25597"/>
                  </a:lnTo>
                  <a:lnTo>
                    <a:pt x="2563535" y="6697"/>
                  </a:lnTo>
                  <a:lnTo>
                    <a:pt x="2513710" y="0"/>
                  </a:lnTo>
                  <a:close/>
                </a:path>
              </a:pathLst>
            </a:custGeom>
            <a:solidFill>
              <a:srgbClr val="000000">
                <a:alpha val="90194"/>
              </a:srgbClr>
            </a:solidFill>
          </p:spPr>
          <p:txBody>
            <a:bodyPr wrap="square" lIns="0" tIns="0" rIns="0" bIns="0" rtlCol="0"/>
            <a:lstStyle/>
            <a:p>
              <a:endParaRPr/>
            </a:p>
          </p:txBody>
        </p:sp>
      </p:grpSp>
      <p:grpSp>
        <p:nvGrpSpPr>
          <p:cNvPr id="13" name="object 13"/>
          <p:cNvGrpSpPr/>
          <p:nvPr/>
        </p:nvGrpSpPr>
        <p:grpSpPr>
          <a:xfrm>
            <a:off x="9177401" y="2241296"/>
            <a:ext cx="2701290" cy="3732529"/>
            <a:chOff x="9164701" y="2241295"/>
            <a:chExt cx="2701290" cy="3732529"/>
          </a:xfrm>
        </p:grpSpPr>
        <p:pic>
          <p:nvPicPr>
            <p:cNvPr id="14" name="object 14"/>
            <p:cNvPicPr/>
            <p:nvPr/>
          </p:nvPicPr>
          <p:blipFill>
            <a:blip r:embed="rId6" cstate="print"/>
            <a:stretch>
              <a:fillRect/>
            </a:stretch>
          </p:blipFill>
          <p:spPr>
            <a:xfrm>
              <a:off x="9164701" y="2241295"/>
              <a:ext cx="2701162" cy="3732504"/>
            </a:xfrm>
            <a:prstGeom prst="rect">
              <a:avLst/>
            </a:prstGeom>
          </p:spPr>
        </p:pic>
        <p:sp>
          <p:nvSpPr>
            <p:cNvPr id="15" name="object 15"/>
            <p:cNvSpPr/>
            <p:nvPr/>
          </p:nvSpPr>
          <p:spPr>
            <a:xfrm>
              <a:off x="9164701" y="2241295"/>
              <a:ext cx="2701290" cy="3732529"/>
            </a:xfrm>
            <a:custGeom>
              <a:avLst/>
              <a:gdLst/>
              <a:ahLst/>
              <a:cxnLst/>
              <a:rect l="l" t="t" r="r" b="b"/>
              <a:pathLst>
                <a:path w="2701290" h="3732529">
                  <a:moveTo>
                    <a:pt x="2513838" y="0"/>
                  </a:moveTo>
                  <a:lnTo>
                    <a:pt x="187451" y="0"/>
                  </a:lnTo>
                  <a:lnTo>
                    <a:pt x="137627" y="6697"/>
                  </a:lnTo>
                  <a:lnTo>
                    <a:pt x="92851" y="25597"/>
                  </a:lnTo>
                  <a:lnTo>
                    <a:pt x="54911" y="54911"/>
                  </a:lnTo>
                  <a:lnTo>
                    <a:pt x="25597" y="92851"/>
                  </a:lnTo>
                  <a:lnTo>
                    <a:pt x="6697" y="137627"/>
                  </a:lnTo>
                  <a:lnTo>
                    <a:pt x="0" y="187451"/>
                  </a:lnTo>
                  <a:lnTo>
                    <a:pt x="0" y="3545128"/>
                  </a:lnTo>
                  <a:lnTo>
                    <a:pt x="6697" y="3594938"/>
                  </a:lnTo>
                  <a:lnTo>
                    <a:pt x="25597" y="3639698"/>
                  </a:lnTo>
                  <a:lnTo>
                    <a:pt x="54911" y="3677621"/>
                  </a:lnTo>
                  <a:lnTo>
                    <a:pt x="92851" y="3706921"/>
                  </a:lnTo>
                  <a:lnTo>
                    <a:pt x="137627" y="3725810"/>
                  </a:lnTo>
                  <a:lnTo>
                    <a:pt x="187451" y="3732504"/>
                  </a:lnTo>
                  <a:lnTo>
                    <a:pt x="2513838" y="3732504"/>
                  </a:lnTo>
                  <a:lnTo>
                    <a:pt x="2563653" y="3725810"/>
                  </a:lnTo>
                  <a:lnTo>
                    <a:pt x="2608405" y="3706921"/>
                  </a:lnTo>
                  <a:lnTo>
                    <a:pt x="2646314" y="3677621"/>
                  </a:lnTo>
                  <a:lnTo>
                    <a:pt x="2675598" y="3639698"/>
                  </a:lnTo>
                  <a:lnTo>
                    <a:pt x="2694474" y="3594938"/>
                  </a:lnTo>
                  <a:lnTo>
                    <a:pt x="2701163" y="3545128"/>
                  </a:lnTo>
                  <a:lnTo>
                    <a:pt x="2701163" y="187451"/>
                  </a:lnTo>
                  <a:lnTo>
                    <a:pt x="2694474" y="137627"/>
                  </a:lnTo>
                  <a:lnTo>
                    <a:pt x="2675598" y="92851"/>
                  </a:lnTo>
                  <a:lnTo>
                    <a:pt x="2646314" y="54911"/>
                  </a:lnTo>
                  <a:lnTo>
                    <a:pt x="2608405" y="25597"/>
                  </a:lnTo>
                  <a:lnTo>
                    <a:pt x="2563653" y="6697"/>
                  </a:lnTo>
                  <a:lnTo>
                    <a:pt x="2513838" y="0"/>
                  </a:lnTo>
                  <a:close/>
                </a:path>
              </a:pathLst>
            </a:custGeom>
            <a:solidFill>
              <a:srgbClr val="000000">
                <a:alpha val="90194"/>
              </a:srgbClr>
            </a:solidFill>
          </p:spPr>
          <p:txBody>
            <a:bodyPr wrap="square" lIns="0" tIns="0" rIns="0" bIns="0" rtlCol="0"/>
            <a:lstStyle/>
            <a:p>
              <a:endParaRPr/>
            </a:p>
          </p:txBody>
        </p:sp>
      </p:grpSp>
      <p:sp>
        <p:nvSpPr>
          <p:cNvPr id="16" name="object 16"/>
          <p:cNvSpPr txBox="1"/>
          <p:nvPr/>
        </p:nvSpPr>
        <p:spPr>
          <a:xfrm>
            <a:off x="3641725" y="2713736"/>
            <a:ext cx="1946910" cy="258404"/>
          </a:xfrm>
          <a:prstGeom prst="rect">
            <a:avLst/>
          </a:prstGeom>
        </p:spPr>
        <p:txBody>
          <a:bodyPr vert="horz" wrap="square" lIns="0" tIns="12065" rIns="0" bIns="0" rtlCol="0">
            <a:spAutoFit/>
          </a:bodyPr>
          <a:lstStyle/>
          <a:p>
            <a:pPr marL="12700">
              <a:spcBef>
                <a:spcPts val="95"/>
              </a:spcBef>
            </a:pPr>
            <a:r>
              <a:rPr sz="1600" spc="-20">
                <a:solidFill>
                  <a:srgbClr val="FFFFFF"/>
                </a:solidFill>
                <a:latin typeface="Calibri"/>
                <a:cs typeface="Calibri"/>
              </a:rPr>
              <a:t>WARM</a:t>
            </a:r>
            <a:r>
              <a:rPr sz="1600" spc="-55">
                <a:solidFill>
                  <a:srgbClr val="FFFFFF"/>
                </a:solidFill>
                <a:latin typeface="Calibri"/>
                <a:cs typeface="Calibri"/>
              </a:rPr>
              <a:t> </a:t>
            </a:r>
            <a:r>
              <a:rPr sz="1600" spc="-10">
                <a:solidFill>
                  <a:srgbClr val="FFFFFF"/>
                </a:solidFill>
                <a:latin typeface="Calibri"/>
                <a:cs typeface="Calibri"/>
              </a:rPr>
              <a:t>INTRODUCTION</a:t>
            </a:r>
            <a:endParaRPr sz="1600">
              <a:latin typeface="Calibri"/>
              <a:cs typeface="Calibri"/>
            </a:endParaRPr>
          </a:p>
        </p:txBody>
      </p:sp>
      <p:grpSp>
        <p:nvGrpSpPr>
          <p:cNvPr id="17" name="object 17"/>
          <p:cNvGrpSpPr/>
          <p:nvPr/>
        </p:nvGrpSpPr>
        <p:grpSpPr>
          <a:xfrm>
            <a:off x="4445000" y="2062733"/>
            <a:ext cx="400050" cy="400050"/>
            <a:chOff x="4432300" y="2062733"/>
            <a:chExt cx="400050" cy="400050"/>
          </a:xfrm>
        </p:grpSpPr>
        <p:sp>
          <p:nvSpPr>
            <p:cNvPr id="18" name="object 18"/>
            <p:cNvSpPr/>
            <p:nvPr/>
          </p:nvSpPr>
          <p:spPr>
            <a:xfrm>
              <a:off x="4445000" y="2075433"/>
              <a:ext cx="374650" cy="374650"/>
            </a:xfrm>
            <a:custGeom>
              <a:avLst/>
              <a:gdLst/>
              <a:ahLst/>
              <a:cxnLst/>
              <a:rect l="l" t="t" r="r" b="b"/>
              <a:pathLst>
                <a:path w="374650" h="374650">
                  <a:moveTo>
                    <a:pt x="187325" y="0"/>
                  </a:moveTo>
                  <a:lnTo>
                    <a:pt x="137509" y="6688"/>
                  </a:lnTo>
                  <a:lnTo>
                    <a:pt x="92757" y="25564"/>
                  </a:lnTo>
                  <a:lnTo>
                    <a:pt x="54848" y="54848"/>
                  </a:lnTo>
                  <a:lnTo>
                    <a:pt x="25564" y="92757"/>
                  </a:lnTo>
                  <a:lnTo>
                    <a:pt x="6688" y="137509"/>
                  </a:lnTo>
                  <a:lnTo>
                    <a:pt x="0" y="187325"/>
                  </a:lnTo>
                  <a:lnTo>
                    <a:pt x="6688" y="237086"/>
                  </a:lnTo>
                  <a:lnTo>
                    <a:pt x="25564" y="281803"/>
                  </a:lnTo>
                  <a:lnTo>
                    <a:pt x="54848" y="319690"/>
                  </a:lnTo>
                  <a:lnTo>
                    <a:pt x="92757" y="348963"/>
                  </a:lnTo>
                  <a:lnTo>
                    <a:pt x="137509" y="367835"/>
                  </a:lnTo>
                  <a:lnTo>
                    <a:pt x="187325" y="374523"/>
                  </a:lnTo>
                  <a:lnTo>
                    <a:pt x="237086" y="367835"/>
                  </a:lnTo>
                  <a:lnTo>
                    <a:pt x="281803" y="348963"/>
                  </a:lnTo>
                  <a:lnTo>
                    <a:pt x="319690" y="319690"/>
                  </a:lnTo>
                  <a:lnTo>
                    <a:pt x="348963" y="281803"/>
                  </a:lnTo>
                  <a:lnTo>
                    <a:pt x="367835" y="237086"/>
                  </a:lnTo>
                  <a:lnTo>
                    <a:pt x="374523" y="187325"/>
                  </a:lnTo>
                  <a:lnTo>
                    <a:pt x="367835" y="137509"/>
                  </a:lnTo>
                  <a:lnTo>
                    <a:pt x="348963" y="92757"/>
                  </a:lnTo>
                  <a:lnTo>
                    <a:pt x="319690" y="54848"/>
                  </a:lnTo>
                  <a:lnTo>
                    <a:pt x="281803" y="25564"/>
                  </a:lnTo>
                  <a:lnTo>
                    <a:pt x="237086" y="6688"/>
                  </a:lnTo>
                  <a:lnTo>
                    <a:pt x="187325" y="0"/>
                  </a:lnTo>
                  <a:close/>
                </a:path>
              </a:pathLst>
            </a:custGeom>
            <a:solidFill>
              <a:srgbClr val="FFFFFF"/>
            </a:solidFill>
          </p:spPr>
          <p:txBody>
            <a:bodyPr wrap="square" lIns="0" tIns="0" rIns="0" bIns="0" rtlCol="0"/>
            <a:lstStyle/>
            <a:p>
              <a:endParaRPr/>
            </a:p>
          </p:txBody>
        </p:sp>
        <p:sp>
          <p:nvSpPr>
            <p:cNvPr id="19" name="object 19"/>
            <p:cNvSpPr/>
            <p:nvPr/>
          </p:nvSpPr>
          <p:spPr>
            <a:xfrm>
              <a:off x="4445000" y="2075433"/>
              <a:ext cx="374650" cy="374650"/>
            </a:xfrm>
            <a:custGeom>
              <a:avLst/>
              <a:gdLst/>
              <a:ahLst/>
              <a:cxnLst/>
              <a:rect l="l" t="t" r="r" b="b"/>
              <a:pathLst>
                <a:path w="374650" h="374650">
                  <a:moveTo>
                    <a:pt x="0" y="187325"/>
                  </a:moveTo>
                  <a:lnTo>
                    <a:pt x="6688" y="137509"/>
                  </a:lnTo>
                  <a:lnTo>
                    <a:pt x="25564" y="92757"/>
                  </a:lnTo>
                  <a:lnTo>
                    <a:pt x="54848" y="54848"/>
                  </a:lnTo>
                  <a:lnTo>
                    <a:pt x="92757" y="25564"/>
                  </a:lnTo>
                  <a:lnTo>
                    <a:pt x="137509" y="6688"/>
                  </a:lnTo>
                  <a:lnTo>
                    <a:pt x="187325" y="0"/>
                  </a:lnTo>
                  <a:lnTo>
                    <a:pt x="237086" y="6688"/>
                  </a:lnTo>
                  <a:lnTo>
                    <a:pt x="281803" y="25564"/>
                  </a:lnTo>
                  <a:lnTo>
                    <a:pt x="319690" y="54848"/>
                  </a:lnTo>
                  <a:lnTo>
                    <a:pt x="348963" y="92757"/>
                  </a:lnTo>
                  <a:lnTo>
                    <a:pt x="367835" y="137509"/>
                  </a:lnTo>
                  <a:lnTo>
                    <a:pt x="374523" y="187325"/>
                  </a:lnTo>
                  <a:lnTo>
                    <a:pt x="367835" y="237086"/>
                  </a:lnTo>
                  <a:lnTo>
                    <a:pt x="348963" y="281803"/>
                  </a:lnTo>
                  <a:lnTo>
                    <a:pt x="319690" y="319690"/>
                  </a:lnTo>
                  <a:lnTo>
                    <a:pt x="281803" y="348963"/>
                  </a:lnTo>
                  <a:lnTo>
                    <a:pt x="237086" y="367835"/>
                  </a:lnTo>
                  <a:lnTo>
                    <a:pt x="187325" y="374523"/>
                  </a:lnTo>
                  <a:lnTo>
                    <a:pt x="137509" y="367835"/>
                  </a:lnTo>
                  <a:lnTo>
                    <a:pt x="92757" y="348963"/>
                  </a:lnTo>
                  <a:lnTo>
                    <a:pt x="54848" y="319690"/>
                  </a:lnTo>
                  <a:lnTo>
                    <a:pt x="25564" y="281803"/>
                  </a:lnTo>
                  <a:lnTo>
                    <a:pt x="6688" y="237086"/>
                  </a:lnTo>
                  <a:lnTo>
                    <a:pt x="0" y="187325"/>
                  </a:lnTo>
                  <a:close/>
                </a:path>
              </a:pathLst>
            </a:custGeom>
            <a:ln w="25400">
              <a:solidFill>
                <a:srgbClr val="000000"/>
              </a:solidFill>
            </a:ln>
          </p:spPr>
          <p:txBody>
            <a:bodyPr wrap="square" lIns="0" tIns="0" rIns="0" bIns="0" rtlCol="0"/>
            <a:lstStyle/>
            <a:p>
              <a:endParaRPr/>
            </a:p>
          </p:txBody>
        </p:sp>
      </p:grpSp>
      <p:sp>
        <p:nvSpPr>
          <p:cNvPr id="20" name="object 20"/>
          <p:cNvSpPr txBox="1"/>
          <p:nvPr/>
        </p:nvSpPr>
        <p:spPr>
          <a:xfrm>
            <a:off x="4597020" y="2159255"/>
            <a:ext cx="95885" cy="180819"/>
          </a:xfrm>
          <a:prstGeom prst="rect">
            <a:avLst/>
          </a:prstGeom>
        </p:spPr>
        <p:txBody>
          <a:bodyPr vert="horz" wrap="square" lIns="0" tIns="11430" rIns="0" bIns="0" rtlCol="0">
            <a:spAutoFit/>
          </a:bodyPr>
          <a:lstStyle/>
          <a:p>
            <a:pPr marL="12700">
              <a:spcBef>
                <a:spcPts val="90"/>
              </a:spcBef>
            </a:pPr>
            <a:r>
              <a:rPr sz="1100" b="1" spc="-50">
                <a:latin typeface="Calibri"/>
                <a:cs typeface="Calibri"/>
              </a:rPr>
              <a:t>2</a:t>
            </a:r>
            <a:endParaRPr sz="1100">
              <a:latin typeface="Calibri"/>
              <a:cs typeface="Calibri"/>
            </a:endParaRPr>
          </a:p>
        </p:txBody>
      </p:sp>
      <p:sp>
        <p:nvSpPr>
          <p:cNvPr id="21" name="object 21"/>
          <p:cNvSpPr txBox="1"/>
          <p:nvPr/>
        </p:nvSpPr>
        <p:spPr>
          <a:xfrm>
            <a:off x="9461881" y="4063110"/>
            <a:ext cx="2133600" cy="258404"/>
          </a:xfrm>
          <a:prstGeom prst="rect">
            <a:avLst/>
          </a:prstGeom>
        </p:spPr>
        <p:txBody>
          <a:bodyPr vert="horz" wrap="square" lIns="0" tIns="12065" rIns="0" bIns="0" rtlCol="0">
            <a:spAutoFit/>
          </a:bodyPr>
          <a:lstStyle/>
          <a:p>
            <a:pPr marL="12700">
              <a:spcBef>
                <a:spcPts val="95"/>
              </a:spcBef>
            </a:pPr>
            <a:r>
              <a:rPr sz="1600">
                <a:solidFill>
                  <a:srgbClr val="FFFFFF"/>
                </a:solidFill>
                <a:latin typeface="Calibri"/>
                <a:cs typeface="Calibri"/>
              </a:rPr>
              <a:t>SET</a:t>
            </a:r>
            <a:r>
              <a:rPr sz="1600" spc="-60">
                <a:solidFill>
                  <a:srgbClr val="FFFFFF"/>
                </a:solidFill>
                <a:latin typeface="Calibri"/>
                <a:cs typeface="Calibri"/>
              </a:rPr>
              <a:t> </a:t>
            </a:r>
            <a:r>
              <a:rPr sz="1600">
                <a:solidFill>
                  <a:srgbClr val="FFFFFF"/>
                </a:solidFill>
                <a:latin typeface="Calibri"/>
                <a:cs typeface="Calibri"/>
              </a:rPr>
              <a:t>CLEAR</a:t>
            </a:r>
            <a:r>
              <a:rPr sz="1600" spc="-70">
                <a:solidFill>
                  <a:srgbClr val="FFFFFF"/>
                </a:solidFill>
                <a:latin typeface="Calibri"/>
                <a:cs typeface="Calibri"/>
              </a:rPr>
              <a:t> </a:t>
            </a:r>
            <a:r>
              <a:rPr sz="1600" spc="-20">
                <a:solidFill>
                  <a:srgbClr val="FFFFFF"/>
                </a:solidFill>
                <a:latin typeface="Calibri"/>
                <a:cs typeface="Calibri"/>
              </a:rPr>
              <a:t>EXPECTATIONS</a:t>
            </a:r>
            <a:endParaRPr sz="1600">
              <a:latin typeface="Calibri"/>
              <a:cs typeface="Calibri"/>
            </a:endParaRPr>
          </a:p>
        </p:txBody>
      </p:sp>
      <p:sp>
        <p:nvSpPr>
          <p:cNvPr id="22" name="object 22"/>
          <p:cNvSpPr/>
          <p:nvPr/>
        </p:nvSpPr>
        <p:spPr>
          <a:xfrm>
            <a:off x="10355580" y="3301619"/>
            <a:ext cx="374650" cy="374650"/>
          </a:xfrm>
          <a:custGeom>
            <a:avLst/>
            <a:gdLst/>
            <a:ahLst/>
            <a:cxnLst/>
            <a:rect l="l" t="t" r="r" b="b"/>
            <a:pathLst>
              <a:path w="374650" h="374650">
                <a:moveTo>
                  <a:pt x="0" y="187197"/>
                </a:moveTo>
                <a:lnTo>
                  <a:pt x="6687" y="137436"/>
                </a:lnTo>
                <a:lnTo>
                  <a:pt x="25559" y="92719"/>
                </a:lnTo>
                <a:lnTo>
                  <a:pt x="54832" y="54832"/>
                </a:lnTo>
                <a:lnTo>
                  <a:pt x="92719" y="25559"/>
                </a:lnTo>
                <a:lnTo>
                  <a:pt x="137436" y="6687"/>
                </a:lnTo>
                <a:lnTo>
                  <a:pt x="187198" y="0"/>
                </a:lnTo>
                <a:lnTo>
                  <a:pt x="236959" y="6687"/>
                </a:lnTo>
                <a:lnTo>
                  <a:pt x="281676" y="25559"/>
                </a:lnTo>
                <a:lnTo>
                  <a:pt x="319563" y="54832"/>
                </a:lnTo>
                <a:lnTo>
                  <a:pt x="348836" y="92719"/>
                </a:lnTo>
                <a:lnTo>
                  <a:pt x="367708" y="137436"/>
                </a:lnTo>
                <a:lnTo>
                  <a:pt x="374396" y="187197"/>
                </a:lnTo>
                <a:lnTo>
                  <a:pt x="367708" y="236969"/>
                </a:lnTo>
                <a:lnTo>
                  <a:pt x="348836" y="281709"/>
                </a:lnTo>
                <a:lnTo>
                  <a:pt x="319563" y="319627"/>
                </a:lnTo>
                <a:lnTo>
                  <a:pt x="281676" y="348930"/>
                </a:lnTo>
                <a:lnTo>
                  <a:pt x="236959" y="367826"/>
                </a:lnTo>
                <a:lnTo>
                  <a:pt x="187198" y="374522"/>
                </a:lnTo>
                <a:lnTo>
                  <a:pt x="137436" y="367826"/>
                </a:lnTo>
                <a:lnTo>
                  <a:pt x="92719" y="348930"/>
                </a:lnTo>
                <a:lnTo>
                  <a:pt x="54832" y="319627"/>
                </a:lnTo>
                <a:lnTo>
                  <a:pt x="25559" y="281709"/>
                </a:lnTo>
                <a:lnTo>
                  <a:pt x="6687" y="236969"/>
                </a:lnTo>
                <a:lnTo>
                  <a:pt x="0" y="187197"/>
                </a:lnTo>
                <a:close/>
              </a:path>
            </a:pathLst>
          </a:custGeom>
          <a:ln w="25400">
            <a:solidFill>
              <a:srgbClr val="FFFFFF"/>
            </a:solidFill>
          </a:ln>
        </p:spPr>
        <p:txBody>
          <a:bodyPr wrap="square" lIns="0" tIns="0" rIns="0" bIns="0" rtlCol="0"/>
          <a:lstStyle/>
          <a:p>
            <a:endParaRPr/>
          </a:p>
        </p:txBody>
      </p:sp>
      <p:sp>
        <p:nvSpPr>
          <p:cNvPr id="23" name="object 23"/>
          <p:cNvSpPr txBox="1"/>
          <p:nvPr/>
        </p:nvSpPr>
        <p:spPr>
          <a:xfrm>
            <a:off x="10495789" y="3385566"/>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4</a:t>
            </a:r>
            <a:endParaRPr sz="1100">
              <a:latin typeface="Calibri"/>
              <a:cs typeface="Calibri"/>
            </a:endParaRPr>
          </a:p>
        </p:txBody>
      </p:sp>
      <p:sp>
        <p:nvSpPr>
          <p:cNvPr id="24" name="object 24"/>
          <p:cNvSpPr txBox="1"/>
          <p:nvPr/>
        </p:nvSpPr>
        <p:spPr>
          <a:xfrm>
            <a:off x="6676009" y="4063110"/>
            <a:ext cx="1791335" cy="258404"/>
          </a:xfrm>
          <a:prstGeom prst="rect">
            <a:avLst/>
          </a:prstGeom>
        </p:spPr>
        <p:txBody>
          <a:bodyPr vert="horz" wrap="square" lIns="0" tIns="12065" rIns="0" bIns="0" rtlCol="0">
            <a:spAutoFit/>
          </a:bodyPr>
          <a:lstStyle/>
          <a:p>
            <a:pPr marL="12700">
              <a:spcBef>
                <a:spcPts val="95"/>
              </a:spcBef>
            </a:pPr>
            <a:r>
              <a:rPr sz="1600" spc="-10">
                <a:solidFill>
                  <a:srgbClr val="FFFFFF"/>
                </a:solidFill>
                <a:latin typeface="Calibri"/>
                <a:cs typeface="Calibri"/>
              </a:rPr>
              <a:t>PROVIDE</a:t>
            </a:r>
            <a:r>
              <a:rPr sz="1600" spc="-45">
                <a:solidFill>
                  <a:srgbClr val="FFFFFF"/>
                </a:solidFill>
                <a:latin typeface="Calibri"/>
                <a:cs typeface="Calibri"/>
              </a:rPr>
              <a:t> </a:t>
            </a:r>
            <a:r>
              <a:rPr sz="1600" spc="-10">
                <a:solidFill>
                  <a:srgbClr val="FFFFFF"/>
                </a:solidFill>
                <a:latin typeface="Calibri"/>
                <a:cs typeface="Calibri"/>
              </a:rPr>
              <a:t>ASSISTANCE</a:t>
            </a:r>
            <a:endParaRPr sz="1600">
              <a:latin typeface="Calibri"/>
              <a:cs typeface="Calibri"/>
            </a:endParaRPr>
          </a:p>
        </p:txBody>
      </p:sp>
      <p:sp>
        <p:nvSpPr>
          <p:cNvPr id="25" name="object 25"/>
          <p:cNvSpPr/>
          <p:nvPr/>
        </p:nvSpPr>
        <p:spPr>
          <a:xfrm>
            <a:off x="7369809" y="3301619"/>
            <a:ext cx="374650" cy="374650"/>
          </a:xfrm>
          <a:custGeom>
            <a:avLst/>
            <a:gdLst/>
            <a:ahLst/>
            <a:cxnLst/>
            <a:rect l="l" t="t" r="r" b="b"/>
            <a:pathLst>
              <a:path w="374650" h="374650">
                <a:moveTo>
                  <a:pt x="0" y="187197"/>
                </a:moveTo>
                <a:lnTo>
                  <a:pt x="6687" y="137436"/>
                </a:lnTo>
                <a:lnTo>
                  <a:pt x="25559" y="92719"/>
                </a:lnTo>
                <a:lnTo>
                  <a:pt x="54832" y="54832"/>
                </a:lnTo>
                <a:lnTo>
                  <a:pt x="92719" y="25559"/>
                </a:lnTo>
                <a:lnTo>
                  <a:pt x="137436" y="6687"/>
                </a:lnTo>
                <a:lnTo>
                  <a:pt x="187198" y="0"/>
                </a:lnTo>
                <a:lnTo>
                  <a:pt x="236959" y="6687"/>
                </a:lnTo>
                <a:lnTo>
                  <a:pt x="281676" y="25559"/>
                </a:lnTo>
                <a:lnTo>
                  <a:pt x="319563" y="54832"/>
                </a:lnTo>
                <a:lnTo>
                  <a:pt x="348836" y="92719"/>
                </a:lnTo>
                <a:lnTo>
                  <a:pt x="367708" y="137436"/>
                </a:lnTo>
                <a:lnTo>
                  <a:pt x="374396" y="187197"/>
                </a:lnTo>
                <a:lnTo>
                  <a:pt x="367708" y="236969"/>
                </a:lnTo>
                <a:lnTo>
                  <a:pt x="348836" y="281709"/>
                </a:lnTo>
                <a:lnTo>
                  <a:pt x="319563" y="319627"/>
                </a:lnTo>
                <a:lnTo>
                  <a:pt x="281676" y="348930"/>
                </a:lnTo>
                <a:lnTo>
                  <a:pt x="236959" y="367826"/>
                </a:lnTo>
                <a:lnTo>
                  <a:pt x="187198" y="374522"/>
                </a:lnTo>
                <a:lnTo>
                  <a:pt x="137436" y="367826"/>
                </a:lnTo>
                <a:lnTo>
                  <a:pt x="92719" y="348930"/>
                </a:lnTo>
                <a:lnTo>
                  <a:pt x="54832" y="319627"/>
                </a:lnTo>
                <a:lnTo>
                  <a:pt x="25559" y="281709"/>
                </a:lnTo>
                <a:lnTo>
                  <a:pt x="6687" y="236969"/>
                </a:lnTo>
                <a:lnTo>
                  <a:pt x="0" y="187197"/>
                </a:lnTo>
                <a:close/>
              </a:path>
            </a:pathLst>
          </a:custGeom>
          <a:ln w="25400">
            <a:solidFill>
              <a:srgbClr val="FFFFFF"/>
            </a:solidFill>
          </a:ln>
        </p:spPr>
        <p:txBody>
          <a:bodyPr wrap="square" lIns="0" tIns="0" rIns="0" bIns="0" rtlCol="0"/>
          <a:lstStyle/>
          <a:p>
            <a:endParaRPr/>
          </a:p>
        </p:txBody>
      </p:sp>
      <p:sp>
        <p:nvSpPr>
          <p:cNvPr id="26" name="object 26"/>
          <p:cNvSpPr txBox="1"/>
          <p:nvPr/>
        </p:nvSpPr>
        <p:spPr>
          <a:xfrm>
            <a:off x="7509383" y="3385566"/>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3</a:t>
            </a:r>
            <a:endParaRPr sz="1100">
              <a:latin typeface="Calibri"/>
              <a:cs typeface="Calibri"/>
            </a:endParaRPr>
          </a:p>
        </p:txBody>
      </p:sp>
      <p:sp>
        <p:nvSpPr>
          <p:cNvPr id="27" name="object 27"/>
          <p:cNvSpPr txBox="1"/>
          <p:nvPr/>
        </p:nvSpPr>
        <p:spPr>
          <a:xfrm>
            <a:off x="3390011" y="3368421"/>
            <a:ext cx="2550795" cy="2468880"/>
          </a:xfrm>
          <a:prstGeom prst="rect">
            <a:avLst/>
          </a:prstGeom>
        </p:spPr>
        <p:txBody>
          <a:bodyPr vert="horz" wrap="square" lIns="0" tIns="12065" rIns="0" bIns="0" rtlCol="0">
            <a:spAutoFit/>
          </a:bodyPr>
          <a:lstStyle/>
          <a:p>
            <a:pPr marL="196215" indent="-183515">
              <a:lnSpc>
                <a:spcPts val="1914"/>
              </a:lnSpc>
              <a:spcBef>
                <a:spcPts val="95"/>
              </a:spcBef>
              <a:buFont typeface="Arial"/>
              <a:buChar char="•"/>
              <a:tabLst>
                <a:tab pos="196215" algn="l"/>
              </a:tabLst>
            </a:pPr>
            <a:r>
              <a:rPr sz="1600" b="1">
                <a:solidFill>
                  <a:srgbClr val="FFFFFF"/>
                </a:solidFill>
                <a:latin typeface="Calibri"/>
                <a:cs typeface="Calibri"/>
              </a:rPr>
              <a:t>Meet</a:t>
            </a:r>
            <a:r>
              <a:rPr sz="1600" b="1" spc="-25">
                <a:solidFill>
                  <a:srgbClr val="FFFFFF"/>
                </a:solidFill>
                <a:latin typeface="Calibri"/>
                <a:cs typeface="Calibri"/>
              </a:rPr>
              <a:t> </a:t>
            </a:r>
            <a:r>
              <a:rPr sz="1600" b="1">
                <a:solidFill>
                  <a:srgbClr val="FFFFFF"/>
                </a:solidFill>
                <a:latin typeface="Calibri"/>
                <a:cs typeface="Calibri"/>
              </a:rPr>
              <a:t>the</a:t>
            </a:r>
            <a:r>
              <a:rPr sz="1600" b="1" spc="-15">
                <a:solidFill>
                  <a:srgbClr val="FFFFFF"/>
                </a:solidFill>
                <a:latin typeface="Calibri"/>
                <a:cs typeface="Calibri"/>
              </a:rPr>
              <a:t> </a:t>
            </a:r>
            <a:r>
              <a:rPr sz="1600" b="1" spc="-10">
                <a:solidFill>
                  <a:srgbClr val="FFFFFF"/>
                </a:solidFill>
                <a:latin typeface="Calibri"/>
                <a:cs typeface="Calibri"/>
              </a:rPr>
              <a:t>customer</a:t>
            </a:r>
            <a:r>
              <a:rPr sz="1600" b="1" spc="-40">
                <a:solidFill>
                  <a:srgbClr val="FFFFFF"/>
                </a:solidFill>
                <a:latin typeface="Calibri"/>
                <a:cs typeface="Calibri"/>
              </a:rPr>
              <a:t> </a:t>
            </a:r>
            <a:r>
              <a:rPr sz="1600" b="1">
                <a:solidFill>
                  <a:srgbClr val="FFFFFF"/>
                </a:solidFill>
                <a:latin typeface="Calibri"/>
                <a:cs typeface="Calibri"/>
              </a:rPr>
              <a:t>within</a:t>
            </a:r>
            <a:r>
              <a:rPr sz="1600" b="1" spc="-30">
                <a:solidFill>
                  <a:srgbClr val="FFFFFF"/>
                </a:solidFill>
                <a:latin typeface="Calibri"/>
                <a:cs typeface="Calibri"/>
              </a:rPr>
              <a:t> </a:t>
            </a:r>
            <a:r>
              <a:rPr sz="1600" b="1" spc="-50">
                <a:solidFill>
                  <a:srgbClr val="FFFFFF"/>
                </a:solidFill>
                <a:latin typeface="Calibri"/>
                <a:cs typeface="Calibri"/>
              </a:rPr>
              <a:t>3</a:t>
            </a:r>
            <a:endParaRPr sz="1600">
              <a:latin typeface="Calibri"/>
              <a:cs typeface="Calibri"/>
            </a:endParaRPr>
          </a:p>
          <a:p>
            <a:pPr marL="194945">
              <a:lnSpc>
                <a:spcPts val="1914"/>
              </a:lnSpc>
            </a:pPr>
            <a:r>
              <a:rPr sz="1600" b="1" spc="-10">
                <a:solidFill>
                  <a:srgbClr val="FFFFFF"/>
                </a:solidFill>
                <a:latin typeface="Calibri"/>
                <a:cs typeface="Calibri"/>
              </a:rPr>
              <a:t>mins.</a:t>
            </a:r>
            <a:endParaRPr sz="1600">
              <a:latin typeface="Calibri"/>
              <a:cs typeface="Calibri"/>
            </a:endParaRPr>
          </a:p>
          <a:p>
            <a:pPr marL="194945" marR="191770" indent="-182880">
              <a:spcBef>
                <a:spcPts val="400"/>
              </a:spcBef>
              <a:buFont typeface="Arial"/>
              <a:buChar char="•"/>
              <a:tabLst>
                <a:tab pos="194945" algn="l"/>
              </a:tabLst>
            </a:pPr>
            <a:r>
              <a:rPr sz="1600" b="1" spc="-10">
                <a:solidFill>
                  <a:srgbClr val="FFFFFF"/>
                </a:solidFill>
                <a:latin typeface="Calibri"/>
                <a:cs typeface="Calibri"/>
              </a:rPr>
              <a:t>Introduction </a:t>
            </a:r>
            <a:r>
              <a:rPr sz="1600" b="1">
                <a:solidFill>
                  <a:srgbClr val="FFFFFF"/>
                </a:solidFill>
                <a:latin typeface="Calibri"/>
                <a:cs typeface="Calibri"/>
              </a:rPr>
              <a:t>of</a:t>
            </a:r>
            <a:r>
              <a:rPr sz="1600" b="1" spc="-25">
                <a:solidFill>
                  <a:srgbClr val="FFFFFF"/>
                </a:solidFill>
                <a:latin typeface="Calibri"/>
                <a:cs typeface="Calibri"/>
              </a:rPr>
              <a:t> </a:t>
            </a:r>
            <a:r>
              <a:rPr sz="1600" b="1">
                <a:solidFill>
                  <a:srgbClr val="FFFFFF"/>
                </a:solidFill>
                <a:latin typeface="Calibri"/>
                <a:cs typeface="Calibri"/>
              </a:rPr>
              <a:t>name</a:t>
            </a:r>
            <a:r>
              <a:rPr sz="1600" b="1" spc="-15">
                <a:solidFill>
                  <a:srgbClr val="FFFFFF"/>
                </a:solidFill>
                <a:latin typeface="Calibri"/>
                <a:cs typeface="Calibri"/>
              </a:rPr>
              <a:t> </a:t>
            </a:r>
            <a:r>
              <a:rPr sz="1600" b="1" spc="-25">
                <a:solidFill>
                  <a:srgbClr val="FFFFFF"/>
                </a:solidFill>
                <a:latin typeface="Calibri"/>
                <a:cs typeface="Calibri"/>
              </a:rPr>
              <a:t>and </a:t>
            </a:r>
            <a:r>
              <a:rPr sz="1600" b="1">
                <a:solidFill>
                  <a:srgbClr val="FFFFFF"/>
                </a:solidFill>
                <a:latin typeface="Calibri"/>
                <a:cs typeface="Calibri"/>
              </a:rPr>
              <a:t>job</a:t>
            </a:r>
            <a:r>
              <a:rPr sz="1600" b="1" spc="-20">
                <a:solidFill>
                  <a:srgbClr val="FFFFFF"/>
                </a:solidFill>
                <a:latin typeface="Calibri"/>
                <a:cs typeface="Calibri"/>
              </a:rPr>
              <a:t> </a:t>
            </a:r>
            <a:r>
              <a:rPr sz="1600" b="1" spc="-10">
                <a:solidFill>
                  <a:srgbClr val="FFFFFF"/>
                </a:solidFill>
                <a:latin typeface="Calibri"/>
                <a:cs typeface="Calibri"/>
              </a:rPr>
              <a:t>title.</a:t>
            </a:r>
            <a:endParaRPr sz="1600">
              <a:latin typeface="Calibri"/>
              <a:cs typeface="Calibri"/>
            </a:endParaRPr>
          </a:p>
          <a:p>
            <a:pPr marL="196215" indent="-183515">
              <a:spcBef>
                <a:spcPts val="395"/>
              </a:spcBef>
              <a:buFont typeface="Arial"/>
              <a:buChar char="•"/>
              <a:tabLst>
                <a:tab pos="196215" algn="l"/>
              </a:tabLst>
            </a:pPr>
            <a:r>
              <a:rPr sz="1600" b="1">
                <a:solidFill>
                  <a:srgbClr val="FFFFFF"/>
                </a:solidFill>
                <a:latin typeface="Calibri"/>
                <a:cs typeface="Calibri"/>
              </a:rPr>
              <a:t>Express</a:t>
            </a:r>
            <a:r>
              <a:rPr sz="1600" b="1" spc="-70">
                <a:solidFill>
                  <a:srgbClr val="FFFFFF"/>
                </a:solidFill>
                <a:latin typeface="Calibri"/>
                <a:cs typeface="Calibri"/>
              </a:rPr>
              <a:t> </a:t>
            </a:r>
            <a:r>
              <a:rPr sz="1600" b="1" spc="-10">
                <a:solidFill>
                  <a:srgbClr val="FFFFFF"/>
                </a:solidFill>
                <a:latin typeface="Calibri"/>
                <a:cs typeface="Calibri"/>
              </a:rPr>
              <a:t>gratitude.</a:t>
            </a:r>
            <a:endParaRPr sz="1600">
              <a:latin typeface="Calibri"/>
              <a:cs typeface="Calibri"/>
            </a:endParaRPr>
          </a:p>
          <a:p>
            <a:pPr marL="196215" indent="-183515">
              <a:spcBef>
                <a:spcPts val="384"/>
              </a:spcBef>
              <a:buFont typeface="Arial"/>
              <a:buChar char="•"/>
              <a:tabLst>
                <a:tab pos="196215" algn="l"/>
              </a:tabLst>
            </a:pPr>
            <a:r>
              <a:rPr sz="1600" b="1" spc="-10">
                <a:solidFill>
                  <a:srgbClr val="FFFFFF"/>
                </a:solidFill>
                <a:latin typeface="Calibri"/>
                <a:cs typeface="Calibri"/>
              </a:rPr>
              <a:t>Offer</a:t>
            </a:r>
            <a:r>
              <a:rPr sz="1600" b="1" spc="-55">
                <a:solidFill>
                  <a:srgbClr val="FFFFFF"/>
                </a:solidFill>
                <a:latin typeface="Calibri"/>
                <a:cs typeface="Calibri"/>
              </a:rPr>
              <a:t> </a:t>
            </a:r>
            <a:r>
              <a:rPr sz="1600" b="1">
                <a:solidFill>
                  <a:srgbClr val="FFFFFF"/>
                </a:solidFill>
                <a:latin typeface="Calibri"/>
                <a:cs typeface="Calibri"/>
              </a:rPr>
              <a:t>a</a:t>
            </a:r>
            <a:r>
              <a:rPr sz="1600" b="1" spc="-30">
                <a:solidFill>
                  <a:srgbClr val="FFFFFF"/>
                </a:solidFill>
                <a:latin typeface="Calibri"/>
                <a:cs typeface="Calibri"/>
              </a:rPr>
              <a:t> </a:t>
            </a:r>
            <a:r>
              <a:rPr sz="1600" b="1" spc="-10">
                <a:solidFill>
                  <a:srgbClr val="FFFFFF"/>
                </a:solidFill>
                <a:latin typeface="Calibri"/>
                <a:cs typeface="Calibri"/>
              </a:rPr>
              <a:t>beverage.</a:t>
            </a:r>
            <a:endParaRPr sz="1600">
              <a:latin typeface="Calibri"/>
              <a:cs typeface="Calibri"/>
            </a:endParaRPr>
          </a:p>
          <a:p>
            <a:pPr marL="194945" marR="929005" indent="-182880">
              <a:spcBef>
                <a:spcPts val="395"/>
              </a:spcBef>
              <a:buFont typeface="Arial"/>
              <a:buChar char="•"/>
              <a:tabLst>
                <a:tab pos="194945" algn="l"/>
              </a:tabLst>
            </a:pPr>
            <a:r>
              <a:rPr sz="1600" b="1">
                <a:solidFill>
                  <a:srgbClr val="FFFFFF"/>
                </a:solidFill>
                <a:latin typeface="Calibri"/>
                <a:cs typeface="Calibri"/>
              </a:rPr>
              <a:t>Ask</a:t>
            </a:r>
            <a:r>
              <a:rPr sz="1600" b="1" spc="-40">
                <a:solidFill>
                  <a:srgbClr val="FFFFFF"/>
                </a:solidFill>
                <a:latin typeface="Calibri"/>
                <a:cs typeface="Calibri"/>
              </a:rPr>
              <a:t> </a:t>
            </a:r>
            <a:r>
              <a:rPr sz="1600" b="1">
                <a:solidFill>
                  <a:srgbClr val="FFFFFF"/>
                </a:solidFill>
                <a:latin typeface="Calibri"/>
                <a:cs typeface="Calibri"/>
              </a:rPr>
              <a:t>about</a:t>
            </a:r>
            <a:r>
              <a:rPr sz="1600" b="1" spc="-20">
                <a:solidFill>
                  <a:srgbClr val="FFFFFF"/>
                </a:solidFill>
                <a:latin typeface="Calibri"/>
                <a:cs typeface="Calibri"/>
              </a:rPr>
              <a:t> </a:t>
            </a:r>
            <a:r>
              <a:rPr sz="1600" b="1" spc="-10">
                <a:solidFill>
                  <a:srgbClr val="FFFFFF"/>
                </a:solidFill>
                <a:latin typeface="Calibri"/>
                <a:cs typeface="Calibri"/>
              </a:rPr>
              <a:t>online exploration.</a:t>
            </a:r>
            <a:endParaRPr sz="1600">
              <a:latin typeface="Calibri"/>
              <a:cs typeface="Calibri"/>
            </a:endParaRPr>
          </a:p>
          <a:p>
            <a:pPr marL="196215" indent="-183515">
              <a:spcBef>
                <a:spcPts val="395"/>
              </a:spcBef>
              <a:buFont typeface="Arial"/>
              <a:buChar char="•"/>
              <a:tabLst>
                <a:tab pos="196215" algn="l"/>
              </a:tabLst>
            </a:pPr>
            <a:r>
              <a:rPr sz="1600" b="1">
                <a:solidFill>
                  <a:srgbClr val="FFFFFF"/>
                </a:solidFill>
                <a:latin typeface="Calibri"/>
                <a:cs typeface="Calibri"/>
              </a:rPr>
              <a:t>Maintain</a:t>
            </a:r>
            <a:r>
              <a:rPr sz="1600" b="1" spc="-45">
                <a:solidFill>
                  <a:srgbClr val="FFFFFF"/>
                </a:solidFill>
                <a:latin typeface="Calibri"/>
                <a:cs typeface="Calibri"/>
              </a:rPr>
              <a:t> </a:t>
            </a:r>
            <a:r>
              <a:rPr sz="1600" b="1">
                <a:solidFill>
                  <a:srgbClr val="FFFFFF"/>
                </a:solidFill>
                <a:latin typeface="Calibri"/>
                <a:cs typeface="Calibri"/>
              </a:rPr>
              <a:t>a</a:t>
            </a:r>
            <a:r>
              <a:rPr sz="1600" b="1" spc="-40">
                <a:solidFill>
                  <a:srgbClr val="FFFFFF"/>
                </a:solidFill>
                <a:latin typeface="Calibri"/>
                <a:cs typeface="Calibri"/>
              </a:rPr>
              <a:t> </a:t>
            </a:r>
            <a:r>
              <a:rPr sz="1600" b="1" spc="-10">
                <a:solidFill>
                  <a:srgbClr val="FFFFFF"/>
                </a:solidFill>
                <a:latin typeface="Calibri"/>
                <a:cs typeface="Calibri"/>
              </a:rPr>
              <a:t>friendliness.</a:t>
            </a:r>
            <a:endParaRPr sz="1600">
              <a:latin typeface="Calibri"/>
              <a:cs typeface="Calibri"/>
            </a:endParaRPr>
          </a:p>
        </p:txBody>
      </p:sp>
      <p:grpSp>
        <p:nvGrpSpPr>
          <p:cNvPr id="28" name="object 28"/>
          <p:cNvGrpSpPr/>
          <p:nvPr/>
        </p:nvGrpSpPr>
        <p:grpSpPr>
          <a:xfrm>
            <a:off x="4345433" y="3183635"/>
            <a:ext cx="579755" cy="105410"/>
            <a:chOff x="4332732" y="3183635"/>
            <a:chExt cx="579755" cy="105410"/>
          </a:xfrm>
        </p:grpSpPr>
        <p:pic>
          <p:nvPicPr>
            <p:cNvPr id="29" name="object 29"/>
            <p:cNvPicPr/>
            <p:nvPr/>
          </p:nvPicPr>
          <p:blipFill>
            <a:blip r:embed="rId7" cstate="print"/>
            <a:stretch>
              <a:fillRect/>
            </a:stretch>
          </p:blipFill>
          <p:spPr>
            <a:xfrm>
              <a:off x="4332732" y="3183635"/>
              <a:ext cx="579132" cy="105155"/>
            </a:xfrm>
            <a:prstGeom prst="rect">
              <a:avLst/>
            </a:prstGeom>
          </p:spPr>
        </p:pic>
        <p:sp>
          <p:nvSpPr>
            <p:cNvPr id="30" name="object 30"/>
            <p:cNvSpPr/>
            <p:nvPr/>
          </p:nvSpPr>
          <p:spPr>
            <a:xfrm>
              <a:off x="4375531" y="3218687"/>
              <a:ext cx="485775" cy="0"/>
            </a:xfrm>
            <a:custGeom>
              <a:avLst/>
              <a:gdLst/>
              <a:ahLst/>
              <a:cxnLst/>
              <a:rect l="l" t="t" r="r" b="b"/>
              <a:pathLst>
                <a:path w="485775">
                  <a:moveTo>
                    <a:pt x="0" y="0"/>
                  </a:moveTo>
                  <a:lnTo>
                    <a:pt x="485648" y="0"/>
                  </a:lnTo>
                </a:path>
              </a:pathLst>
            </a:custGeom>
            <a:ln w="25400">
              <a:solidFill>
                <a:srgbClr val="FFFFFF"/>
              </a:solidFill>
            </a:ln>
          </p:spPr>
          <p:txBody>
            <a:bodyPr wrap="square" lIns="0" tIns="0" rIns="0" bIns="0" rtlCol="0"/>
            <a:lstStyle/>
            <a:p>
              <a:endParaRPr/>
            </a:p>
          </p:txBody>
        </p:sp>
      </p:grpSp>
      <p:sp>
        <p:nvSpPr>
          <p:cNvPr id="31" name="object 31"/>
          <p:cNvSpPr txBox="1"/>
          <p:nvPr/>
        </p:nvSpPr>
        <p:spPr>
          <a:xfrm>
            <a:off x="447142" y="4063110"/>
            <a:ext cx="2422525" cy="258404"/>
          </a:xfrm>
          <a:prstGeom prst="rect">
            <a:avLst/>
          </a:prstGeom>
        </p:spPr>
        <p:txBody>
          <a:bodyPr vert="horz" wrap="square" lIns="0" tIns="12065" rIns="0" bIns="0" rtlCol="0">
            <a:spAutoFit/>
          </a:bodyPr>
          <a:lstStyle/>
          <a:p>
            <a:pPr marL="12700">
              <a:spcBef>
                <a:spcPts val="95"/>
              </a:spcBef>
            </a:pPr>
            <a:r>
              <a:rPr sz="1600" spc="-10">
                <a:solidFill>
                  <a:srgbClr val="FFFFFF"/>
                </a:solidFill>
                <a:latin typeface="Calibri"/>
                <a:cs typeface="Calibri"/>
              </a:rPr>
              <a:t>PROFESSIONAL</a:t>
            </a:r>
            <a:r>
              <a:rPr sz="1600" spc="-30">
                <a:solidFill>
                  <a:srgbClr val="FFFFFF"/>
                </a:solidFill>
                <a:latin typeface="Calibri"/>
                <a:cs typeface="Calibri"/>
              </a:rPr>
              <a:t> </a:t>
            </a:r>
            <a:r>
              <a:rPr sz="1600" spc="-10">
                <a:solidFill>
                  <a:srgbClr val="FFFFFF"/>
                </a:solidFill>
                <a:latin typeface="Calibri"/>
                <a:cs typeface="Calibri"/>
              </a:rPr>
              <a:t>APPEARANCE</a:t>
            </a:r>
            <a:endParaRPr sz="1600">
              <a:latin typeface="Calibri"/>
              <a:cs typeface="Calibri"/>
            </a:endParaRPr>
          </a:p>
        </p:txBody>
      </p:sp>
      <p:sp>
        <p:nvSpPr>
          <p:cNvPr id="32" name="object 32"/>
          <p:cNvSpPr/>
          <p:nvPr/>
        </p:nvSpPr>
        <p:spPr>
          <a:xfrm>
            <a:off x="1471930" y="3301619"/>
            <a:ext cx="374650" cy="374650"/>
          </a:xfrm>
          <a:custGeom>
            <a:avLst/>
            <a:gdLst/>
            <a:ahLst/>
            <a:cxnLst/>
            <a:rect l="l" t="t" r="r" b="b"/>
            <a:pathLst>
              <a:path w="374650" h="374650">
                <a:moveTo>
                  <a:pt x="0" y="187197"/>
                </a:moveTo>
                <a:lnTo>
                  <a:pt x="6688" y="137436"/>
                </a:lnTo>
                <a:lnTo>
                  <a:pt x="25564" y="92719"/>
                </a:lnTo>
                <a:lnTo>
                  <a:pt x="54848" y="54832"/>
                </a:lnTo>
                <a:lnTo>
                  <a:pt x="92757" y="25559"/>
                </a:lnTo>
                <a:lnTo>
                  <a:pt x="137509" y="6687"/>
                </a:lnTo>
                <a:lnTo>
                  <a:pt x="187325" y="0"/>
                </a:lnTo>
                <a:lnTo>
                  <a:pt x="237086" y="6687"/>
                </a:lnTo>
                <a:lnTo>
                  <a:pt x="281803" y="25559"/>
                </a:lnTo>
                <a:lnTo>
                  <a:pt x="319690" y="54832"/>
                </a:lnTo>
                <a:lnTo>
                  <a:pt x="348963" y="92719"/>
                </a:lnTo>
                <a:lnTo>
                  <a:pt x="367835" y="137436"/>
                </a:lnTo>
                <a:lnTo>
                  <a:pt x="374522" y="187197"/>
                </a:lnTo>
                <a:lnTo>
                  <a:pt x="367835" y="236969"/>
                </a:lnTo>
                <a:lnTo>
                  <a:pt x="348963" y="281709"/>
                </a:lnTo>
                <a:lnTo>
                  <a:pt x="319690" y="319627"/>
                </a:lnTo>
                <a:lnTo>
                  <a:pt x="281803" y="348930"/>
                </a:lnTo>
                <a:lnTo>
                  <a:pt x="237086" y="367826"/>
                </a:lnTo>
                <a:lnTo>
                  <a:pt x="187325" y="374522"/>
                </a:lnTo>
                <a:lnTo>
                  <a:pt x="137509" y="367826"/>
                </a:lnTo>
                <a:lnTo>
                  <a:pt x="92757" y="348930"/>
                </a:lnTo>
                <a:lnTo>
                  <a:pt x="54848" y="319627"/>
                </a:lnTo>
                <a:lnTo>
                  <a:pt x="25564" y="281709"/>
                </a:lnTo>
                <a:lnTo>
                  <a:pt x="6688" y="236969"/>
                </a:lnTo>
                <a:lnTo>
                  <a:pt x="0" y="187197"/>
                </a:lnTo>
                <a:close/>
              </a:path>
            </a:pathLst>
          </a:custGeom>
          <a:ln w="25400">
            <a:solidFill>
              <a:srgbClr val="FFFFFF"/>
            </a:solidFill>
          </a:ln>
        </p:spPr>
        <p:txBody>
          <a:bodyPr wrap="square" lIns="0" tIns="0" rIns="0" bIns="0" rtlCol="0"/>
          <a:lstStyle/>
          <a:p>
            <a:endParaRPr/>
          </a:p>
        </p:txBody>
      </p:sp>
      <p:sp>
        <p:nvSpPr>
          <p:cNvPr id="33" name="object 33"/>
          <p:cNvSpPr txBox="1"/>
          <p:nvPr/>
        </p:nvSpPr>
        <p:spPr>
          <a:xfrm>
            <a:off x="1610868" y="3385566"/>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1</a:t>
            </a:r>
            <a:endParaRPr sz="1100">
              <a:latin typeface="Calibri"/>
              <a:cs typeface="Calibri"/>
            </a:endParaRPr>
          </a:p>
        </p:txBody>
      </p:sp>
      <p:pic>
        <p:nvPicPr>
          <p:cNvPr id="34" name="object 34"/>
          <p:cNvPicPr/>
          <p:nvPr/>
        </p:nvPicPr>
        <p:blipFill>
          <a:blip r:embed="rId8" cstate="print"/>
          <a:stretch>
            <a:fillRect/>
          </a:stretch>
        </p:blipFill>
        <p:spPr>
          <a:xfrm>
            <a:off x="2586483" y="5554637"/>
            <a:ext cx="313067" cy="313067"/>
          </a:xfrm>
          <a:prstGeom prst="rect">
            <a:avLst/>
          </a:prstGeom>
        </p:spPr>
      </p:pic>
      <p:sp>
        <p:nvSpPr>
          <p:cNvPr id="35" name="object 35"/>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spc="-25"/>
              <a:t>44</a:t>
            </a:r>
          </a:p>
        </p:txBody>
      </p:sp>
      <p:sp>
        <p:nvSpPr>
          <p:cNvPr id="36" name="object 36"/>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t>Automotive</a:t>
            </a:r>
            <a:r>
              <a:rPr spc="-35"/>
              <a:t> </a:t>
            </a:r>
            <a:r>
              <a:rPr spc="-10"/>
              <a:t>Division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E050-8C88-245E-EAC5-626FB92D6D99}"/>
            </a:ext>
          </a:extLst>
        </p:cNvPr>
        <p:cNvGrpSpPr/>
        <p:nvPr/>
      </p:nvGrpSpPr>
      <p:grpSpPr>
        <a:xfrm>
          <a:off x="0" y="0"/>
          <a:ext cx="0" cy="0"/>
          <a:chOff x="0" y="0"/>
          <a:chExt cx="0" cy="0"/>
        </a:xfrm>
      </p:grpSpPr>
      <p:sp>
        <p:nvSpPr>
          <p:cNvPr id="2" name="Arrow: Right 1">
            <a:extLst>
              <a:ext uri="{FF2B5EF4-FFF2-40B4-BE49-F238E27FC236}">
                <a16:creationId xmlns:a16="http://schemas.microsoft.com/office/drawing/2014/main" id="{92ECC1EE-0B0C-C0B5-4F11-FC29F26D8C68}"/>
              </a:ext>
            </a:extLst>
          </p:cNvPr>
          <p:cNvSpPr/>
          <p:nvPr/>
        </p:nvSpPr>
        <p:spPr>
          <a:xfrm>
            <a:off x="1110339" y="4408712"/>
            <a:ext cx="2271165" cy="8001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DiSC map showing fast-paced and outspoken at top, cautious and reflective at bottom, questioning and skeptical on the left, and accepting and warm at the right">
            <a:extLst>
              <a:ext uri="{FF2B5EF4-FFF2-40B4-BE49-F238E27FC236}">
                <a16:creationId xmlns:a16="http://schemas.microsoft.com/office/drawing/2014/main" id="{10CF5BE6-6A27-B7DF-1F14-CA093277A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699" y="-130628"/>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02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CONSCIENTIOUS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endParaRPr lang="en-US">
              <a:solidFill>
                <a:srgbClr val="00417C"/>
              </a:solidFill>
            </a:endParaRPr>
          </a:p>
          <a:p>
            <a:r>
              <a:rPr lang="en-US">
                <a:solidFill>
                  <a:srgbClr val="00417C"/>
                </a:solidFill>
              </a:rPr>
              <a:t>Cautious</a:t>
            </a:r>
          </a:p>
          <a:p>
            <a:r>
              <a:rPr lang="en-US">
                <a:solidFill>
                  <a:srgbClr val="00417C"/>
                </a:solidFill>
              </a:rPr>
              <a:t>Systematic</a:t>
            </a:r>
          </a:p>
          <a:p>
            <a:r>
              <a:rPr lang="en-US">
                <a:solidFill>
                  <a:srgbClr val="00417C"/>
                </a:solidFill>
              </a:rPr>
              <a:t>Private</a:t>
            </a:r>
          </a:p>
          <a:p>
            <a:r>
              <a:rPr lang="en-US">
                <a:solidFill>
                  <a:srgbClr val="00417C"/>
                </a:solidFill>
              </a:rPr>
              <a:t>Objective</a:t>
            </a:r>
          </a:p>
          <a:p>
            <a:r>
              <a:rPr lang="en-US">
                <a:solidFill>
                  <a:srgbClr val="00417C"/>
                </a:solidFill>
              </a:rPr>
              <a:t>Analytical</a:t>
            </a:r>
          </a:p>
          <a:p>
            <a:r>
              <a:rPr lang="en-US">
                <a:solidFill>
                  <a:srgbClr val="00417C"/>
                </a:solidFill>
              </a:rPr>
              <a:t>Diplomatic</a:t>
            </a:r>
          </a:p>
          <a:p>
            <a:r>
              <a:rPr lang="en-US">
                <a:solidFill>
                  <a:srgbClr val="00417C"/>
                </a:solidFill>
              </a:rPr>
              <a:t>Accurate</a:t>
            </a:r>
          </a:p>
          <a:p>
            <a:r>
              <a:rPr lang="en-US">
                <a:solidFill>
                  <a:srgbClr val="00417C"/>
                </a:solidFill>
              </a:rPr>
              <a:t>Reserved</a:t>
            </a:r>
          </a:p>
        </p:txBody>
      </p:sp>
      <p:pic>
        <p:nvPicPr>
          <p:cNvPr id="27" name="Picture 26"/>
          <p:cNvPicPr>
            <a:picLocks noChangeAspect="1"/>
          </p:cNvPicPr>
          <p:nvPr/>
        </p:nvPicPr>
        <p:blipFill>
          <a:blip r:embed="rId3"/>
          <a:stretch>
            <a:fillRect/>
          </a:stretch>
        </p:blipFill>
        <p:spPr>
          <a:xfrm>
            <a:off x="5291169" y="4705305"/>
            <a:ext cx="1703951" cy="1629052"/>
          </a:xfrm>
          <a:prstGeom prst="rect">
            <a:avLst/>
          </a:prstGeom>
        </p:spPr>
      </p:pic>
      <p:pic>
        <p:nvPicPr>
          <p:cNvPr id="3" name="Picture 6" descr="An unknown person with a hidden closed and masked face is an anonymous  character Vector | Premium Vector">
            <a:extLst>
              <a:ext uri="{FF2B5EF4-FFF2-40B4-BE49-F238E27FC236}">
                <a16:creationId xmlns:a16="http://schemas.microsoft.com/office/drawing/2014/main" id="{F89123BD-C516-2C58-C97A-EF72C6D3A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C">
            <a:extLst>
              <a:ext uri="{FF2B5EF4-FFF2-40B4-BE49-F238E27FC236}">
                <a16:creationId xmlns:a16="http://schemas.microsoft.com/office/drawing/2014/main" id="{04D355A9-4C5A-B331-C63C-180442C2C8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55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CONSCIENTIOUS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CHARACTERISTICS:</a:t>
            </a:r>
            <a:endParaRPr lang="en-US">
              <a:solidFill>
                <a:srgbClr val="00417C"/>
              </a:solidFill>
            </a:endParaRPr>
          </a:p>
          <a:p>
            <a:pPr marL="0" indent="0">
              <a:buNone/>
            </a:pPr>
            <a:endParaRPr lang="en-US">
              <a:solidFill>
                <a:srgbClr val="00417C"/>
              </a:solidFill>
            </a:endParaRPr>
          </a:p>
        </p:txBody>
      </p:sp>
      <p:pic>
        <p:nvPicPr>
          <p:cNvPr id="6" name="Picture 2" descr="Image result for DISC STEAD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06" y="2358057"/>
            <a:ext cx="4424712" cy="324744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rot="18995084">
            <a:off x="1560889" y="3742489"/>
            <a:ext cx="2231314" cy="2096091"/>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6" descr="An unknown person with a hidden closed and masked face is an anonymous  character Vector | Premium Vector">
            <a:extLst>
              <a:ext uri="{FF2B5EF4-FFF2-40B4-BE49-F238E27FC236}">
                <a16:creationId xmlns:a16="http://schemas.microsoft.com/office/drawing/2014/main" id="{ABFC500E-CB17-DFC5-87C7-D966DACC3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
            <a:extLst>
              <a:ext uri="{FF2B5EF4-FFF2-40B4-BE49-F238E27FC236}">
                <a16:creationId xmlns:a16="http://schemas.microsoft.com/office/drawing/2014/main" id="{D0F5ABFF-2821-626B-1087-AC99E272C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0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CONSCIENTIOUS</a:t>
            </a:r>
          </a:p>
        </p:txBody>
      </p:sp>
      <p:sp>
        <p:nvSpPr>
          <p:cNvPr id="25" name="Text Placeholder 24"/>
          <p:cNvSpPr>
            <a:spLocks noGrp="1"/>
          </p:cNvSpPr>
          <p:nvPr>
            <p:ph type="body" sz="quarter" idx="13"/>
          </p:nvPr>
        </p:nvSpPr>
        <p:spPr>
          <a:xfrm>
            <a:off x="604813" y="1721224"/>
            <a:ext cx="5812316" cy="4020670"/>
          </a:xfrm>
        </p:spPr>
        <p:txBody>
          <a:bodyPr/>
          <a:lstStyle/>
          <a:p>
            <a:pPr marL="0" indent="0">
              <a:buNone/>
            </a:pPr>
            <a:r>
              <a:rPr lang="en-US" b="1">
                <a:solidFill>
                  <a:srgbClr val="00417C"/>
                </a:solidFill>
              </a:rPr>
              <a:t>MOTIVATORS:</a:t>
            </a:r>
            <a:endParaRPr lang="en-US">
              <a:solidFill>
                <a:srgbClr val="00417C"/>
              </a:solidFill>
            </a:endParaRPr>
          </a:p>
          <a:p>
            <a:r>
              <a:rPr lang="en-US">
                <a:solidFill>
                  <a:srgbClr val="00417C"/>
                </a:solidFill>
              </a:rPr>
              <a:t>Motivated by opportunities to gain knowledge, showing their expertise, and quality work.</a:t>
            </a:r>
          </a:p>
          <a:p>
            <a:r>
              <a:rPr lang="en-US">
                <a:solidFill>
                  <a:srgbClr val="00417C"/>
                </a:solidFill>
              </a:rPr>
              <a:t>Values quality and accuracy.</a:t>
            </a:r>
          </a:p>
        </p:txBody>
      </p:sp>
      <p:pic>
        <p:nvPicPr>
          <p:cNvPr id="3" name="Picture 2">
            <a:extLst>
              <a:ext uri="{FF2B5EF4-FFF2-40B4-BE49-F238E27FC236}">
                <a16:creationId xmlns:a16="http://schemas.microsoft.com/office/drawing/2014/main" id="{B3A123FB-998F-4FAE-66F9-F0665AFD8411}"/>
              </a:ext>
            </a:extLst>
          </p:cNvPr>
          <p:cNvPicPr>
            <a:picLocks noChangeAspect="1"/>
          </p:cNvPicPr>
          <p:nvPr/>
        </p:nvPicPr>
        <p:blipFill>
          <a:blip r:embed="rId3"/>
          <a:stretch>
            <a:fillRect/>
          </a:stretch>
        </p:blipFill>
        <p:spPr>
          <a:xfrm>
            <a:off x="5291169" y="4705305"/>
            <a:ext cx="1703951" cy="1629052"/>
          </a:xfrm>
          <a:prstGeom prst="rect">
            <a:avLst/>
          </a:prstGeom>
        </p:spPr>
      </p:pic>
      <p:pic>
        <p:nvPicPr>
          <p:cNvPr id="5" name="Picture 6" descr="An unknown person with a hidden closed and masked face is an anonymous  character Vector | Premium Vector">
            <a:extLst>
              <a:ext uri="{FF2B5EF4-FFF2-40B4-BE49-F238E27FC236}">
                <a16:creationId xmlns:a16="http://schemas.microsoft.com/office/drawing/2014/main" id="{F885D9C2-0FB5-2060-0372-82B2871FF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
            <a:extLst>
              <a:ext uri="{FF2B5EF4-FFF2-40B4-BE49-F238E27FC236}">
                <a16:creationId xmlns:a16="http://schemas.microsoft.com/office/drawing/2014/main" id="{37283EA0-7889-8701-77AD-846CE7DEB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7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teach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851" y="1963510"/>
            <a:ext cx="6667500" cy="460057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sz="2800">
                <a:solidFill>
                  <a:srgbClr val="005BAA"/>
                </a:solidFill>
              </a:rPr>
              <a:t>CONSCIENTIOUS</a:t>
            </a:r>
          </a:p>
        </p:txBody>
      </p:sp>
      <p:sp>
        <p:nvSpPr>
          <p:cNvPr id="25" name="Text Placeholder 24"/>
          <p:cNvSpPr>
            <a:spLocks noGrp="1"/>
          </p:cNvSpPr>
          <p:nvPr>
            <p:ph type="body" sz="quarter" idx="13"/>
          </p:nvPr>
        </p:nvSpPr>
        <p:spPr>
          <a:xfrm>
            <a:off x="604812" y="1833241"/>
            <a:ext cx="5763330" cy="4020670"/>
          </a:xfrm>
        </p:spPr>
        <p:txBody>
          <a:bodyPr/>
          <a:lstStyle/>
          <a:p>
            <a:pPr marL="0" indent="0">
              <a:buNone/>
            </a:pPr>
            <a:r>
              <a:rPr lang="en-US" b="1">
                <a:solidFill>
                  <a:srgbClr val="00417C"/>
                </a:solidFill>
              </a:rPr>
              <a:t>COMMUNICATING WITH “C” STYLES:</a:t>
            </a:r>
          </a:p>
          <a:p>
            <a:r>
              <a:rPr lang="en-US">
                <a:solidFill>
                  <a:srgbClr val="00417C"/>
                </a:solidFill>
              </a:rPr>
              <a:t>Be prepared and well-organized.</a:t>
            </a:r>
          </a:p>
          <a:p>
            <a:r>
              <a:rPr lang="en-US">
                <a:solidFill>
                  <a:srgbClr val="00417C"/>
                </a:solidFill>
              </a:rPr>
              <a:t>Focus on logic, accuracy, and supporting data.</a:t>
            </a:r>
          </a:p>
          <a:p>
            <a:r>
              <a:rPr lang="en-US">
                <a:solidFill>
                  <a:srgbClr val="00417C"/>
                </a:solidFill>
              </a:rPr>
              <a:t>Give them time to think and process information.</a:t>
            </a:r>
          </a:p>
          <a:p>
            <a:r>
              <a:rPr lang="en-US">
                <a:solidFill>
                  <a:srgbClr val="00417C"/>
                </a:solidFill>
              </a:rPr>
              <a:t>Be respectful and professional—stick to facts.</a:t>
            </a:r>
          </a:p>
          <a:p>
            <a:r>
              <a:rPr lang="en-US">
                <a:solidFill>
                  <a:srgbClr val="00417C"/>
                </a:solidFill>
              </a:rPr>
              <a:t>Avoid being vague, overly casual, or emotional.</a:t>
            </a:r>
          </a:p>
        </p:txBody>
      </p:sp>
      <p:pic>
        <p:nvPicPr>
          <p:cNvPr id="2" name="Picture 4" descr="C">
            <a:extLst>
              <a:ext uri="{FF2B5EF4-FFF2-40B4-BE49-F238E27FC236}">
                <a16:creationId xmlns:a16="http://schemas.microsoft.com/office/drawing/2014/main" id="{41C820B7-EF99-DE6D-C36B-8F26BEAF3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ular Callout 11"/>
          <p:cNvSpPr>
            <a:spLocks noChangeArrowheads="1"/>
          </p:cNvSpPr>
          <p:nvPr/>
        </p:nvSpPr>
        <p:spPr bwMode="auto">
          <a:xfrm>
            <a:off x="9850680" y="247884"/>
            <a:ext cx="1597025" cy="1211263"/>
          </a:xfrm>
          <a:prstGeom prst="wedgeRoundRectCallout">
            <a:avLst>
              <a:gd name="adj1" fmla="val -58961"/>
              <a:gd name="adj2" fmla="val 110593"/>
              <a:gd name="adj3" fmla="val 16667"/>
            </a:avLst>
          </a:prstGeom>
          <a:solidFill>
            <a:schemeClr val="bg1"/>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en-US" sz="2000" i="1">
                <a:solidFill>
                  <a:srgbClr val="000000"/>
                </a:solidFill>
                <a:latin typeface="HelveticaNeueLT Std Blk Cn" panose="020B0806030702040204" pitchFamily="34" charset="0"/>
              </a:rPr>
              <a:t>“</a:t>
            </a:r>
            <a:r>
              <a:rPr lang="en-US" sz="2000" i="1">
                <a:solidFill>
                  <a:srgbClr val="000000"/>
                </a:solidFill>
                <a:latin typeface="HelveticaNeueLT Std Blk Cn" panose="020B0806030702040204" pitchFamily="34" charset="0"/>
              </a:rPr>
              <a:t>Is your information correct?</a:t>
            </a:r>
            <a:r>
              <a:rPr lang="en-US" altLang="en-US" sz="2000" i="1">
                <a:solidFill>
                  <a:srgbClr val="000000"/>
                </a:solidFill>
                <a:latin typeface="HelveticaNeueLT Std Blk Cn" panose="020B0806030702040204" pitchFamily="34" charset="0"/>
              </a:rPr>
              <a:t>”</a:t>
            </a:r>
            <a:endParaRPr lang="en-US" sz="2000" i="1">
              <a:solidFill>
                <a:srgbClr val="000000"/>
              </a:solidFill>
              <a:latin typeface="HelveticaNeueLT Std Blk Cn" panose="020B0806030702040204" pitchFamily="34" charset="0"/>
            </a:endParaRPr>
          </a:p>
        </p:txBody>
      </p:sp>
      <p:sp>
        <p:nvSpPr>
          <p:cNvPr id="3" name="Text Placeholder 24">
            <a:extLst>
              <a:ext uri="{FF2B5EF4-FFF2-40B4-BE49-F238E27FC236}">
                <a16:creationId xmlns:a16="http://schemas.microsoft.com/office/drawing/2014/main" id="{E0FBEC1C-8B69-1E49-AC78-26CD35FB9D23}"/>
              </a:ext>
            </a:extLst>
          </p:cNvPr>
          <p:cNvSpPr txBox="1">
            <a:spLocks/>
          </p:cNvSpPr>
          <p:nvPr/>
        </p:nvSpPr>
        <p:spPr>
          <a:xfrm>
            <a:off x="604812" y="1326617"/>
            <a:ext cx="6899554" cy="428704"/>
          </a:xfrm>
          <a:prstGeom prst="rect">
            <a:avLst/>
          </a:prstGeom>
        </p:spPr>
        <p:txBody>
          <a:bodyPr vert="horz" lIns="91440" tIns="45720" rIns="91440" bIns="45720" rtlCol="0">
            <a:noAutofit/>
          </a:bodyPr>
          <a:lstStyle>
            <a:lvl1pPr marL="347663" indent="-347663" algn="l" defTabSz="914400" rtl="0" eaLnBrk="1" latinLnBrk="0" hangingPunct="1">
              <a:lnSpc>
                <a:spcPct val="90000"/>
              </a:lnSpc>
              <a:spcBef>
                <a:spcPts val="1000"/>
              </a:spcBef>
              <a:buFont typeface="Arial" panose="020B0604020202020204" pitchFamily="34" charset="0"/>
              <a:buChar char="•"/>
              <a:defRPr sz="1800" b="0" i="0" kern="1200">
                <a:solidFill>
                  <a:schemeClr val="tx2"/>
                </a:solidFill>
                <a:latin typeface="HelveticaNeueLT Std Lt Cn" panose="020B0406020202030204" pitchFamily="34" charset="0"/>
                <a:ea typeface="+mn-ea"/>
                <a:cs typeface="+mn-cs"/>
              </a:defRPr>
            </a:lvl1pPr>
            <a:lvl2pPr marL="739775" indent="-282575"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HelveticaNeueLT Std Lt Cn" panose="020B04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417C"/>
                </a:solidFill>
              </a:rPr>
              <a:t>How do we communicate best with these customers?</a:t>
            </a:r>
          </a:p>
        </p:txBody>
      </p:sp>
    </p:spTree>
    <p:extLst>
      <p:ext uri="{BB962C8B-B14F-4D97-AF65-F5344CB8AC3E}">
        <p14:creationId xmlns:p14="http://schemas.microsoft.com/office/powerpoint/2010/main" val="164472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CONSCIENTIOUS</a:t>
            </a:r>
          </a:p>
        </p:txBody>
      </p:sp>
      <p:pic>
        <p:nvPicPr>
          <p:cNvPr id="6" name="Picture 4" descr="Image result for disc profile"/>
          <p:cNvPicPr>
            <a:picLocks noChangeAspect="1" noChangeArrowheads="1"/>
          </p:cNvPicPr>
          <p:nvPr/>
        </p:nvPicPr>
        <p:blipFill rotWithShape="1">
          <a:blip r:embed="rId3">
            <a:extLst>
              <a:ext uri="{28A0092B-C50C-407E-A947-70E740481C1C}">
                <a14:useLocalDpi xmlns:a14="http://schemas.microsoft.com/office/drawing/2010/main" val="0"/>
              </a:ext>
            </a:extLst>
          </a:blip>
          <a:srcRect b="2801"/>
          <a:stretch/>
        </p:blipFill>
        <p:spPr bwMode="auto">
          <a:xfrm>
            <a:off x="2154509" y="2428115"/>
            <a:ext cx="3427659" cy="347691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rot="13797690">
            <a:off x="1209939" y="4093105"/>
            <a:ext cx="3694154" cy="1643947"/>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6" descr="An unknown person with a hidden closed and masked face is an anonymous  character Vector | Premium Vector">
            <a:extLst>
              <a:ext uri="{FF2B5EF4-FFF2-40B4-BE49-F238E27FC236}">
                <a16:creationId xmlns:a16="http://schemas.microsoft.com/office/drawing/2014/main" id="{B1A7B8B7-799A-7F4D-D52C-98DFDB963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333" y="1340137"/>
            <a:ext cx="5204667" cy="5204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
            <a:extLst>
              <a:ext uri="{FF2B5EF4-FFF2-40B4-BE49-F238E27FC236}">
                <a16:creationId xmlns:a16="http://schemas.microsoft.com/office/drawing/2014/main" id="{0A388D23-203E-B962-6B95-F507AB194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92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a:solidFill>
                  <a:srgbClr val="005BAA"/>
                </a:solidFill>
              </a:rPr>
              <a:t>CONSCIENTIOUS</a:t>
            </a:r>
          </a:p>
        </p:txBody>
      </p:sp>
      <p:sp>
        <p:nvSpPr>
          <p:cNvPr id="25" name="Text Placeholder 24"/>
          <p:cNvSpPr>
            <a:spLocks noGrp="1"/>
          </p:cNvSpPr>
          <p:nvPr>
            <p:ph type="body" sz="quarter" idx="13"/>
          </p:nvPr>
        </p:nvSpPr>
        <p:spPr/>
        <p:txBody>
          <a:bodyPr/>
          <a:lstStyle/>
          <a:p>
            <a:pPr marL="0" indent="0">
              <a:buNone/>
            </a:pPr>
            <a:r>
              <a:rPr lang="en-US" b="1">
                <a:solidFill>
                  <a:srgbClr val="00417C"/>
                </a:solidFill>
              </a:rPr>
              <a:t>C-STYLE QUOTE:</a:t>
            </a:r>
          </a:p>
          <a:p>
            <a:pPr marL="0" indent="0">
              <a:buNone/>
            </a:pPr>
            <a:endParaRPr lang="en-US">
              <a:solidFill>
                <a:srgbClr val="00417C"/>
              </a:solidFill>
            </a:endParaRPr>
          </a:p>
        </p:txBody>
      </p:sp>
      <p:pic>
        <p:nvPicPr>
          <p:cNvPr id="2" name="Picture 1"/>
          <p:cNvPicPr>
            <a:picLocks noChangeAspect="1"/>
          </p:cNvPicPr>
          <p:nvPr/>
        </p:nvPicPr>
        <p:blipFill>
          <a:blip r:embed="rId3"/>
          <a:stretch>
            <a:fillRect/>
          </a:stretch>
        </p:blipFill>
        <p:spPr>
          <a:xfrm>
            <a:off x="1977610" y="2405518"/>
            <a:ext cx="8435748" cy="2380920"/>
          </a:xfrm>
          <a:prstGeom prst="rect">
            <a:avLst/>
          </a:prstGeom>
        </p:spPr>
      </p:pic>
      <p:pic>
        <p:nvPicPr>
          <p:cNvPr id="4" name="Picture 4" descr="C">
            <a:extLst>
              <a:ext uri="{FF2B5EF4-FFF2-40B4-BE49-F238E27FC236}">
                <a16:creationId xmlns:a16="http://schemas.microsoft.com/office/drawing/2014/main" id="{A44B8CA8-74D1-9C8B-799C-9133210A73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866" y="897390"/>
            <a:ext cx="952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33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isc pro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145" y="1078731"/>
            <a:ext cx="6943261" cy="41619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disc profile"/>
          <p:cNvPicPr>
            <a:picLocks noChangeAspect="1" noChangeArrowheads="1"/>
          </p:cNvPicPr>
          <p:nvPr/>
        </p:nvPicPr>
        <p:blipFill rotWithShape="1">
          <a:blip r:embed="rId4">
            <a:extLst>
              <a:ext uri="{28A0092B-C50C-407E-A947-70E740481C1C}">
                <a14:useLocalDpi xmlns:a14="http://schemas.microsoft.com/office/drawing/2010/main" val="0"/>
              </a:ext>
            </a:extLst>
          </a:blip>
          <a:srcRect l="71476" t="45597" r="18931" b="45928"/>
          <a:stretch/>
        </p:blipFill>
        <p:spPr bwMode="auto">
          <a:xfrm>
            <a:off x="9568405" y="2872457"/>
            <a:ext cx="1018572" cy="5061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disc profile"/>
          <p:cNvPicPr>
            <a:picLocks noChangeAspect="1" noChangeArrowheads="1"/>
          </p:cNvPicPr>
          <p:nvPr/>
        </p:nvPicPr>
        <p:blipFill rotWithShape="1">
          <a:blip r:embed="rId4">
            <a:extLst>
              <a:ext uri="{28A0092B-C50C-407E-A947-70E740481C1C}">
                <a14:useLocalDpi xmlns:a14="http://schemas.microsoft.com/office/drawing/2010/main" val="0"/>
              </a:ext>
            </a:extLst>
          </a:blip>
          <a:srcRect l="45095" t="5040" r="45312" b="88177"/>
          <a:stretch/>
        </p:blipFill>
        <p:spPr bwMode="auto">
          <a:xfrm>
            <a:off x="5587488" y="736928"/>
            <a:ext cx="1018572" cy="405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disc profile"/>
          <p:cNvPicPr>
            <a:picLocks noChangeAspect="1" noChangeArrowheads="1"/>
          </p:cNvPicPr>
          <p:nvPr/>
        </p:nvPicPr>
        <p:blipFill rotWithShape="1">
          <a:blip r:embed="rId4">
            <a:extLst>
              <a:ext uri="{28A0092B-C50C-407E-A947-70E740481C1C}">
                <a14:useLocalDpi xmlns:a14="http://schemas.microsoft.com/office/drawing/2010/main" val="0"/>
              </a:ext>
            </a:extLst>
          </a:blip>
          <a:srcRect l="45204" t="87075" r="45203" b="4450"/>
          <a:stretch/>
        </p:blipFill>
        <p:spPr bwMode="auto">
          <a:xfrm>
            <a:off x="5587488" y="5126904"/>
            <a:ext cx="1018572" cy="506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isc profile"/>
          <p:cNvPicPr>
            <a:picLocks noChangeAspect="1" noChangeArrowheads="1"/>
          </p:cNvPicPr>
          <p:nvPr/>
        </p:nvPicPr>
        <p:blipFill rotWithShape="1">
          <a:blip r:embed="rId4">
            <a:extLst>
              <a:ext uri="{28A0092B-C50C-407E-A947-70E740481C1C}">
                <a14:useLocalDpi xmlns:a14="http://schemas.microsoft.com/office/drawing/2010/main" val="0"/>
              </a:ext>
            </a:extLst>
          </a:blip>
          <a:srcRect l="18496" t="45597" r="71911" b="45928"/>
          <a:stretch/>
        </p:blipFill>
        <p:spPr bwMode="auto">
          <a:xfrm>
            <a:off x="1606572" y="2872456"/>
            <a:ext cx="1018572" cy="50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16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52EE4-D169-B821-A270-188F88EDF00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6FFEAF3-C70E-5794-CA64-4147F5FF00B1}"/>
              </a:ext>
            </a:extLst>
          </p:cNvPr>
          <p:cNvPicPr>
            <a:picLocks noChangeAspect="1"/>
          </p:cNvPicPr>
          <p:nvPr/>
        </p:nvPicPr>
        <p:blipFill>
          <a:blip r:embed="rId4"/>
          <a:srcRect b="3948"/>
          <a:stretch/>
        </p:blipFill>
        <p:spPr>
          <a:xfrm>
            <a:off x="0" y="0"/>
            <a:ext cx="12192000" cy="6587231"/>
          </a:xfrm>
          <a:prstGeom prst="rect">
            <a:avLst/>
          </a:prstGeom>
        </p:spPr>
      </p:pic>
      <p:sp>
        <p:nvSpPr>
          <p:cNvPr id="8" name="Rectangle 7">
            <a:extLst>
              <a:ext uri="{FF2B5EF4-FFF2-40B4-BE49-F238E27FC236}">
                <a16:creationId xmlns:a16="http://schemas.microsoft.com/office/drawing/2014/main" id="{18FC6097-E207-F457-431E-D94ADF825C0E}"/>
              </a:ext>
            </a:extLst>
          </p:cNvPr>
          <p:cNvSpPr/>
          <p:nvPr/>
        </p:nvSpPr>
        <p:spPr>
          <a:xfrm>
            <a:off x="3951514" y="1090872"/>
            <a:ext cx="45719" cy="4999577"/>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6E4D5D-0C23-7BFC-9722-B13F7FFCBBA1}"/>
              </a:ext>
            </a:extLst>
          </p:cNvPr>
          <p:cNvSpPr txBox="1">
            <a:spLocks/>
          </p:cNvSpPr>
          <p:nvPr/>
        </p:nvSpPr>
        <p:spPr bwMode="auto">
          <a:xfrm>
            <a:off x="418599" y="270769"/>
            <a:ext cx="79400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3600" b="1" i="0" u="none" strike="noStrike" kern="0" cap="none" spc="0" normalizeH="0" baseline="0" noProof="0">
                <a:ln>
                  <a:noFill/>
                </a:ln>
                <a:solidFill>
                  <a:prstClr val="white"/>
                </a:solidFill>
                <a:effectLst/>
                <a:uLnTx/>
                <a:uFillTx/>
                <a:latin typeface="Arial (Headings)"/>
                <a:ea typeface="+mj-ea"/>
                <a:cs typeface="+mj-cs"/>
              </a:rPr>
              <a:t>SUMMARY</a:t>
            </a:r>
          </a:p>
        </p:txBody>
      </p:sp>
      <p:sp>
        <p:nvSpPr>
          <p:cNvPr id="10" name="TextBox 9">
            <a:extLst>
              <a:ext uri="{FF2B5EF4-FFF2-40B4-BE49-F238E27FC236}">
                <a16:creationId xmlns:a16="http://schemas.microsoft.com/office/drawing/2014/main" id="{198198D8-BF23-9024-2B60-694E1BB7B047}"/>
              </a:ext>
            </a:extLst>
          </p:cNvPr>
          <p:cNvSpPr txBox="1"/>
          <p:nvPr/>
        </p:nvSpPr>
        <p:spPr>
          <a:xfrm>
            <a:off x="4204759" y="734527"/>
            <a:ext cx="7487975" cy="5229060"/>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MT"/>
              </a:rPr>
              <a:t>Welcome &amp; Introduction</a:t>
            </a:r>
          </a:p>
          <a:p>
            <a:pPr>
              <a:lnSpc>
                <a:spcPct val="200000"/>
              </a:lnSpc>
              <a:defRPr/>
            </a:pPr>
            <a:r>
              <a:rPr lang="en-US" sz="2000">
                <a:solidFill>
                  <a:prstClr val="white"/>
                </a:solidFill>
                <a:latin typeface="Arial MT"/>
              </a:rPr>
              <a:t>Hertz Products &amp; Process</a:t>
            </a:r>
          </a:p>
          <a:p>
            <a:pPr>
              <a:lnSpc>
                <a:spcPct val="200000"/>
              </a:lnSpc>
              <a:defRPr/>
            </a:pPr>
            <a:r>
              <a:rPr lang="en-US" sz="2000">
                <a:solidFill>
                  <a:prstClr val="white"/>
                </a:solidFill>
                <a:latin typeface="Arial MT"/>
              </a:rPr>
              <a:t>Effective Communication</a:t>
            </a:r>
          </a:p>
          <a:p>
            <a:pPr lvl="1">
              <a:lnSpc>
                <a:spcPct val="200000"/>
              </a:lnSpc>
              <a:defRPr/>
            </a:pPr>
            <a:r>
              <a:rPr lang="en-US" sz="1400">
                <a:solidFill>
                  <a:prstClr val="white"/>
                </a:solidFill>
                <a:latin typeface="Arial MT"/>
              </a:rPr>
              <a:t>Mastering Verbal Communication</a:t>
            </a:r>
          </a:p>
          <a:p>
            <a:pPr lvl="1">
              <a:lnSpc>
                <a:spcPct val="200000"/>
              </a:lnSpc>
              <a:defRPr/>
            </a:pPr>
            <a:r>
              <a:rPr lang="en-US" sz="1400">
                <a:solidFill>
                  <a:prstClr val="white"/>
                </a:solidFill>
                <a:latin typeface="Arial MT"/>
              </a:rPr>
              <a:t>Mastering Non-verbal Communication</a:t>
            </a:r>
          </a:p>
          <a:p>
            <a:pPr lvl="1">
              <a:lnSpc>
                <a:spcPct val="200000"/>
              </a:lnSpc>
              <a:defRPr/>
            </a:pPr>
            <a:r>
              <a:rPr lang="en-US" sz="1400">
                <a:solidFill>
                  <a:prstClr val="white"/>
                </a:solidFill>
                <a:latin typeface="Arial MT"/>
              </a:rPr>
              <a:t>Active Listening Techniques</a:t>
            </a:r>
          </a:p>
          <a:p>
            <a:pPr lvl="1">
              <a:lnSpc>
                <a:spcPct val="200000"/>
              </a:lnSpc>
              <a:defRPr/>
            </a:pPr>
            <a:r>
              <a:rPr lang="en-US" sz="1400">
                <a:solidFill>
                  <a:prstClr val="white"/>
                </a:solidFill>
                <a:latin typeface="Arial MT"/>
              </a:rPr>
              <a:t>Effective Questioning Techniques</a:t>
            </a:r>
          </a:p>
          <a:p>
            <a:pPr lvl="1">
              <a:lnSpc>
                <a:spcPct val="200000"/>
              </a:lnSpc>
              <a:defRPr/>
            </a:pPr>
            <a:r>
              <a:rPr lang="en-US" sz="1400">
                <a:solidFill>
                  <a:prstClr val="white"/>
                </a:solidFill>
                <a:latin typeface="Arial MT"/>
              </a:rPr>
              <a:t>Digital Communication</a:t>
            </a:r>
          </a:p>
          <a:p>
            <a:pPr>
              <a:lnSpc>
                <a:spcPct val="200000"/>
              </a:lnSpc>
              <a:defRPr/>
            </a:pPr>
            <a:r>
              <a:rPr lang="en-US" sz="2000">
                <a:solidFill>
                  <a:prstClr val="white"/>
                </a:solidFill>
                <a:latin typeface="Arial MT"/>
              </a:rPr>
              <a:t>Customer Profiling</a:t>
            </a:r>
          </a:p>
          <a:p>
            <a:pPr>
              <a:lnSpc>
                <a:spcPct val="200000"/>
              </a:lnSpc>
              <a:defRPr/>
            </a:pPr>
            <a:endParaRPr lang="en-US" sz="2000">
              <a:solidFill>
                <a:prstClr val="white"/>
              </a:solidFill>
              <a:latin typeface="Arial MT"/>
            </a:endParaRPr>
          </a:p>
        </p:txBody>
      </p:sp>
    </p:spTree>
    <p:custDataLst>
      <p:tags r:id="rId1"/>
    </p:custDataLst>
    <p:extLst>
      <p:ext uri="{BB962C8B-B14F-4D97-AF65-F5344CB8AC3E}">
        <p14:creationId xmlns:p14="http://schemas.microsoft.com/office/powerpoint/2010/main" val="138308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0FC52-CF08-C49F-BA54-01C59C92391C}"/>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BBB973A1-4BAD-8486-7898-950687035A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2918" y="1205918"/>
            <a:ext cx="4446164" cy="4446164"/>
          </a:xfrm>
          <a:prstGeom prst="rect">
            <a:avLst/>
          </a:prstGeom>
        </p:spPr>
      </p:pic>
      <p:sp>
        <p:nvSpPr>
          <p:cNvPr id="10" name="Text Placeholder 1">
            <a:extLst>
              <a:ext uri="{FF2B5EF4-FFF2-40B4-BE49-F238E27FC236}">
                <a16:creationId xmlns:a16="http://schemas.microsoft.com/office/drawing/2014/main" id="{C802FB6C-0F98-3448-873A-809D60701D6A}"/>
              </a:ext>
            </a:extLst>
          </p:cNvPr>
          <p:cNvSpPr txBox="1">
            <a:spLocks/>
          </p:cNvSpPr>
          <p:nvPr/>
        </p:nvSpPr>
        <p:spPr>
          <a:xfrm>
            <a:off x="527594" y="147061"/>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marL="0" marR="0" lvl="0" indent="0" algn="l" defTabSz="913526" rtl="0" eaLnBrk="1" fontAlgn="base" latinLnBrk="0" hangingPunct="1">
              <a:lnSpc>
                <a:spcPct val="100000"/>
              </a:lnSpc>
              <a:spcBef>
                <a:spcPct val="0"/>
              </a:spcBef>
              <a:spcAft>
                <a:spcPct val="0"/>
              </a:spcAft>
              <a:buClr>
                <a:srgbClr val="005BAA"/>
              </a:buClr>
              <a:buSzPct val="100000"/>
              <a:buFontTx/>
              <a:buNone/>
              <a:tabLst/>
              <a:defRPr/>
            </a:pPr>
            <a:r>
              <a:rPr lang="en-US" sz="2000" b="1" kern="0">
                <a:solidFill>
                  <a:srgbClr val="1B6CB3"/>
                </a:solidFill>
                <a:latin typeface="Arial (Headings)"/>
              </a:rPr>
              <a:t>REFERENCE GUIDE</a:t>
            </a:r>
            <a:endParaRPr kumimoji="0" lang="en-US" sz="2000" b="1" i="0" u="none" strike="noStrike" kern="0" cap="none" spc="0" normalizeH="0" baseline="0" noProof="0">
              <a:ln>
                <a:noFill/>
              </a:ln>
              <a:solidFill>
                <a:srgbClr val="1B6CB3"/>
              </a:solidFill>
              <a:effectLst/>
              <a:uLnTx/>
              <a:uFillTx/>
              <a:latin typeface="Arial (Headings)"/>
              <a:ea typeface="+mn-ea"/>
              <a:cs typeface="+mn-cs"/>
            </a:endParaRPr>
          </a:p>
        </p:txBody>
      </p:sp>
    </p:spTree>
    <p:custDataLst>
      <p:tags r:id="rId1"/>
    </p:custDataLst>
    <p:extLst>
      <p:ext uri="{BB962C8B-B14F-4D97-AF65-F5344CB8AC3E}">
        <p14:creationId xmlns:p14="http://schemas.microsoft.com/office/powerpoint/2010/main" val="214894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30"/>
              <a:t> </a:t>
            </a:r>
            <a:r>
              <a:rPr sz="3800"/>
              <a:t>1: Greet</a:t>
            </a:r>
            <a:r>
              <a:rPr sz="3800" spc="-10"/>
              <a:t> </a:t>
            </a:r>
            <a:r>
              <a:rPr sz="3800"/>
              <a:t>and</a:t>
            </a:r>
            <a:r>
              <a:rPr sz="3800" spc="-10"/>
              <a:t> </a:t>
            </a:r>
            <a:r>
              <a:rPr sz="3800"/>
              <a:t>Build</a:t>
            </a:r>
            <a:r>
              <a:rPr sz="3800" spc="-20"/>
              <a:t> </a:t>
            </a:r>
            <a:r>
              <a:rPr sz="3800" spc="-10"/>
              <a:t>Rapport</a:t>
            </a:r>
            <a:endParaRPr sz="3800"/>
          </a:p>
        </p:txBody>
      </p:sp>
      <p:sp>
        <p:nvSpPr>
          <p:cNvPr id="3" name="object 3"/>
          <p:cNvSpPr txBox="1"/>
          <p:nvPr/>
        </p:nvSpPr>
        <p:spPr>
          <a:xfrm>
            <a:off x="437693" y="1131824"/>
            <a:ext cx="4977765" cy="398780"/>
          </a:xfrm>
          <a:prstGeom prst="rect">
            <a:avLst/>
          </a:prstGeom>
        </p:spPr>
        <p:txBody>
          <a:bodyPr vert="horz" wrap="square" lIns="0" tIns="12065" rIns="0" bIns="0" rtlCol="0">
            <a:spAutoFit/>
          </a:bodyPr>
          <a:lstStyle/>
          <a:p>
            <a:pPr marL="12700">
              <a:spcBef>
                <a:spcPts val="95"/>
              </a:spcBef>
            </a:pPr>
            <a:r>
              <a:rPr sz="2450" b="1">
                <a:latin typeface="Calibri"/>
                <a:cs typeface="Calibri"/>
              </a:rPr>
              <a:t>Key</a:t>
            </a:r>
            <a:r>
              <a:rPr sz="2450" b="1" spc="-65">
                <a:latin typeface="Calibri"/>
                <a:cs typeface="Calibri"/>
              </a:rPr>
              <a:t> </a:t>
            </a:r>
            <a:r>
              <a:rPr sz="2450" b="1">
                <a:latin typeface="Calibri"/>
                <a:cs typeface="Calibri"/>
              </a:rPr>
              <a:t>Elements</a:t>
            </a:r>
            <a:r>
              <a:rPr sz="2450" b="1" spc="-80">
                <a:latin typeface="Calibri"/>
                <a:cs typeface="Calibri"/>
              </a:rPr>
              <a:t> </a:t>
            </a:r>
            <a:r>
              <a:rPr sz="2450" b="1">
                <a:latin typeface="Calibri"/>
                <a:cs typeface="Calibri"/>
              </a:rPr>
              <a:t>of</a:t>
            </a:r>
            <a:r>
              <a:rPr sz="2450" b="1" spc="-50">
                <a:latin typeface="Calibri"/>
                <a:cs typeface="Calibri"/>
              </a:rPr>
              <a:t> </a:t>
            </a:r>
            <a:r>
              <a:rPr sz="2450" b="1">
                <a:latin typeface="Calibri"/>
                <a:cs typeface="Calibri"/>
              </a:rPr>
              <a:t>a</a:t>
            </a:r>
            <a:r>
              <a:rPr sz="2450" b="1" spc="-55">
                <a:latin typeface="Calibri"/>
                <a:cs typeface="Calibri"/>
              </a:rPr>
              <a:t> </a:t>
            </a:r>
            <a:r>
              <a:rPr sz="2450" b="1">
                <a:latin typeface="Calibri"/>
                <a:cs typeface="Calibri"/>
              </a:rPr>
              <a:t>Successful</a:t>
            </a:r>
            <a:r>
              <a:rPr sz="2450" b="1" spc="-40">
                <a:latin typeface="Calibri"/>
                <a:cs typeface="Calibri"/>
              </a:rPr>
              <a:t> </a:t>
            </a:r>
            <a:r>
              <a:rPr sz="2450" b="1" spc="-10">
                <a:latin typeface="Calibri"/>
                <a:cs typeface="Calibri"/>
              </a:rPr>
              <a:t>Greeting:</a:t>
            </a:r>
            <a:endParaRPr sz="2450">
              <a:latin typeface="Calibri"/>
              <a:cs typeface="Calibri"/>
            </a:endParaRPr>
          </a:p>
        </p:txBody>
      </p:sp>
      <p:grpSp>
        <p:nvGrpSpPr>
          <p:cNvPr id="4" name="object 4"/>
          <p:cNvGrpSpPr/>
          <p:nvPr/>
        </p:nvGrpSpPr>
        <p:grpSpPr>
          <a:xfrm>
            <a:off x="308635" y="2241296"/>
            <a:ext cx="2701290" cy="3732529"/>
            <a:chOff x="295935" y="2241295"/>
            <a:chExt cx="2701290" cy="3732529"/>
          </a:xfrm>
        </p:grpSpPr>
        <p:pic>
          <p:nvPicPr>
            <p:cNvPr id="5" name="object 5"/>
            <p:cNvPicPr/>
            <p:nvPr/>
          </p:nvPicPr>
          <p:blipFill>
            <a:blip r:embed="rId3" cstate="print"/>
            <a:stretch>
              <a:fillRect/>
            </a:stretch>
          </p:blipFill>
          <p:spPr>
            <a:xfrm>
              <a:off x="317068" y="2241295"/>
              <a:ext cx="2679954" cy="3732504"/>
            </a:xfrm>
            <a:prstGeom prst="rect">
              <a:avLst/>
            </a:prstGeom>
          </p:spPr>
        </p:pic>
        <p:sp>
          <p:nvSpPr>
            <p:cNvPr id="6" name="object 6"/>
            <p:cNvSpPr/>
            <p:nvPr/>
          </p:nvSpPr>
          <p:spPr>
            <a:xfrm>
              <a:off x="295935" y="2241295"/>
              <a:ext cx="2701290" cy="3732529"/>
            </a:xfrm>
            <a:custGeom>
              <a:avLst/>
              <a:gdLst/>
              <a:ahLst/>
              <a:cxnLst/>
              <a:rect l="l" t="t" r="r" b="b"/>
              <a:pathLst>
                <a:path w="2701290" h="3732529">
                  <a:moveTo>
                    <a:pt x="2513812" y="0"/>
                  </a:moveTo>
                  <a:lnTo>
                    <a:pt x="187375" y="0"/>
                  </a:lnTo>
                  <a:lnTo>
                    <a:pt x="137565" y="6697"/>
                  </a:lnTo>
                  <a:lnTo>
                    <a:pt x="92805" y="25597"/>
                  </a:lnTo>
                  <a:lnTo>
                    <a:pt x="54883" y="54911"/>
                  </a:lnTo>
                  <a:lnTo>
                    <a:pt x="25583" y="92851"/>
                  </a:lnTo>
                  <a:lnTo>
                    <a:pt x="6693" y="137627"/>
                  </a:lnTo>
                  <a:lnTo>
                    <a:pt x="0" y="187451"/>
                  </a:lnTo>
                  <a:lnTo>
                    <a:pt x="0" y="3545128"/>
                  </a:lnTo>
                  <a:lnTo>
                    <a:pt x="6693" y="3594938"/>
                  </a:lnTo>
                  <a:lnTo>
                    <a:pt x="25583" y="3639698"/>
                  </a:lnTo>
                  <a:lnTo>
                    <a:pt x="54883" y="3677621"/>
                  </a:lnTo>
                  <a:lnTo>
                    <a:pt x="92805" y="3706921"/>
                  </a:lnTo>
                  <a:lnTo>
                    <a:pt x="137565" y="3725810"/>
                  </a:lnTo>
                  <a:lnTo>
                    <a:pt x="187375" y="3732504"/>
                  </a:lnTo>
                  <a:lnTo>
                    <a:pt x="2513812" y="3732504"/>
                  </a:lnTo>
                  <a:lnTo>
                    <a:pt x="2563583" y="3725810"/>
                  </a:lnTo>
                  <a:lnTo>
                    <a:pt x="2608324" y="3706921"/>
                  </a:lnTo>
                  <a:lnTo>
                    <a:pt x="2646241" y="3677621"/>
                  </a:lnTo>
                  <a:lnTo>
                    <a:pt x="2675544" y="3639698"/>
                  </a:lnTo>
                  <a:lnTo>
                    <a:pt x="2694440" y="3594938"/>
                  </a:lnTo>
                  <a:lnTo>
                    <a:pt x="2701137" y="3545128"/>
                  </a:lnTo>
                  <a:lnTo>
                    <a:pt x="2701137" y="187451"/>
                  </a:lnTo>
                  <a:lnTo>
                    <a:pt x="2694440" y="137627"/>
                  </a:lnTo>
                  <a:lnTo>
                    <a:pt x="2675544" y="92851"/>
                  </a:lnTo>
                  <a:lnTo>
                    <a:pt x="2646241" y="54911"/>
                  </a:lnTo>
                  <a:lnTo>
                    <a:pt x="2608324" y="25597"/>
                  </a:lnTo>
                  <a:lnTo>
                    <a:pt x="2563583" y="6697"/>
                  </a:lnTo>
                  <a:lnTo>
                    <a:pt x="2513812" y="0"/>
                  </a:lnTo>
                  <a:close/>
                </a:path>
              </a:pathLst>
            </a:custGeom>
            <a:solidFill>
              <a:srgbClr val="000000">
                <a:alpha val="90194"/>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2573782" y="5554637"/>
              <a:ext cx="313067" cy="313067"/>
            </a:xfrm>
            <a:prstGeom prst="rect">
              <a:avLst/>
            </a:prstGeom>
          </p:spPr>
        </p:pic>
      </p:grpSp>
      <p:grpSp>
        <p:nvGrpSpPr>
          <p:cNvPr id="8" name="object 8"/>
          <p:cNvGrpSpPr/>
          <p:nvPr/>
        </p:nvGrpSpPr>
        <p:grpSpPr>
          <a:xfrm>
            <a:off x="3264915" y="2241296"/>
            <a:ext cx="2701290" cy="3732529"/>
            <a:chOff x="3252215" y="2241295"/>
            <a:chExt cx="2701290" cy="3732529"/>
          </a:xfrm>
        </p:grpSpPr>
        <p:pic>
          <p:nvPicPr>
            <p:cNvPr id="9" name="object 9"/>
            <p:cNvPicPr/>
            <p:nvPr/>
          </p:nvPicPr>
          <p:blipFill>
            <a:blip r:embed="rId5" cstate="print"/>
            <a:stretch>
              <a:fillRect/>
            </a:stretch>
          </p:blipFill>
          <p:spPr>
            <a:xfrm>
              <a:off x="3252215" y="2241295"/>
              <a:ext cx="2701163" cy="3732504"/>
            </a:xfrm>
            <a:prstGeom prst="rect">
              <a:avLst/>
            </a:prstGeom>
          </p:spPr>
        </p:pic>
        <p:sp>
          <p:nvSpPr>
            <p:cNvPr id="10" name="object 10"/>
            <p:cNvSpPr/>
            <p:nvPr/>
          </p:nvSpPr>
          <p:spPr>
            <a:xfrm>
              <a:off x="3252215" y="2241295"/>
              <a:ext cx="2701290" cy="3732529"/>
            </a:xfrm>
            <a:custGeom>
              <a:avLst/>
              <a:gdLst/>
              <a:ahLst/>
              <a:cxnLst/>
              <a:rect l="l" t="t" r="r" b="b"/>
              <a:pathLst>
                <a:path w="2701290" h="3732529">
                  <a:moveTo>
                    <a:pt x="2513711" y="0"/>
                  </a:moveTo>
                  <a:lnTo>
                    <a:pt x="187325" y="0"/>
                  </a:lnTo>
                  <a:lnTo>
                    <a:pt x="137553" y="6697"/>
                  </a:lnTo>
                  <a:lnTo>
                    <a:pt x="92813" y="25597"/>
                  </a:lnTo>
                  <a:lnTo>
                    <a:pt x="54895" y="54911"/>
                  </a:lnTo>
                  <a:lnTo>
                    <a:pt x="25592" y="92851"/>
                  </a:lnTo>
                  <a:lnTo>
                    <a:pt x="6696" y="137627"/>
                  </a:lnTo>
                  <a:lnTo>
                    <a:pt x="0" y="187451"/>
                  </a:lnTo>
                  <a:lnTo>
                    <a:pt x="0" y="3545128"/>
                  </a:lnTo>
                  <a:lnTo>
                    <a:pt x="6696" y="3594938"/>
                  </a:lnTo>
                  <a:lnTo>
                    <a:pt x="25592" y="3639698"/>
                  </a:lnTo>
                  <a:lnTo>
                    <a:pt x="54895" y="3677621"/>
                  </a:lnTo>
                  <a:lnTo>
                    <a:pt x="92813" y="3706921"/>
                  </a:lnTo>
                  <a:lnTo>
                    <a:pt x="137553" y="3725810"/>
                  </a:lnTo>
                  <a:lnTo>
                    <a:pt x="187325" y="3732504"/>
                  </a:lnTo>
                  <a:lnTo>
                    <a:pt x="2513711" y="3732504"/>
                  </a:lnTo>
                  <a:lnTo>
                    <a:pt x="2563535" y="3725810"/>
                  </a:lnTo>
                  <a:lnTo>
                    <a:pt x="2608311" y="3706921"/>
                  </a:lnTo>
                  <a:lnTo>
                    <a:pt x="2646251" y="3677621"/>
                  </a:lnTo>
                  <a:lnTo>
                    <a:pt x="2675565" y="3639698"/>
                  </a:lnTo>
                  <a:lnTo>
                    <a:pt x="2694465" y="3594938"/>
                  </a:lnTo>
                  <a:lnTo>
                    <a:pt x="2701163" y="3545128"/>
                  </a:lnTo>
                  <a:lnTo>
                    <a:pt x="2701163" y="187451"/>
                  </a:lnTo>
                  <a:lnTo>
                    <a:pt x="2694465" y="137627"/>
                  </a:lnTo>
                  <a:lnTo>
                    <a:pt x="2675565" y="92851"/>
                  </a:lnTo>
                  <a:lnTo>
                    <a:pt x="2646251" y="54911"/>
                  </a:lnTo>
                  <a:lnTo>
                    <a:pt x="2608311" y="25597"/>
                  </a:lnTo>
                  <a:lnTo>
                    <a:pt x="2563535" y="6697"/>
                  </a:lnTo>
                  <a:lnTo>
                    <a:pt x="2513711" y="0"/>
                  </a:lnTo>
                  <a:close/>
                </a:path>
              </a:pathLst>
            </a:custGeom>
            <a:solidFill>
              <a:srgbClr val="000000">
                <a:alpha val="90194"/>
              </a:srgbClr>
            </a:solidFill>
          </p:spPr>
          <p:txBody>
            <a:bodyPr wrap="square" lIns="0" tIns="0" rIns="0" bIns="0" rtlCol="0"/>
            <a:lstStyle/>
            <a:p>
              <a:endParaRPr/>
            </a:p>
          </p:txBody>
        </p:sp>
      </p:grpSp>
      <p:grpSp>
        <p:nvGrpSpPr>
          <p:cNvPr id="11" name="object 11"/>
          <p:cNvGrpSpPr/>
          <p:nvPr/>
        </p:nvGrpSpPr>
        <p:grpSpPr>
          <a:xfrm>
            <a:off x="6221221" y="2241296"/>
            <a:ext cx="2701290" cy="3732529"/>
            <a:chOff x="6208521" y="2241295"/>
            <a:chExt cx="2701290" cy="3732529"/>
          </a:xfrm>
        </p:grpSpPr>
        <p:pic>
          <p:nvPicPr>
            <p:cNvPr id="12" name="object 12"/>
            <p:cNvPicPr/>
            <p:nvPr/>
          </p:nvPicPr>
          <p:blipFill>
            <a:blip r:embed="rId6" cstate="print"/>
            <a:stretch>
              <a:fillRect/>
            </a:stretch>
          </p:blipFill>
          <p:spPr>
            <a:xfrm>
              <a:off x="6208521" y="2241295"/>
              <a:ext cx="2701162" cy="3732504"/>
            </a:xfrm>
            <a:prstGeom prst="rect">
              <a:avLst/>
            </a:prstGeom>
          </p:spPr>
        </p:pic>
        <p:sp>
          <p:nvSpPr>
            <p:cNvPr id="13" name="object 13"/>
            <p:cNvSpPr/>
            <p:nvPr/>
          </p:nvSpPr>
          <p:spPr>
            <a:xfrm>
              <a:off x="6208521" y="2241295"/>
              <a:ext cx="2701290" cy="3732529"/>
            </a:xfrm>
            <a:custGeom>
              <a:avLst/>
              <a:gdLst/>
              <a:ahLst/>
              <a:cxnLst/>
              <a:rect l="l" t="t" r="r" b="b"/>
              <a:pathLst>
                <a:path w="2701290" h="3732529">
                  <a:moveTo>
                    <a:pt x="2513710" y="0"/>
                  </a:moveTo>
                  <a:lnTo>
                    <a:pt x="187325" y="0"/>
                  </a:lnTo>
                  <a:lnTo>
                    <a:pt x="137509" y="6697"/>
                  </a:lnTo>
                  <a:lnTo>
                    <a:pt x="92757" y="25597"/>
                  </a:lnTo>
                  <a:lnTo>
                    <a:pt x="54848" y="54911"/>
                  </a:lnTo>
                  <a:lnTo>
                    <a:pt x="25564" y="92851"/>
                  </a:lnTo>
                  <a:lnTo>
                    <a:pt x="6688" y="137627"/>
                  </a:lnTo>
                  <a:lnTo>
                    <a:pt x="0" y="187451"/>
                  </a:lnTo>
                  <a:lnTo>
                    <a:pt x="0" y="3545128"/>
                  </a:lnTo>
                  <a:lnTo>
                    <a:pt x="6688" y="3594938"/>
                  </a:lnTo>
                  <a:lnTo>
                    <a:pt x="25564" y="3639698"/>
                  </a:lnTo>
                  <a:lnTo>
                    <a:pt x="54848" y="3677621"/>
                  </a:lnTo>
                  <a:lnTo>
                    <a:pt x="92757" y="3706921"/>
                  </a:lnTo>
                  <a:lnTo>
                    <a:pt x="137509" y="3725810"/>
                  </a:lnTo>
                  <a:lnTo>
                    <a:pt x="187325" y="3732504"/>
                  </a:lnTo>
                  <a:lnTo>
                    <a:pt x="2513710" y="3732504"/>
                  </a:lnTo>
                  <a:lnTo>
                    <a:pt x="2563535" y="3725810"/>
                  </a:lnTo>
                  <a:lnTo>
                    <a:pt x="2608311" y="3706921"/>
                  </a:lnTo>
                  <a:lnTo>
                    <a:pt x="2646251" y="3677621"/>
                  </a:lnTo>
                  <a:lnTo>
                    <a:pt x="2675565" y="3639698"/>
                  </a:lnTo>
                  <a:lnTo>
                    <a:pt x="2694465" y="3594938"/>
                  </a:lnTo>
                  <a:lnTo>
                    <a:pt x="2701162" y="3545128"/>
                  </a:lnTo>
                  <a:lnTo>
                    <a:pt x="2701162" y="187451"/>
                  </a:lnTo>
                  <a:lnTo>
                    <a:pt x="2694465" y="137627"/>
                  </a:lnTo>
                  <a:lnTo>
                    <a:pt x="2675565" y="92851"/>
                  </a:lnTo>
                  <a:lnTo>
                    <a:pt x="2646251" y="54911"/>
                  </a:lnTo>
                  <a:lnTo>
                    <a:pt x="2608311" y="25597"/>
                  </a:lnTo>
                  <a:lnTo>
                    <a:pt x="2563535" y="6697"/>
                  </a:lnTo>
                  <a:lnTo>
                    <a:pt x="2513710" y="0"/>
                  </a:lnTo>
                  <a:close/>
                </a:path>
              </a:pathLst>
            </a:custGeom>
            <a:solidFill>
              <a:srgbClr val="000000">
                <a:alpha val="52156"/>
              </a:srgbClr>
            </a:solidFill>
          </p:spPr>
          <p:txBody>
            <a:bodyPr wrap="square" lIns="0" tIns="0" rIns="0" bIns="0" rtlCol="0"/>
            <a:lstStyle/>
            <a:p>
              <a:endParaRPr/>
            </a:p>
          </p:txBody>
        </p:sp>
      </p:grpSp>
      <p:grpSp>
        <p:nvGrpSpPr>
          <p:cNvPr id="14" name="object 14"/>
          <p:cNvGrpSpPr/>
          <p:nvPr/>
        </p:nvGrpSpPr>
        <p:grpSpPr>
          <a:xfrm>
            <a:off x="9177401" y="2241296"/>
            <a:ext cx="2701290" cy="3732529"/>
            <a:chOff x="9164701" y="2241295"/>
            <a:chExt cx="2701290" cy="3732529"/>
          </a:xfrm>
        </p:grpSpPr>
        <p:pic>
          <p:nvPicPr>
            <p:cNvPr id="15" name="object 15"/>
            <p:cNvPicPr/>
            <p:nvPr/>
          </p:nvPicPr>
          <p:blipFill>
            <a:blip r:embed="rId7" cstate="print"/>
            <a:stretch>
              <a:fillRect/>
            </a:stretch>
          </p:blipFill>
          <p:spPr>
            <a:xfrm>
              <a:off x="9164701" y="2241295"/>
              <a:ext cx="2701162" cy="3732504"/>
            </a:xfrm>
            <a:prstGeom prst="rect">
              <a:avLst/>
            </a:prstGeom>
          </p:spPr>
        </p:pic>
        <p:sp>
          <p:nvSpPr>
            <p:cNvPr id="16" name="object 16"/>
            <p:cNvSpPr/>
            <p:nvPr/>
          </p:nvSpPr>
          <p:spPr>
            <a:xfrm>
              <a:off x="9164701" y="2241295"/>
              <a:ext cx="2701290" cy="3732529"/>
            </a:xfrm>
            <a:custGeom>
              <a:avLst/>
              <a:gdLst/>
              <a:ahLst/>
              <a:cxnLst/>
              <a:rect l="l" t="t" r="r" b="b"/>
              <a:pathLst>
                <a:path w="2701290" h="3732529">
                  <a:moveTo>
                    <a:pt x="2513838" y="0"/>
                  </a:moveTo>
                  <a:lnTo>
                    <a:pt x="187451" y="0"/>
                  </a:lnTo>
                  <a:lnTo>
                    <a:pt x="137627" y="6697"/>
                  </a:lnTo>
                  <a:lnTo>
                    <a:pt x="92851" y="25597"/>
                  </a:lnTo>
                  <a:lnTo>
                    <a:pt x="54911" y="54911"/>
                  </a:lnTo>
                  <a:lnTo>
                    <a:pt x="25597" y="92851"/>
                  </a:lnTo>
                  <a:lnTo>
                    <a:pt x="6697" y="137627"/>
                  </a:lnTo>
                  <a:lnTo>
                    <a:pt x="0" y="187451"/>
                  </a:lnTo>
                  <a:lnTo>
                    <a:pt x="0" y="3545128"/>
                  </a:lnTo>
                  <a:lnTo>
                    <a:pt x="6697" y="3594938"/>
                  </a:lnTo>
                  <a:lnTo>
                    <a:pt x="25597" y="3639698"/>
                  </a:lnTo>
                  <a:lnTo>
                    <a:pt x="54911" y="3677621"/>
                  </a:lnTo>
                  <a:lnTo>
                    <a:pt x="92851" y="3706921"/>
                  </a:lnTo>
                  <a:lnTo>
                    <a:pt x="137627" y="3725810"/>
                  </a:lnTo>
                  <a:lnTo>
                    <a:pt x="187451" y="3732504"/>
                  </a:lnTo>
                  <a:lnTo>
                    <a:pt x="2513838" y="3732504"/>
                  </a:lnTo>
                  <a:lnTo>
                    <a:pt x="2563653" y="3725810"/>
                  </a:lnTo>
                  <a:lnTo>
                    <a:pt x="2608405" y="3706921"/>
                  </a:lnTo>
                  <a:lnTo>
                    <a:pt x="2646314" y="3677621"/>
                  </a:lnTo>
                  <a:lnTo>
                    <a:pt x="2675598" y="3639698"/>
                  </a:lnTo>
                  <a:lnTo>
                    <a:pt x="2694474" y="3594938"/>
                  </a:lnTo>
                  <a:lnTo>
                    <a:pt x="2701163" y="3545128"/>
                  </a:lnTo>
                  <a:lnTo>
                    <a:pt x="2701163" y="187451"/>
                  </a:lnTo>
                  <a:lnTo>
                    <a:pt x="2694474" y="137627"/>
                  </a:lnTo>
                  <a:lnTo>
                    <a:pt x="2675598" y="92851"/>
                  </a:lnTo>
                  <a:lnTo>
                    <a:pt x="2646314" y="54911"/>
                  </a:lnTo>
                  <a:lnTo>
                    <a:pt x="2608405" y="25597"/>
                  </a:lnTo>
                  <a:lnTo>
                    <a:pt x="2563653" y="6697"/>
                  </a:lnTo>
                  <a:lnTo>
                    <a:pt x="2513838" y="0"/>
                  </a:lnTo>
                  <a:close/>
                </a:path>
              </a:pathLst>
            </a:custGeom>
            <a:solidFill>
              <a:srgbClr val="000000">
                <a:alpha val="90194"/>
              </a:srgbClr>
            </a:solidFill>
          </p:spPr>
          <p:txBody>
            <a:bodyPr wrap="square" lIns="0" tIns="0" rIns="0" bIns="0" rtlCol="0"/>
            <a:lstStyle/>
            <a:p>
              <a:endParaRPr/>
            </a:p>
          </p:txBody>
        </p:sp>
      </p:grpSp>
      <p:sp>
        <p:nvSpPr>
          <p:cNvPr id="17" name="object 17"/>
          <p:cNvSpPr txBox="1"/>
          <p:nvPr/>
        </p:nvSpPr>
        <p:spPr>
          <a:xfrm>
            <a:off x="9461881" y="4063110"/>
            <a:ext cx="2133600" cy="258404"/>
          </a:xfrm>
          <a:prstGeom prst="rect">
            <a:avLst/>
          </a:prstGeom>
        </p:spPr>
        <p:txBody>
          <a:bodyPr vert="horz" wrap="square" lIns="0" tIns="12065" rIns="0" bIns="0" rtlCol="0">
            <a:spAutoFit/>
          </a:bodyPr>
          <a:lstStyle/>
          <a:p>
            <a:pPr marL="12700">
              <a:spcBef>
                <a:spcPts val="95"/>
              </a:spcBef>
            </a:pPr>
            <a:r>
              <a:rPr sz="1600">
                <a:solidFill>
                  <a:srgbClr val="FFFFFF"/>
                </a:solidFill>
                <a:latin typeface="Calibri"/>
                <a:cs typeface="Calibri"/>
              </a:rPr>
              <a:t>SET</a:t>
            </a:r>
            <a:r>
              <a:rPr sz="1600" spc="-60">
                <a:solidFill>
                  <a:srgbClr val="FFFFFF"/>
                </a:solidFill>
                <a:latin typeface="Calibri"/>
                <a:cs typeface="Calibri"/>
              </a:rPr>
              <a:t> </a:t>
            </a:r>
            <a:r>
              <a:rPr sz="1600">
                <a:solidFill>
                  <a:srgbClr val="FFFFFF"/>
                </a:solidFill>
                <a:latin typeface="Calibri"/>
                <a:cs typeface="Calibri"/>
              </a:rPr>
              <a:t>CLEAR</a:t>
            </a:r>
            <a:r>
              <a:rPr sz="1600" spc="-70">
                <a:solidFill>
                  <a:srgbClr val="FFFFFF"/>
                </a:solidFill>
                <a:latin typeface="Calibri"/>
                <a:cs typeface="Calibri"/>
              </a:rPr>
              <a:t> </a:t>
            </a:r>
            <a:r>
              <a:rPr sz="1600" spc="-20">
                <a:solidFill>
                  <a:srgbClr val="FFFFFF"/>
                </a:solidFill>
                <a:latin typeface="Calibri"/>
                <a:cs typeface="Calibri"/>
              </a:rPr>
              <a:t>EXPECTATIONS</a:t>
            </a:r>
            <a:endParaRPr sz="1600">
              <a:latin typeface="Calibri"/>
              <a:cs typeface="Calibri"/>
            </a:endParaRPr>
          </a:p>
        </p:txBody>
      </p:sp>
      <p:sp>
        <p:nvSpPr>
          <p:cNvPr id="18" name="object 18"/>
          <p:cNvSpPr/>
          <p:nvPr/>
        </p:nvSpPr>
        <p:spPr>
          <a:xfrm>
            <a:off x="10355580" y="3301619"/>
            <a:ext cx="374650" cy="374650"/>
          </a:xfrm>
          <a:custGeom>
            <a:avLst/>
            <a:gdLst/>
            <a:ahLst/>
            <a:cxnLst/>
            <a:rect l="l" t="t" r="r" b="b"/>
            <a:pathLst>
              <a:path w="374650" h="374650">
                <a:moveTo>
                  <a:pt x="0" y="187197"/>
                </a:moveTo>
                <a:lnTo>
                  <a:pt x="6687" y="137436"/>
                </a:lnTo>
                <a:lnTo>
                  <a:pt x="25559" y="92719"/>
                </a:lnTo>
                <a:lnTo>
                  <a:pt x="54832" y="54832"/>
                </a:lnTo>
                <a:lnTo>
                  <a:pt x="92719" y="25559"/>
                </a:lnTo>
                <a:lnTo>
                  <a:pt x="137436" y="6687"/>
                </a:lnTo>
                <a:lnTo>
                  <a:pt x="187198" y="0"/>
                </a:lnTo>
                <a:lnTo>
                  <a:pt x="236959" y="6687"/>
                </a:lnTo>
                <a:lnTo>
                  <a:pt x="281676" y="25559"/>
                </a:lnTo>
                <a:lnTo>
                  <a:pt x="319563" y="54832"/>
                </a:lnTo>
                <a:lnTo>
                  <a:pt x="348836" y="92719"/>
                </a:lnTo>
                <a:lnTo>
                  <a:pt x="367708" y="137436"/>
                </a:lnTo>
                <a:lnTo>
                  <a:pt x="374396" y="187197"/>
                </a:lnTo>
                <a:lnTo>
                  <a:pt x="367708" y="236969"/>
                </a:lnTo>
                <a:lnTo>
                  <a:pt x="348836" y="281709"/>
                </a:lnTo>
                <a:lnTo>
                  <a:pt x="319563" y="319627"/>
                </a:lnTo>
                <a:lnTo>
                  <a:pt x="281676" y="348930"/>
                </a:lnTo>
                <a:lnTo>
                  <a:pt x="236959" y="367826"/>
                </a:lnTo>
                <a:lnTo>
                  <a:pt x="187198" y="374522"/>
                </a:lnTo>
                <a:lnTo>
                  <a:pt x="137436" y="367826"/>
                </a:lnTo>
                <a:lnTo>
                  <a:pt x="92719" y="348930"/>
                </a:lnTo>
                <a:lnTo>
                  <a:pt x="54832" y="319627"/>
                </a:lnTo>
                <a:lnTo>
                  <a:pt x="25559" y="281709"/>
                </a:lnTo>
                <a:lnTo>
                  <a:pt x="6687" y="236969"/>
                </a:lnTo>
                <a:lnTo>
                  <a:pt x="0" y="187197"/>
                </a:lnTo>
                <a:close/>
              </a:path>
            </a:pathLst>
          </a:custGeom>
          <a:ln w="25400">
            <a:solidFill>
              <a:srgbClr val="FFFFFF"/>
            </a:solidFill>
          </a:ln>
        </p:spPr>
        <p:txBody>
          <a:bodyPr wrap="square" lIns="0" tIns="0" rIns="0" bIns="0" rtlCol="0"/>
          <a:lstStyle/>
          <a:p>
            <a:endParaRPr/>
          </a:p>
        </p:txBody>
      </p:sp>
      <p:sp>
        <p:nvSpPr>
          <p:cNvPr id="19" name="object 19"/>
          <p:cNvSpPr txBox="1"/>
          <p:nvPr/>
        </p:nvSpPr>
        <p:spPr>
          <a:xfrm>
            <a:off x="10495789" y="3385566"/>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4</a:t>
            </a:r>
            <a:endParaRPr sz="1100">
              <a:latin typeface="Calibri"/>
              <a:cs typeface="Calibri"/>
            </a:endParaRPr>
          </a:p>
        </p:txBody>
      </p:sp>
      <p:sp>
        <p:nvSpPr>
          <p:cNvPr id="20" name="object 20"/>
          <p:cNvSpPr txBox="1"/>
          <p:nvPr/>
        </p:nvSpPr>
        <p:spPr>
          <a:xfrm>
            <a:off x="6676009" y="2713736"/>
            <a:ext cx="1791335" cy="258404"/>
          </a:xfrm>
          <a:prstGeom prst="rect">
            <a:avLst/>
          </a:prstGeom>
        </p:spPr>
        <p:txBody>
          <a:bodyPr vert="horz" wrap="square" lIns="0" tIns="12065" rIns="0" bIns="0" rtlCol="0">
            <a:spAutoFit/>
          </a:bodyPr>
          <a:lstStyle/>
          <a:p>
            <a:pPr marL="12700">
              <a:spcBef>
                <a:spcPts val="95"/>
              </a:spcBef>
            </a:pPr>
            <a:r>
              <a:rPr sz="1600" spc="-10">
                <a:solidFill>
                  <a:srgbClr val="FFFFFF"/>
                </a:solidFill>
                <a:latin typeface="Calibri"/>
                <a:cs typeface="Calibri"/>
              </a:rPr>
              <a:t>PROVIDE</a:t>
            </a:r>
            <a:r>
              <a:rPr sz="1600" spc="-45">
                <a:solidFill>
                  <a:srgbClr val="FFFFFF"/>
                </a:solidFill>
                <a:latin typeface="Calibri"/>
                <a:cs typeface="Calibri"/>
              </a:rPr>
              <a:t> </a:t>
            </a:r>
            <a:r>
              <a:rPr sz="1600" spc="-10">
                <a:solidFill>
                  <a:srgbClr val="FFFFFF"/>
                </a:solidFill>
                <a:latin typeface="Calibri"/>
                <a:cs typeface="Calibri"/>
              </a:rPr>
              <a:t>ASSISTANCE</a:t>
            </a:r>
            <a:endParaRPr sz="1600">
              <a:latin typeface="Calibri"/>
              <a:cs typeface="Calibri"/>
            </a:endParaRPr>
          </a:p>
        </p:txBody>
      </p:sp>
      <p:grpSp>
        <p:nvGrpSpPr>
          <p:cNvPr id="21" name="object 21"/>
          <p:cNvGrpSpPr/>
          <p:nvPr/>
        </p:nvGrpSpPr>
        <p:grpSpPr>
          <a:xfrm>
            <a:off x="7357109" y="2062733"/>
            <a:ext cx="400050" cy="400050"/>
            <a:chOff x="7344409" y="2062733"/>
            <a:chExt cx="400050" cy="400050"/>
          </a:xfrm>
        </p:grpSpPr>
        <p:sp>
          <p:nvSpPr>
            <p:cNvPr id="22" name="object 22"/>
            <p:cNvSpPr/>
            <p:nvPr/>
          </p:nvSpPr>
          <p:spPr>
            <a:xfrm>
              <a:off x="7357109" y="2075433"/>
              <a:ext cx="374650" cy="374650"/>
            </a:xfrm>
            <a:custGeom>
              <a:avLst/>
              <a:gdLst/>
              <a:ahLst/>
              <a:cxnLst/>
              <a:rect l="l" t="t" r="r" b="b"/>
              <a:pathLst>
                <a:path w="374650" h="374650">
                  <a:moveTo>
                    <a:pt x="187198" y="0"/>
                  </a:moveTo>
                  <a:lnTo>
                    <a:pt x="137436" y="6688"/>
                  </a:lnTo>
                  <a:lnTo>
                    <a:pt x="92719" y="25564"/>
                  </a:lnTo>
                  <a:lnTo>
                    <a:pt x="54832" y="54848"/>
                  </a:lnTo>
                  <a:lnTo>
                    <a:pt x="25559" y="92757"/>
                  </a:lnTo>
                  <a:lnTo>
                    <a:pt x="6687" y="137509"/>
                  </a:lnTo>
                  <a:lnTo>
                    <a:pt x="0" y="187325"/>
                  </a:lnTo>
                  <a:lnTo>
                    <a:pt x="6687" y="237086"/>
                  </a:lnTo>
                  <a:lnTo>
                    <a:pt x="25559" y="281803"/>
                  </a:lnTo>
                  <a:lnTo>
                    <a:pt x="54832" y="319690"/>
                  </a:lnTo>
                  <a:lnTo>
                    <a:pt x="92719" y="348963"/>
                  </a:lnTo>
                  <a:lnTo>
                    <a:pt x="137436" y="367835"/>
                  </a:lnTo>
                  <a:lnTo>
                    <a:pt x="187198" y="374523"/>
                  </a:lnTo>
                  <a:lnTo>
                    <a:pt x="236959" y="367835"/>
                  </a:lnTo>
                  <a:lnTo>
                    <a:pt x="281676" y="348963"/>
                  </a:lnTo>
                  <a:lnTo>
                    <a:pt x="319563" y="319690"/>
                  </a:lnTo>
                  <a:lnTo>
                    <a:pt x="348836" y="281803"/>
                  </a:lnTo>
                  <a:lnTo>
                    <a:pt x="367708" y="237086"/>
                  </a:lnTo>
                  <a:lnTo>
                    <a:pt x="374396" y="187325"/>
                  </a:lnTo>
                  <a:lnTo>
                    <a:pt x="367708" y="137509"/>
                  </a:lnTo>
                  <a:lnTo>
                    <a:pt x="348836" y="92757"/>
                  </a:lnTo>
                  <a:lnTo>
                    <a:pt x="319563" y="54848"/>
                  </a:lnTo>
                  <a:lnTo>
                    <a:pt x="281676" y="25564"/>
                  </a:lnTo>
                  <a:lnTo>
                    <a:pt x="236959" y="6688"/>
                  </a:lnTo>
                  <a:lnTo>
                    <a:pt x="187198" y="0"/>
                  </a:lnTo>
                  <a:close/>
                </a:path>
              </a:pathLst>
            </a:custGeom>
            <a:solidFill>
              <a:srgbClr val="FFFFFF"/>
            </a:solidFill>
          </p:spPr>
          <p:txBody>
            <a:bodyPr wrap="square" lIns="0" tIns="0" rIns="0" bIns="0" rtlCol="0"/>
            <a:lstStyle/>
            <a:p>
              <a:endParaRPr/>
            </a:p>
          </p:txBody>
        </p:sp>
        <p:sp>
          <p:nvSpPr>
            <p:cNvPr id="23" name="object 23"/>
            <p:cNvSpPr/>
            <p:nvPr/>
          </p:nvSpPr>
          <p:spPr>
            <a:xfrm>
              <a:off x="7357109" y="2075433"/>
              <a:ext cx="374650" cy="374650"/>
            </a:xfrm>
            <a:custGeom>
              <a:avLst/>
              <a:gdLst/>
              <a:ahLst/>
              <a:cxnLst/>
              <a:rect l="l" t="t" r="r" b="b"/>
              <a:pathLst>
                <a:path w="374650" h="374650">
                  <a:moveTo>
                    <a:pt x="0" y="187325"/>
                  </a:moveTo>
                  <a:lnTo>
                    <a:pt x="6687" y="137509"/>
                  </a:lnTo>
                  <a:lnTo>
                    <a:pt x="25559" y="92757"/>
                  </a:lnTo>
                  <a:lnTo>
                    <a:pt x="54832" y="54848"/>
                  </a:lnTo>
                  <a:lnTo>
                    <a:pt x="92719" y="25564"/>
                  </a:lnTo>
                  <a:lnTo>
                    <a:pt x="137436" y="6688"/>
                  </a:lnTo>
                  <a:lnTo>
                    <a:pt x="187198" y="0"/>
                  </a:lnTo>
                  <a:lnTo>
                    <a:pt x="236959" y="6688"/>
                  </a:lnTo>
                  <a:lnTo>
                    <a:pt x="281676" y="25564"/>
                  </a:lnTo>
                  <a:lnTo>
                    <a:pt x="319563" y="54848"/>
                  </a:lnTo>
                  <a:lnTo>
                    <a:pt x="348836" y="92757"/>
                  </a:lnTo>
                  <a:lnTo>
                    <a:pt x="367708" y="137509"/>
                  </a:lnTo>
                  <a:lnTo>
                    <a:pt x="374396" y="187325"/>
                  </a:lnTo>
                  <a:lnTo>
                    <a:pt x="367708" y="237086"/>
                  </a:lnTo>
                  <a:lnTo>
                    <a:pt x="348836" y="281803"/>
                  </a:lnTo>
                  <a:lnTo>
                    <a:pt x="319563" y="319690"/>
                  </a:lnTo>
                  <a:lnTo>
                    <a:pt x="281676" y="348963"/>
                  </a:lnTo>
                  <a:lnTo>
                    <a:pt x="236959" y="367835"/>
                  </a:lnTo>
                  <a:lnTo>
                    <a:pt x="187198" y="374523"/>
                  </a:lnTo>
                  <a:lnTo>
                    <a:pt x="137436" y="367835"/>
                  </a:lnTo>
                  <a:lnTo>
                    <a:pt x="92719" y="348963"/>
                  </a:lnTo>
                  <a:lnTo>
                    <a:pt x="54832" y="319690"/>
                  </a:lnTo>
                  <a:lnTo>
                    <a:pt x="25559" y="281803"/>
                  </a:lnTo>
                  <a:lnTo>
                    <a:pt x="6687" y="237086"/>
                  </a:lnTo>
                  <a:lnTo>
                    <a:pt x="0" y="187325"/>
                  </a:lnTo>
                  <a:close/>
                </a:path>
              </a:pathLst>
            </a:custGeom>
            <a:ln w="25400">
              <a:solidFill>
                <a:srgbClr val="000000"/>
              </a:solidFill>
            </a:ln>
          </p:spPr>
          <p:txBody>
            <a:bodyPr wrap="square" lIns="0" tIns="0" rIns="0" bIns="0" rtlCol="0"/>
            <a:lstStyle/>
            <a:p>
              <a:endParaRPr/>
            </a:p>
          </p:txBody>
        </p:sp>
      </p:grpSp>
      <p:sp>
        <p:nvSpPr>
          <p:cNvPr id="24" name="object 24"/>
          <p:cNvSpPr txBox="1"/>
          <p:nvPr/>
        </p:nvSpPr>
        <p:spPr>
          <a:xfrm>
            <a:off x="7509383" y="2159255"/>
            <a:ext cx="95885" cy="180819"/>
          </a:xfrm>
          <a:prstGeom prst="rect">
            <a:avLst/>
          </a:prstGeom>
        </p:spPr>
        <p:txBody>
          <a:bodyPr vert="horz" wrap="square" lIns="0" tIns="11430" rIns="0" bIns="0" rtlCol="0">
            <a:spAutoFit/>
          </a:bodyPr>
          <a:lstStyle/>
          <a:p>
            <a:pPr marL="12700">
              <a:spcBef>
                <a:spcPts val="90"/>
              </a:spcBef>
            </a:pPr>
            <a:r>
              <a:rPr sz="1100" b="1" spc="-50">
                <a:latin typeface="Calibri"/>
                <a:cs typeface="Calibri"/>
              </a:rPr>
              <a:t>3</a:t>
            </a:r>
            <a:endParaRPr sz="1100">
              <a:latin typeface="Calibri"/>
              <a:cs typeface="Calibri"/>
            </a:endParaRPr>
          </a:p>
        </p:txBody>
      </p:sp>
      <p:grpSp>
        <p:nvGrpSpPr>
          <p:cNvPr id="25" name="object 25"/>
          <p:cNvGrpSpPr/>
          <p:nvPr/>
        </p:nvGrpSpPr>
        <p:grpSpPr>
          <a:xfrm>
            <a:off x="7225792" y="3182111"/>
            <a:ext cx="576580" cy="105410"/>
            <a:chOff x="7213092" y="3182111"/>
            <a:chExt cx="576580" cy="105410"/>
          </a:xfrm>
        </p:grpSpPr>
        <p:pic>
          <p:nvPicPr>
            <p:cNvPr id="26" name="object 26"/>
            <p:cNvPicPr/>
            <p:nvPr/>
          </p:nvPicPr>
          <p:blipFill>
            <a:blip r:embed="rId8" cstate="print"/>
            <a:stretch>
              <a:fillRect/>
            </a:stretch>
          </p:blipFill>
          <p:spPr>
            <a:xfrm>
              <a:off x="7213092" y="3182111"/>
              <a:ext cx="576110" cy="105155"/>
            </a:xfrm>
            <a:prstGeom prst="rect">
              <a:avLst/>
            </a:prstGeom>
          </p:spPr>
        </p:pic>
        <p:sp>
          <p:nvSpPr>
            <p:cNvPr id="27" name="object 27"/>
            <p:cNvSpPr/>
            <p:nvPr/>
          </p:nvSpPr>
          <p:spPr>
            <a:xfrm>
              <a:off x="7255637" y="3217036"/>
              <a:ext cx="482600" cy="0"/>
            </a:xfrm>
            <a:custGeom>
              <a:avLst/>
              <a:gdLst/>
              <a:ahLst/>
              <a:cxnLst/>
              <a:rect l="l" t="t" r="r" b="b"/>
              <a:pathLst>
                <a:path w="482600">
                  <a:moveTo>
                    <a:pt x="0" y="0"/>
                  </a:moveTo>
                  <a:lnTo>
                    <a:pt x="482473" y="0"/>
                  </a:lnTo>
                </a:path>
              </a:pathLst>
            </a:custGeom>
            <a:ln w="25400">
              <a:solidFill>
                <a:srgbClr val="FFFFFF"/>
              </a:solidFill>
            </a:ln>
          </p:spPr>
          <p:txBody>
            <a:bodyPr wrap="square" lIns="0" tIns="0" rIns="0" bIns="0" rtlCol="0"/>
            <a:lstStyle/>
            <a:p>
              <a:endParaRPr/>
            </a:p>
          </p:txBody>
        </p:sp>
      </p:grpSp>
      <p:sp>
        <p:nvSpPr>
          <p:cNvPr id="28" name="object 28"/>
          <p:cNvSpPr txBox="1"/>
          <p:nvPr/>
        </p:nvSpPr>
        <p:spPr>
          <a:xfrm>
            <a:off x="6445250" y="3664459"/>
            <a:ext cx="2228850" cy="1881505"/>
          </a:xfrm>
          <a:prstGeom prst="rect">
            <a:avLst/>
          </a:prstGeom>
        </p:spPr>
        <p:txBody>
          <a:bodyPr vert="horz" wrap="square" lIns="0" tIns="12065" rIns="0" bIns="0" rtlCol="0">
            <a:spAutoFit/>
          </a:bodyPr>
          <a:lstStyle/>
          <a:p>
            <a:pPr marL="195580" marR="658495" indent="-183515">
              <a:spcBef>
                <a:spcPts val="95"/>
              </a:spcBef>
              <a:buFont typeface="Arial"/>
              <a:buChar char="•"/>
              <a:tabLst>
                <a:tab pos="195580" algn="l"/>
              </a:tabLst>
            </a:pPr>
            <a:r>
              <a:rPr sz="1600" b="1">
                <a:solidFill>
                  <a:srgbClr val="FFFFFF"/>
                </a:solidFill>
                <a:latin typeface="Calibri"/>
                <a:cs typeface="Calibri"/>
              </a:rPr>
              <a:t>Ask</a:t>
            </a:r>
            <a:r>
              <a:rPr sz="1600" b="1" spc="-20">
                <a:solidFill>
                  <a:srgbClr val="FFFFFF"/>
                </a:solidFill>
                <a:latin typeface="Calibri"/>
                <a:cs typeface="Calibri"/>
              </a:rPr>
              <a:t> </a:t>
            </a:r>
            <a:r>
              <a:rPr sz="1600" b="1" spc="-10">
                <a:solidFill>
                  <a:srgbClr val="FFFFFF"/>
                </a:solidFill>
                <a:latin typeface="Calibri"/>
                <a:cs typeface="Calibri"/>
              </a:rPr>
              <a:t>open-ended questions.</a:t>
            </a:r>
            <a:endParaRPr sz="1600">
              <a:latin typeface="Calibri"/>
              <a:cs typeface="Calibri"/>
            </a:endParaRPr>
          </a:p>
          <a:p>
            <a:pPr marL="195580" marR="172085" indent="-183515">
              <a:spcBef>
                <a:spcPts val="395"/>
              </a:spcBef>
              <a:buFont typeface="Arial"/>
              <a:buChar char="•"/>
              <a:tabLst>
                <a:tab pos="195580" algn="l"/>
              </a:tabLst>
            </a:pPr>
            <a:r>
              <a:rPr sz="1600" b="1">
                <a:solidFill>
                  <a:srgbClr val="FFFFFF"/>
                </a:solidFill>
                <a:latin typeface="Calibri"/>
                <a:cs typeface="Calibri"/>
              </a:rPr>
              <a:t>Listen</a:t>
            </a:r>
            <a:r>
              <a:rPr sz="1600" b="1" spc="-50">
                <a:solidFill>
                  <a:srgbClr val="FFFFFF"/>
                </a:solidFill>
                <a:latin typeface="Calibri"/>
                <a:cs typeface="Calibri"/>
              </a:rPr>
              <a:t> </a:t>
            </a:r>
            <a:r>
              <a:rPr sz="1600" b="1">
                <a:solidFill>
                  <a:srgbClr val="FFFFFF"/>
                </a:solidFill>
                <a:latin typeface="Calibri"/>
                <a:cs typeface="Calibri"/>
              </a:rPr>
              <a:t>actively</a:t>
            </a:r>
            <a:r>
              <a:rPr sz="1600" b="1" spc="-75">
                <a:solidFill>
                  <a:srgbClr val="FFFFFF"/>
                </a:solidFill>
                <a:latin typeface="Calibri"/>
                <a:cs typeface="Calibri"/>
              </a:rPr>
              <a:t> </a:t>
            </a:r>
            <a:r>
              <a:rPr sz="1600" b="1">
                <a:solidFill>
                  <a:srgbClr val="FFFFFF"/>
                </a:solidFill>
                <a:latin typeface="Calibri"/>
                <a:cs typeface="Calibri"/>
              </a:rPr>
              <a:t>to</a:t>
            </a:r>
            <a:r>
              <a:rPr sz="1600" b="1" spc="-45">
                <a:solidFill>
                  <a:srgbClr val="FFFFFF"/>
                </a:solidFill>
                <a:latin typeface="Calibri"/>
                <a:cs typeface="Calibri"/>
              </a:rPr>
              <a:t> </a:t>
            </a:r>
            <a:r>
              <a:rPr sz="1600" b="1" spc="-10">
                <a:solidFill>
                  <a:srgbClr val="FFFFFF"/>
                </a:solidFill>
                <a:latin typeface="Calibri"/>
                <a:cs typeface="Calibri"/>
              </a:rPr>
              <a:t>their needs.</a:t>
            </a:r>
            <a:endParaRPr sz="1600">
              <a:latin typeface="Calibri"/>
              <a:cs typeface="Calibri"/>
            </a:endParaRPr>
          </a:p>
          <a:p>
            <a:pPr marL="196850" indent="-184150">
              <a:spcBef>
                <a:spcPts val="385"/>
              </a:spcBef>
              <a:buFont typeface="Arial"/>
              <a:buChar char="•"/>
              <a:tabLst>
                <a:tab pos="196850" algn="l"/>
              </a:tabLst>
            </a:pPr>
            <a:r>
              <a:rPr sz="1600" b="1">
                <a:solidFill>
                  <a:srgbClr val="FFFFFF"/>
                </a:solidFill>
                <a:latin typeface="Calibri"/>
                <a:cs typeface="Calibri"/>
              </a:rPr>
              <a:t>Share</a:t>
            </a:r>
            <a:r>
              <a:rPr sz="1600" b="1" spc="-70">
                <a:solidFill>
                  <a:srgbClr val="FFFFFF"/>
                </a:solidFill>
                <a:latin typeface="Calibri"/>
                <a:cs typeface="Calibri"/>
              </a:rPr>
              <a:t> </a:t>
            </a:r>
            <a:r>
              <a:rPr sz="1600" b="1">
                <a:solidFill>
                  <a:srgbClr val="FFFFFF"/>
                </a:solidFill>
                <a:latin typeface="Calibri"/>
                <a:cs typeface="Calibri"/>
              </a:rPr>
              <a:t>helpful</a:t>
            </a:r>
            <a:r>
              <a:rPr sz="1600" b="1" spc="-45">
                <a:solidFill>
                  <a:srgbClr val="FFFFFF"/>
                </a:solidFill>
                <a:latin typeface="Calibri"/>
                <a:cs typeface="Calibri"/>
              </a:rPr>
              <a:t> </a:t>
            </a:r>
            <a:r>
              <a:rPr sz="1600" b="1" spc="-10">
                <a:solidFill>
                  <a:srgbClr val="FFFFFF"/>
                </a:solidFill>
                <a:latin typeface="Calibri"/>
                <a:cs typeface="Calibri"/>
              </a:rPr>
              <a:t>resources.</a:t>
            </a:r>
            <a:endParaRPr sz="1600">
              <a:latin typeface="Calibri"/>
              <a:cs typeface="Calibri"/>
            </a:endParaRPr>
          </a:p>
          <a:p>
            <a:pPr marL="196215" indent="-183515">
              <a:spcBef>
                <a:spcPts val="395"/>
              </a:spcBef>
              <a:buFont typeface="Arial"/>
              <a:buChar char="•"/>
              <a:tabLst>
                <a:tab pos="196215" algn="l"/>
              </a:tabLst>
            </a:pPr>
            <a:r>
              <a:rPr sz="1600" b="1" spc="-10">
                <a:solidFill>
                  <a:srgbClr val="FFFFFF"/>
                </a:solidFill>
                <a:latin typeface="Calibri"/>
                <a:cs typeface="Calibri"/>
              </a:rPr>
              <a:t>Mirror</a:t>
            </a:r>
            <a:r>
              <a:rPr sz="1600" b="1" spc="-40">
                <a:solidFill>
                  <a:srgbClr val="FFFFFF"/>
                </a:solidFill>
                <a:latin typeface="Calibri"/>
                <a:cs typeface="Calibri"/>
              </a:rPr>
              <a:t> </a:t>
            </a:r>
            <a:r>
              <a:rPr sz="1600" b="1">
                <a:solidFill>
                  <a:srgbClr val="FFFFFF"/>
                </a:solidFill>
                <a:latin typeface="Calibri"/>
                <a:cs typeface="Calibri"/>
              </a:rPr>
              <a:t>their</a:t>
            </a:r>
            <a:r>
              <a:rPr sz="1600" b="1" spc="-40">
                <a:solidFill>
                  <a:srgbClr val="FFFFFF"/>
                </a:solidFill>
                <a:latin typeface="Calibri"/>
                <a:cs typeface="Calibri"/>
              </a:rPr>
              <a:t> </a:t>
            </a:r>
            <a:r>
              <a:rPr sz="1600" b="1" spc="-10">
                <a:solidFill>
                  <a:srgbClr val="FFFFFF"/>
                </a:solidFill>
                <a:latin typeface="Calibri"/>
                <a:cs typeface="Calibri"/>
              </a:rPr>
              <a:t>personality</a:t>
            </a:r>
            <a:endParaRPr sz="1600">
              <a:latin typeface="Calibri"/>
              <a:cs typeface="Calibri"/>
            </a:endParaRPr>
          </a:p>
          <a:p>
            <a:pPr marL="195580">
              <a:spcBef>
                <a:spcPts val="5"/>
              </a:spcBef>
            </a:pPr>
            <a:r>
              <a:rPr sz="1600" b="1" spc="-10">
                <a:solidFill>
                  <a:srgbClr val="FFFFFF"/>
                </a:solidFill>
                <a:latin typeface="Calibri"/>
                <a:cs typeface="Calibri"/>
              </a:rPr>
              <a:t>traits</a:t>
            </a:r>
            <a:endParaRPr sz="1600">
              <a:latin typeface="Calibri"/>
              <a:cs typeface="Calibri"/>
            </a:endParaRPr>
          </a:p>
        </p:txBody>
      </p:sp>
      <p:sp>
        <p:nvSpPr>
          <p:cNvPr id="29" name="object 29"/>
          <p:cNvSpPr txBox="1"/>
          <p:nvPr/>
        </p:nvSpPr>
        <p:spPr>
          <a:xfrm>
            <a:off x="447142" y="4063110"/>
            <a:ext cx="2422525" cy="258404"/>
          </a:xfrm>
          <a:prstGeom prst="rect">
            <a:avLst/>
          </a:prstGeom>
        </p:spPr>
        <p:txBody>
          <a:bodyPr vert="horz" wrap="square" lIns="0" tIns="12065" rIns="0" bIns="0" rtlCol="0">
            <a:spAutoFit/>
          </a:bodyPr>
          <a:lstStyle/>
          <a:p>
            <a:pPr marL="12700">
              <a:spcBef>
                <a:spcPts val="95"/>
              </a:spcBef>
            </a:pPr>
            <a:r>
              <a:rPr sz="1600" spc="-10">
                <a:solidFill>
                  <a:srgbClr val="FFFFFF"/>
                </a:solidFill>
                <a:latin typeface="Calibri"/>
                <a:cs typeface="Calibri"/>
              </a:rPr>
              <a:t>PROFESSIONAL</a:t>
            </a:r>
            <a:r>
              <a:rPr sz="1600" spc="-30">
                <a:solidFill>
                  <a:srgbClr val="FFFFFF"/>
                </a:solidFill>
                <a:latin typeface="Calibri"/>
                <a:cs typeface="Calibri"/>
              </a:rPr>
              <a:t> </a:t>
            </a:r>
            <a:r>
              <a:rPr sz="1600" spc="-10">
                <a:solidFill>
                  <a:srgbClr val="FFFFFF"/>
                </a:solidFill>
                <a:latin typeface="Calibri"/>
                <a:cs typeface="Calibri"/>
              </a:rPr>
              <a:t>APPEARANCE</a:t>
            </a:r>
            <a:endParaRPr sz="1600">
              <a:latin typeface="Calibri"/>
              <a:cs typeface="Calibri"/>
            </a:endParaRPr>
          </a:p>
        </p:txBody>
      </p:sp>
      <p:sp>
        <p:nvSpPr>
          <p:cNvPr id="30" name="object 30"/>
          <p:cNvSpPr/>
          <p:nvPr/>
        </p:nvSpPr>
        <p:spPr>
          <a:xfrm>
            <a:off x="1471930" y="3298444"/>
            <a:ext cx="374650" cy="374650"/>
          </a:xfrm>
          <a:custGeom>
            <a:avLst/>
            <a:gdLst/>
            <a:ahLst/>
            <a:cxnLst/>
            <a:rect l="l" t="t" r="r" b="b"/>
            <a:pathLst>
              <a:path w="374650" h="374650">
                <a:moveTo>
                  <a:pt x="0" y="187197"/>
                </a:moveTo>
                <a:lnTo>
                  <a:pt x="6688" y="137436"/>
                </a:lnTo>
                <a:lnTo>
                  <a:pt x="25564" y="92719"/>
                </a:lnTo>
                <a:lnTo>
                  <a:pt x="54848" y="54832"/>
                </a:lnTo>
                <a:lnTo>
                  <a:pt x="92757" y="25559"/>
                </a:lnTo>
                <a:lnTo>
                  <a:pt x="137509" y="6687"/>
                </a:lnTo>
                <a:lnTo>
                  <a:pt x="187325" y="0"/>
                </a:lnTo>
                <a:lnTo>
                  <a:pt x="237086" y="6687"/>
                </a:lnTo>
                <a:lnTo>
                  <a:pt x="281803" y="25559"/>
                </a:lnTo>
                <a:lnTo>
                  <a:pt x="319690" y="54832"/>
                </a:lnTo>
                <a:lnTo>
                  <a:pt x="348963" y="92719"/>
                </a:lnTo>
                <a:lnTo>
                  <a:pt x="367835" y="137436"/>
                </a:lnTo>
                <a:lnTo>
                  <a:pt x="374522" y="187197"/>
                </a:lnTo>
                <a:lnTo>
                  <a:pt x="367835" y="237013"/>
                </a:lnTo>
                <a:lnTo>
                  <a:pt x="348963" y="281765"/>
                </a:lnTo>
                <a:lnTo>
                  <a:pt x="319690" y="319674"/>
                </a:lnTo>
                <a:lnTo>
                  <a:pt x="281803" y="348958"/>
                </a:lnTo>
                <a:lnTo>
                  <a:pt x="237086" y="367834"/>
                </a:lnTo>
                <a:lnTo>
                  <a:pt x="187325" y="374522"/>
                </a:lnTo>
                <a:lnTo>
                  <a:pt x="137509" y="367834"/>
                </a:lnTo>
                <a:lnTo>
                  <a:pt x="92757" y="348958"/>
                </a:lnTo>
                <a:lnTo>
                  <a:pt x="54848" y="319674"/>
                </a:lnTo>
                <a:lnTo>
                  <a:pt x="25564" y="281765"/>
                </a:lnTo>
                <a:lnTo>
                  <a:pt x="6688" y="237013"/>
                </a:lnTo>
                <a:lnTo>
                  <a:pt x="0" y="187197"/>
                </a:lnTo>
                <a:close/>
              </a:path>
            </a:pathLst>
          </a:custGeom>
          <a:ln w="25400">
            <a:solidFill>
              <a:srgbClr val="FFFFFF"/>
            </a:solidFill>
          </a:ln>
        </p:spPr>
        <p:txBody>
          <a:bodyPr wrap="square" lIns="0" tIns="0" rIns="0" bIns="0" rtlCol="0"/>
          <a:lstStyle/>
          <a:p>
            <a:endParaRPr/>
          </a:p>
        </p:txBody>
      </p:sp>
      <p:sp>
        <p:nvSpPr>
          <p:cNvPr id="31" name="object 31"/>
          <p:cNvSpPr txBox="1"/>
          <p:nvPr/>
        </p:nvSpPr>
        <p:spPr>
          <a:xfrm>
            <a:off x="1610868" y="3382518"/>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1</a:t>
            </a:r>
            <a:endParaRPr sz="1100">
              <a:latin typeface="Calibri"/>
              <a:cs typeface="Calibri"/>
            </a:endParaRPr>
          </a:p>
        </p:txBody>
      </p:sp>
      <p:sp>
        <p:nvSpPr>
          <p:cNvPr id="32" name="object 32"/>
          <p:cNvSpPr txBox="1"/>
          <p:nvPr/>
        </p:nvSpPr>
        <p:spPr>
          <a:xfrm>
            <a:off x="3641725" y="4063110"/>
            <a:ext cx="1946910" cy="258404"/>
          </a:xfrm>
          <a:prstGeom prst="rect">
            <a:avLst/>
          </a:prstGeom>
        </p:spPr>
        <p:txBody>
          <a:bodyPr vert="horz" wrap="square" lIns="0" tIns="12065" rIns="0" bIns="0" rtlCol="0">
            <a:spAutoFit/>
          </a:bodyPr>
          <a:lstStyle/>
          <a:p>
            <a:pPr marL="12700">
              <a:spcBef>
                <a:spcPts val="95"/>
              </a:spcBef>
            </a:pPr>
            <a:r>
              <a:rPr sz="1600" spc="-20">
                <a:solidFill>
                  <a:srgbClr val="FFFFFF"/>
                </a:solidFill>
                <a:latin typeface="Calibri"/>
                <a:cs typeface="Calibri"/>
              </a:rPr>
              <a:t>WARM</a:t>
            </a:r>
            <a:r>
              <a:rPr sz="1600" spc="-55">
                <a:solidFill>
                  <a:srgbClr val="FFFFFF"/>
                </a:solidFill>
                <a:latin typeface="Calibri"/>
                <a:cs typeface="Calibri"/>
              </a:rPr>
              <a:t> </a:t>
            </a:r>
            <a:r>
              <a:rPr sz="1600" spc="-10">
                <a:solidFill>
                  <a:srgbClr val="FFFFFF"/>
                </a:solidFill>
                <a:latin typeface="Calibri"/>
                <a:cs typeface="Calibri"/>
              </a:rPr>
              <a:t>INTRODUCTION</a:t>
            </a:r>
            <a:endParaRPr sz="1600">
              <a:latin typeface="Calibri"/>
              <a:cs typeface="Calibri"/>
            </a:endParaRPr>
          </a:p>
        </p:txBody>
      </p:sp>
      <p:sp>
        <p:nvSpPr>
          <p:cNvPr id="33" name="object 33"/>
          <p:cNvSpPr/>
          <p:nvPr/>
        </p:nvSpPr>
        <p:spPr>
          <a:xfrm>
            <a:off x="4457700" y="3293364"/>
            <a:ext cx="374650" cy="374650"/>
          </a:xfrm>
          <a:custGeom>
            <a:avLst/>
            <a:gdLst/>
            <a:ahLst/>
            <a:cxnLst/>
            <a:rect l="l" t="t" r="r" b="b"/>
            <a:pathLst>
              <a:path w="374650" h="374650">
                <a:moveTo>
                  <a:pt x="0" y="187325"/>
                </a:moveTo>
                <a:lnTo>
                  <a:pt x="6688" y="137509"/>
                </a:lnTo>
                <a:lnTo>
                  <a:pt x="25564" y="92757"/>
                </a:lnTo>
                <a:lnTo>
                  <a:pt x="54848" y="54848"/>
                </a:lnTo>
                <a:lnTo>
                  <a:pt x="92757" y="25564"/>
                </a:lnTo>
                <a:lnTo>
                  <a:pt x="137509" y="6688"/>
                </a:lnTo>
                <a:lnTo>
                  <a:pt x="187325" y="0"/>
                </a:lnTo>
                <a:lnTo>
                  <a:pt x="237086" y="6688"/>
                </a:lnTo>
                <a:lnTo>
                  <a:pt x="281803" y="25564"/>
                </a:lnTo>
                <a:lnTo>
                  <a:pt x="319690" y="54848"/>
                </a:lnTo>
                <a:lnTo>
                  <a:pt x="348963" y="92757"/>
                </a:lnTo>
                <a:lnTo>
                  <a:pt x="367835" y="137509"/>
                </a:lnTo>
                <a:lnTo>
                  <a:pt x="374523" y="187325"/>
                </a:lnTo>
                <a:lnTo>
                  <a:pt x="367835" y="237086"/>
                </a:lnTo>
                <a:lnTo>
                  <a:pt x="348963" y="281803"/>
                </a:lnTo>
                <a:lnTo>
                  <a:pt x="319690" y="319690"/>
                </a:lnTo>
                <a:lnTo>
                  <a:pt x="281803" y="348963"/>
                </a:lnTo>
                <a:lnTo>
                  <a:pt x="237086" y="367835"/>
                </a:lnTo>
                <a:lnTo>
                  <a:pt x="187325" y="374523"/>
                </a:lnTo>
                <a:lnTo>
                  <a:pt x="137509" y="367835"/>
                </a:lnTo>
                <a:lnTo>
                  <a:pt x="92757" y="348963"/>
                </a:lnTo>
                <a:lnTo>
                  <a:pt x="54848" y="319690"/>
                </a:lnTo>
                <a:lnTo>
                  <a:pt x="25564" y="281803"/>
                </a:lnTo>
                <a:lnTo>
                  <a:pt x="6688" y="237086"/>
                </a:lnTo>
                <a:lnTo>
                  <a:pt x="0" y="187325"/>
                </a:lnTo>
                <a:close/>
              </a:path>
            </a:pathLst>
          </a:custGeom>
          <a:ln w="25400">
            <a:solidFill>
              <a:srgbClr val="FFFFFF"/>
            </a:solidFill>
          </a:ln>
        </p:spPr>
        <p:txBody>
          <a:bodyPr wrap="square" lIns="0" tIns="0" rIns="0" bIns="0" rtlCol="0"/>
          <a:lstStyle/>
          <a:p>
            <a:endParaRPr/>
          </a:p>
        </p:txBody>
      </p:sp>
      <p:sp>
        <p:nvSpPr>
          <p:cNvPr id="34" name="object 34"/>
          <p:cNvSpPr txBox="1"/>
          <p:nvPr/>
        </p:nvSpPr>
        <p:spPr>
          <a:xfrm>
            <a:off x="4597020" y="3377565"/>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2</a:t>
            </a:r>
            <a:endParaRPr sz="1100">
              <a:latin typeface="Calibri"/>
              <a:cs typeface="Calibri"/>
            </a:endParaRPr>
          </a:p>
        </p:txBody>
      </p:sp>
      <p:pic>
        <p:nvPicPr>
          <p:cNvPr id="35" name="object 35"/>
          <p:cNvPicPr/>
          <p:nvPr/>
        </p:nvPicPr>
        <p:blipFill>
          <a:blip r:embed="rId4" cstate="print"/>
          <a:stretch>
            <a:fillRect/>
          </a:stretch>
        </p:blipFill>
        <p:spPr>
          <a:xfrm>
            <a:off x="5547996" y="5552072"/>
            <a:ext cx="313067" cy="313067"/>
          </a:xfrm>
          <a:prstGeom prst="rect">
            <a:avLst/>
          </a:prstGeom>
        </p:spPr>
      </p:pic>
      <p:sp>
        <p:nvSpPr>
          <p:cNvPr id="36" name="object 36"/>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spc="-25"/>
              <a:t>45</a:t>
            </a:r>
          </a:p>
        </p:txBody>
      </p:sp>
      <p:sp>
        <p:nvSpPr>
          <p:cNvPr id="37" name="object 37"/>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t>Automotive</a:t>
            </a:r>
            <a:r>
              <a:rPr spc="-35"/>
              <a:t> </a:t>
            </a:r>
            <a:r>
              <a:rPr spc="-10"/>
              <a:t>Division</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0" y="-762000"/>
            <a:ext cx="12192000" cy="9144000"/>
          </a:xfrm>
          <a:prstGeom prst="rect">
            <a:avLst/>
          </a:prstGeom>
        </p:spPr>
      </p:pic>
      <p:sp>
        <p:nvSpPr>
          <p:cNvPr id="3" name="Title 1">
            <a:extLst>
              <a:ext uri="{FF2B5EF4-FFF2-40B4-BE49-F238E27FC236}">
                <a16:creationId xmlns:a16="http://schemas.microsoft.com/office/drawing/2014/main" id="{7CBCC524-82E9-F752-AB93-94BC6FF7A415}"/>
              </a:ext>
            </a:extLst>
          </p:cNvPr>
          <p:cNvSpPr>
            <a:spLocks noGrp="1"/>
          </p:cNvSpPr>
          <p:nvPr>
            <p:ph type="title"/>
          </p:nvPr>
        </p:nvSpPr>
        <p:spPr>
          <a:xfrm>
            <a:off x="335279" y="5236329"/>
            <a:ext cx="11521440" cy="5539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lgn="ctr"/>
            <a:r>
              <a:rPr lang="en-US" sz="3600" b="1">
                <a:solidFill>
                  <a:schemeClr val="bg1"/>
                </a:solidFill>
                <a:cs typeface="Arial"/>
              </a:rPr>
              <a:t>THANK YOU!</a:t>
            </a:r>
          </a:p>
        </p:txBody>
      </p:sp>
      <p:sp>
        <p:nvSpPr>
          <p:cNvPr id="2" name="Title 1">
            <a:extLst>
              <a:ext uri="{FF2B5EF4-FFF2-40B4-BE49-F238E27FC236}">
                <a16:creationId xmlns:a16="http://schemas.microsoft.com/office/drawing/2014/main" id="{B84519DB-28EE-2A1A-7932-0A8E881A7F9A}"/>
              </a:ext>
            </a:extLst>
          </p:cNvPr>
          <p:cNvSpPr txBox="1">
            <a:spLocks/>
          </p:cNvSpPr>
          <p:nvPr/>
        </p:nvSpPr>
        <p:spPr bwMode="auto">
          <a:xfrm>
            <a:off x="1538339" y="540205"/>
            <a:ext cx="9377645" cy="89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algn="ctr">
              <a:lnSpc>
                <a:spcPct val="107000"/>
              </a:lnSpc>
              <a:spcBef>
                <a:spcPts val="0"/>
              </a:spcBef>
              <a:spcAft>
                <a:spcPts val="0"/>
              </a:spcAft>
              <a:defRPr/>
            </a:pPr>
            <a:r>
              <a:rPr lang="en-US" sz="3200" b="1" kern="0">
                <a:solidFill>
                  <a:prstClr val="white"/>
                </a:solidFill>
                <a:latin typeface="Arial (Headings)"/>
                <a:ea typeface="Calibri" panose="020F0502020204030204" pitchFamily="34" charset="0"/>
                <a:cs typeface="Times New Roman"/>
              </a:rPr>
              <a:t>HERTZ CUSTOMER COMMUNICATION</a:t>
            </a:r>
            <a:endParaRPr kumimoji="0" lang="en-US" sz="3200" b="1" i="0" u="none" strike="noStrike" kern="0" cap="none" spc="0" normalizeH="0" baseline="0" noProof="0">
              <a:ln>
                <a:noFill/>
              </a:ln>
              <a:solidFill>
                <a:prstClr val="white"/>
              </a:solidFill>
              <a:effectLst/>
              <a:uLnTx/>
              <a:uFillTx/>
              <a:latin typeface="Arial (Headings)"/>
              <a:ea typeface="Calibri" panose="020F0502020204030204" pitchFamily="34" charset="0"/>
              <a:cs typeface="Times New Roman"/>
            </a:endParaRPr>
          </a:p>
          <a:p>
            <a:pPr marL="0" marR="0" lvl="0" indent="0" algn="ctr" defTabSz="895350" rtl="0" eaLnBrk="1" fontAlgn="base" latinLnBrk="0" hangingPunct="1">
              <a:lnSpc>
                <a:spcPct val="107000"/>
              </a:lnSpc>
              <a:spcBef>
                <a:spcPts val="0"/>
              </a:spcBef>
              <a:spcAft>
                <a:spcPts val="0"/>
              </a:spcAft>
              <a:buClrTx/>
              <a:buSzTx/>
              <a:buFontTx/>
              <a:buNone/>
              <a:tabLst>
                <a:tab pos="269875" algn="l"/>
              </a:tabLst>
              <a:defRPr/>
            </a:pPr>
            <a:r>
              <a:rPr kumimoji="0" lang="en-US" sz="2400" b="0" i="0" u="none" strike="noStrike" kern="0" cap="none" spc="0" normalizeH="0" baseline="0" noProof="0">
                <a:ln>
                  <a:noFill/>
                </a:ln>
                <a:solidFill>
                  <a:prstClr val="white"/>
                </a:solidFill>
                <a:effectLst/>
                <a:uLnTx/>
                <a:uFillTx/>
                <a:latin typeface="Arial (Headings)"/>
                <a:ea typeface="+mj-ea"/>
                <a:cs typeface="Times New Roman"/>
              </a:rPr>
              <a:t>Please scan the QR code below to share your feedback</a:t>
            </a:r>
          </a:p>
        </p:txBody>
      </p:sp>
      <p:sp>
        <p:nvSpPr>
          <p:cNvPr id="6" name="Rectangle 5">
            <a:extLst>
              <a:ext uri="{FF2B5EF4-FFF2-40B4-BE49-F238E27FC236}">
                <a16:creationId xmlns:a16="http://schemas.microsoft.com/office/drawing/2014/main" id="{906D1839-D825-EEA7-618B-474205CBB6DB}"/>
              </a:ext>
            </a:extLst>
          </p:cNvPr>
          <p:cNvSpPr/>
          <p:nvPr/>
        </p:nvSpPr>
        <p:spPr>
          <a:xfrm>
            <a:off x="4514847" y="2105025"/>
            <a:ext cx="3162300" cy="2647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pic>
        <p:nvPicPr>
          <p:cNvPr id="1026" name="Picture 2">
            <a:extLst>
              <a:ext uri="{FF2B5EF4-FFF2-40B4-BE49-F238E27FC236}">
                <a16:creationId xmlns:a16="http://schemas.microsoft.com/office/drawing/2014/main" id="{6C46920E-567F-AC5E-544E-52BEF5EF7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0764" y="1789630"/>
            <a:ext cx="4670466" cy="40407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6427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023F6-56C9-4D6C-F48C-AC2D043A68E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1B62D9-C079-B18C-E291-AAED039A7EDE}"/>
              </a:ext>
            </a:extLst>
          </p:cNvPr>
          <p:cNvPicPr>
            <a:picLocks noChangeAspect="1"/>
          </p:cNvPicPr>
          <p:nvPr/>
        </p:nvPicPr>
        <p:blipFill>
          <a:blip r:embed="rId4"/>
          <a:srcRect b="4386"/>
          <a:stretch/>
        </p:blipFill>
        <p:spPr>
          <a:xfrm>
            <a:off x="0" y="0"/>
            <a:ext cx="12192000" cy="6557211"/>
          </a:xfrm>
          <a:prstGeom prst="rect">
            <a:avLst/>
          </a:prstGeom>
        </p:spPr>
      </p:pic>
      <p:sp>
        <p:nvSpPr>
          <p:cNvPr id="9" name="Title 1">
            <a:extLst>
              <a:ext uri="{FF2B5EF4-FFF2-40B4-BE49-F238E27FC236}">
                <a16:creationId xmlns:a16="http://schemas.microsoft.com/office/drawing/2014/main" id="{571A6741-3988-404E-BDE5-20EE6935AEEF}"/>
              </a:ext>
            </a:extLst>
          </p:cNvPr>
          <p:cNvSpPr txBox="1">
            <a:spLocks/>
          </p:cNvSpPr>
          <p:nvPr/>
        </p:nvSpPr>
        <p:spPr bwMode="auto">
          <a:xfrm>
            <a:off x="359833" y="2751892"/>
            <a:ext cx="114723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a:ln>
                  <a:noFill/>
                </a:ln>
                <a:solidFill>
                  <a:prstClr val="white"/>
                </a:solidFill>
                <a:effectLst/>
                <a:uLnTx/>
                <a:uFillTx/>
                <a:latin typeface="Arial (Headings)"/>
                <a:ea typeface="+mj-ea"/>
                <a:cs typeface="+mj-cs"/>
              </a:rPr>
              <a:t>THAN</a:t>
            </a:r>
            <a:r>
              <a:rPr lang="en-US" sz="3200" b="1" i="1" kern="0">
                <a:solidFill>
                  <a:prstClr val="white"/>
                </a:solidFill>
                <a:latin typeface="Arial (Headings)"/>
              </a:rPr>
              <a:t>K YOU!</a:t>
            </a:r>
            <a:endParaRPr kumimoji="0" lang="en-US" sz="3200" b="1" i="1" u="none" strike="noStrike" kern="0" cap="none" spc="0" normalizeH="0" baseline="0" noProof="0">
              <a:ln>
                <a:noFill/>
              </a:ln>
              <a:solidFill>
                <a:prstClr val="white"/>
              </a:solidFill>
              <a:effectLst/>
              <a:uLnTx/>
              <a:uFillTx/>
              <a:latin typeface="Arial (Headings)"/>
              <a:ea typeface="+mj-ea"/>
              <a:cs typeface="+mj-cs"/>
            </a:endParaRPr>
          </a:p>
        </p:txBody>
      </p:sp>
    </p:spTree>
    <p:custDataLst>
      <p:tags r:id="rId1"/>
    </p:custDataLst>
    <p:extLst>
      <p:ext uri="{BB962C8B-B14F-4D97-AF65-F5344CB8AC3E}">
        <p14:creationId xmlns:p14="http://schemas.microsoft.com/office/powerpoint/2010/main" val="284925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30"/>
              <a:t> </a:t>
            </a:r>
            <a:r>
              <a:rPr sz="3800"/>
              <a:t>1: Greet</a:t>
            </a:r>
            <a:r>
              <a:rPr sz="3800" spc="-10"/>
              <a:t> </a:t>
            </a:r>
            <a:r>
              <a:rPr sz="3800"/>
              <a:t>and</a:t>
            </a:r>
            <a:r>
              <a:rPr sz="3800" spc="-10"/>
              <a:t> </a:t>
            </a:r>
            <a:r>
              <a:rPr sz="3800"/>
              <a:t>Build</a:t>
            </a:r>
            <a:r>
              <a:rPr sz="3800" spc="-20"/>
              <a:t> </a:t>
            </a:r>
            <a:r>
              <a:rPr sz="3800" spc="-10"/>
              <a:t>Rapport</a:t>
            </a:r>
            <a:endParaRPr sz="3800"/>
          </a:p>
        </p:txBody>
      </p:sp>
      <p:sp>
        <p:nvSpPr>
          <p:cNvPr id="3" name="object 3"/>
          <p:cNvSpPr txBox="1"/>
          <p:nvPr/>
        </p:nvSpPr>
        <p:spPr>
          <a:xfrm>
            <a:off x="437693" y="1131824"/>
            <a:ext cx="4977765" cy="398780"/>
          </a:xfrm>
          <a:prstGeom prst="rect">
            <a:avLst/>
          </a:prstGeom>
        </p:spPr>
        <p:txBody>
          <a:bodyPr vert="horz" wrap="square" lIns="0" tIns="12065" rIns="0" bIns="0" rtlCol="0">
            <a:spAutoFit/>
          </a:bodyPr>
          <a:lstStyle/>
          <a:p>
            <a:pPr marL="12700">
              <a:spcBef>
                <a:spcPts val="95"/>
              </a:spcBef>
            </a:pPr>
            <a:r>
              <a:rPr sz="2450" b="1">
                <a:latin typeface="Calibri"/>
                <a:cs typeface="Calibri"/>
              </a:rPr>
              <a:t>Key</a:t>
            </a:r>
            <a:r>
              <a:rPr sz="2450" b="1" spc="-65">
                <a:latin typeface="Calibri"/>
                <a:cs typeface="Calibri"/>
              </a:rPr>
              <a:t> </a:t>
            </a:r>
            <a:r>
              <a:rPr sz="2450" b="1">
                <a:latin typeface="Calibri"/>
                <a:cs typeface="Calibri"/>
              </a:rPr>
              <a:t>Elements</a:t>
            </a:r>
            <a:r>
              <a:rPr sz="2450" b="1" spc="-80">
                <a:latin typeface="Calibri"/>
                <a:cs typeface="Calibri"/>
              </a:rPr>
              <a:t> </a:t>
            </a:r>
            <a:r>
              <a:rPr sz="2450" b="1">
                <a:latin typeface="Calibri"/>
                <a:cs typeface="Calibri"/>
              </a:rPr>
              <a:t>of</a:t>
            </a:r>
            <a:r>
              <a:rPr sz="2450" b="1" spc="-50">
                <a:latin typeface="Calibri"/>
                <a:cs typeface="Calibri"/>
              </a:rPr>
              <a:t> </a:t>
            </a:r>
            <a:r>
              <a:rPr sz="2450" b="1">
                <a:latin typeface="Calibri"/>
                <a:cs typeface="Calibri"/>
              </a:rPr>
              <a:t>a</a:t>
            </a:r>
            <a:r>
              <a:rPr sz="2450" b="1" spc="-55">
                <a:latin typeface="Calibri"/>
                <a:cs typeface="Calibri"/>
              </a:rPr>
              <a:t> </a:t>
            </a:r>
            <a:r>
              <a:rPr sz="2450" b="1">
                <a:latin typeface="Calibri"/>
                <a:cs typeface="Calibri"/>
              </a:rPr>
              <a:t>Successful</a:t>
            </a:r>
            <a:r>
              <a:rPr sz="2450" b="1" spc="-40">
                <a:latin typeface="Calibri"/>
                <a:cs typeface="Calibri"/>
              </a:rPr>
              <a:t> </a:t>
            </a:r>
            <a:r>
              <a:rPr sz="2450" b="1" spc="-10">
                <a:latin typeface="Calibri"/>
                <a:cs typeface="Calibri"/>
              </a:rPr>
              <a:t>Greeting:</a:t>
            </a:r>
            <a:endParaRPr sz="2450">
              <a:latin typeface="Calibri"/>
              <a:cs typeface="Calibri"/>
            </a:endParaRPr>
          </a:p>
        </p:txBody>
      </p:sp>
      <p:grpSp>
        <p:nvGrpSpPr>
          <p:cNvPr id="4" name="object 4"/>
          <p:cNvGrpSpPr/>
          <p:nvPr/>
        </p:nvGrpSpPr>
        <p:grpSpPr>
          <a:xfrm>
            <a:off x="308635" y="2241296"/>
            <a:ext cx="2701290" cy="3732529"/>
            <a:chOff x="295935" y="2241295"/>
            <a:chExt cx="2701290" cy="3732529"/>
          </a:xfrm>
        </p:grpSpPr>
        <p:pic>
          <p:nvPicPr>
            <p:cNvPr id="5" name="object 5"/>
            <p:cNvPicPr/>
            <p:nvPr/>
          </p:nvPicPr>
          <p:blipFill>
            <a:blip r:embed="rId3" cstate="print"/>
            <a:stretch>
              <a:fillRect/>
            </a:stretch>
          </p:blipFill>
          <p:spPr>
            <a:xfrm>
              <a:off x="317068" y="2241295"/>
              <a:ext cx="2679954" cy="3732504"/>
            </a:xfrm>
            <a:prstGeom prst="rect">
              <a:avLst/>
            </a:prstGeom>
          </p:spPr>
        </p:pic>
        <p:sp>
          <p:nvSpPr>
            <p:cNvPr id="6" name="object 6"/>
            <p:cNvSpPr/>
            <p:nvPr/>
          </p:nvSpPr>
          <p:spPr>
            <a:xfrm>
              <a:off x="295935" y="2241295"/>
              <a:ext cx="2701290" cy="3732529"/>
            </a:xfrm>
            <a:custGeom>
              <a:avLst/>
              <a:gdLst/>
              <a:ahLst/>
              <a:cxnLst/>
              <a:rect l="l" t="t" r="r" b="b"/>
              <a:pathLst>
                <a:path w="2701290" h="3732529">
                  <a:moveTo>
                    <a:pt x="2513812" y="0"/>
                  </a:moveTo>
                  <a:lnTo>
                    <a:pt x="187375" y="0"/>
                  </a:lnTo>
                  <a:lnTo>
                    <a:pt x="137565" y="6697"/>
                  </a:lnTo>
                  <a:lnTo>
                    <a:pt x="92805" y="25597"/>
                  </a:lnTo>
                  <a:lnTo>
                    <a:pt x="54883" y="54911"/>
                  </a:lnTo>
                  <a:lnTo>
                    <a:pt x="25583" y="92851"/>
                  </a:lnTo>
                  <a:lnTo>
                    <a:pt x="6693" y="137627"/>
                  </a:lnTo>
                  <a:lnTo>
                    <a:pt x="0" y="187451"/>
                  </a:lnTo>
                  <a:lnTo>
                    <a:pt x="0" y="3545128"/>
                  </a:lnTo>
                  <a:lnTo>
                    <a:pt x="6693" y="3594938"/>
                  </a:lnTo>
                  <a:lnTo>
                    <a:pt x="25583" y="3639698"/>
                  </a:lnTo>
                  <a:lnTo>
                    <a:pt x="54883" y="3677621"/>
                  </a:lnTo>
                  <a:lnTo>
                    <a:pt x="92805" y="3706921"/>
                  </a:lnTo>
                  <a:lnTo>
                    <a:pt x="137565" y="3725810"/>
                  </a:lnTo>
                  <a:lnTo>
                    <a:pt x="187375" y="3732504"/>
                  </a:lnTo>
                  <a:lnTo>
                    <a:pt x="2513812" y="3732504"/>
                  </a:lnTo>
                  <a:lnTo>
                    <a:pt x="2563583" y="3725810"/>
                  </a:lnTo>
                  <a:lnTo>
                    <a:pt x="2608324" y="3706921"/>
                  </a:lnTo>
                  <a:lnTo>
                    <a:pt x="2646241" y="3677621"/>
                  </a:lnTo>
                  <a:lnTo>
                    <a:pt x="2675544" y="3639698"/>
                  </a:lnTo>
                  <a:lnTo>
                    <a:pt x="2694440" y="3594938"/>
                  </a:lnTo>
                  <a:lnTo>
                    <a:pt x="2701137" y="3545128"/>
                  </a:lnTo>
                  <a:lnTo>
                    <a:pt x="2701137" y="187451"/>
                  </a:lnTo>
                  <a:lnTo>
                    <a:pt x="2694440" y="137627"/>
                  </a:lnTo>
                  <a:lnTo>
                    <a:pt x="2675544" y="92851"/>
                  </a:lnTo>
                  <a:lnTo>
                    <a:pt x="2646241" y="54911"/>
                  </a:lnTo>
                  <a:lnTo>
                    <a:pt x="2608324" y="25597"/>
                  </a:lnTo>
                  <a:lnTo>
                    <a:pt x="2563583" y="6697"/>
                  </a:lnTo>
                  <a:lnTo>
                    <a:pt x="2513812" y="0"/>
                  </a:lnTo>
                  <a:close/>
                </a:path>
              </a:pathLst>
            </a:custGeom>
            <a:solidFill>
              <a:srgbClr val="000000">
                <a:alpha val="90194"/>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2573782" y="5554637"/>
              <a:ext cx="313067" cy="313067"/>
            </a:xfrm>
            <a:prstGeom prst="rect">
              <a:avLst/>
            </a:prstGeom>
          </p:spPr>
        </p:pic>
      </p:grpSp>
      <p:grpSp>
        <p:nvGrpSpPr>
          <p:cNvPr id="8" name="object 8"/>
          <p:cNvGrpSpPr/>
          <p:nvPr/>
        </p:nvGrpSpPr>
        <p:grpSpPr>
          <a:xfrm>
            <a:off x="3264915" y="2241296"/>
            <a:ext cx="2701290" cy="3732529"/>
            <a:chOff x="3252215" y="2241295"/>
            <a:chExt cx="2701290" cy="3732529"/>
          </a:xfrm>
        </p:grpSpPr>
        <p:pic>
          <p:nvPicPr>
            <p:cNvPr id="9" name="object 9"/>
            <p:cNvPicPr/>
            <p:nvPr/>
          </p:nvPicPr>
          <p:blipFill>
            <a:blip r:embed="rId5" cstate="print"/>
            <a:stretch>
              <a:fillRect/>
            </a:stretch>
          </p:blipFill>
          <p:spPr>
            <a:xfrm>
              <a:off x="3252215" y="2241295"/>
              <a:ext cx="2701163" cy="3732504"/>
            </a:xfrm>
            <a:prstGeom prst="rect">
              <a:avLst/>
            </a:prstGeom>
          </p:spPr>
        </p:pic>
        <p:sp>
          <p:nvSpPr>
            <p:cNvPr id="10" name="object 10"/>
            <p:cNvSpPr/>
            <p:nvPr/>
          </p:nvSpPr>
          <p:spPr>
            <a:xfrm>
              <a:off x="3252215" y="2241295"/>
              <a:ext cx="2701290" cy="3732529"/>
            </a:xfrm>
            <a:custGeom>
              <a:avLst/>
              <a:gdLst/>
              <a:ahLst/>
              <a:cxnLst/>
              <a:rect l="l" t="t" r="r" b="b"/>
              <a:pathLst>
                <a:path w="2701290" h="3732529">
                  <a:moveTo>
                    <a:pt x="2513711" y="0"/>
                  </a:moveTo>
                  <a:lnTo>
                    <a:pt x="187325" y="0"/>
                  </a:lnTo>
                  <a:lnTo>
                    <a:pt x="137553" y="6697"/>
                  </a:lnTo>
                  <a:lnTo>
                    <a:pt x="92813" y="25597"/>
                  </a:lnTo>
                  <a:lnTo>
                    <a:pt x="54895" y="54911"/>
                  </a:lnTo>
                  <a:lnTo>
                    <a:pt x="25592" y="92851"/>
                  </a:lnTo>
                  <a:lnTo>
                    <a:pt x="6696" y="137627"/>
                  </a:lnTo>
                  <a:lnTo>
                    <a:pt x="0" y="187451"/>
                  </a:lnTo>
                  <a:lnTo>
                    <a:pt x="0" y="3545128"/>
                  </a:lnTo>
                  <a:lnTo>
                    <a:pt x="6696" y="3594938"/>
                  </a:lnTo>
                  <a:lnTo>
                    <a:pt x="25592" y="3639698"/>
                  </a:lnTo>
                  <a:lnTo>
                    <a:pt x="54895" y="3677621"/>
                  </a:lnTo>
                  <a:lnTo>
                    <a:pt x="92813" y="3706921"/>
                  </a:lnTo>
                  <a:lnTo>
                    <a:pt x="137553" y="3725810"/>
                  </a:lnTo>
                  <a:lnTo>
                    <a:pt x="187325" y="3732504"/>
                  </a:lnTo>
                  <a:lnTo>
                    <a:pt x="2513711" y="3732504"/>
                  </a:lnTo>
                  <a:lnTo>
                    <a:pt x="2563535" y="3725810"/>
                  </a:lnTo>
                  <a:lnTo>
                    <a:pt x="2608311" y="3706921"/>
                  </a:lnTo>
                  <a:lnTo>
                    <a:pt x="2646251" y="3677621"/>
                  </a:lnTo>
                  <a:lnTo>
                    <a:pt x="2675565" y="3639698"/>
                  </a:lnTo>
                  <a:lnTo>
                    <a:pt x="2694465" y="3594938"/>
                  </a:lnTo>
                  <a:lnTo>
                    <a:pt x="2701163" y="3545128"/>
                  </a:lnTo>
                  <a:lnTo>
                    <a:pt x="2701163" y="187451"/>
                  </a:lnTo>
                  <a:lnTo>
                    <a:pt x="2694465" y="137627"/>
                  </a:lnTo>
                  <a:lnTo>
                    <a:pt x="2675565" y="92851"/>
                  </a:lnTo>
                  <a:lnTo>
                    <a:pt x="2646251" y="54911"/>
                  </a:lnTo>
                  <a:lnTo>
                    <a:pt x="2608311" y="25597"/>
                  </a:lnTo>
                  <a:lnTo>
                    <a:pt x="2563535" y="6697"/>
                  </a:lnTo>
                  <a:lnTo>
                    <a:pt x="2513711" y="0"/>
                  </a:lnTo>
                  <a:close/>
                </a:path>
              </a:pathLst>
            </a:custGeom>
            <a:solidFill>
              <a:srgbClr val="000000">
                <a:alpha val="90194"/>
              </a:srgbClr>
            </a:solidFill>
          </p:spPr>
          <p:txBody>
            <a:bodyPr wrap="square" lIns="0" tIns="0" rIns="0" bIns="0" rtlCol="0"/>
            <a:lstStyle/>
            <a:p>
              <a:endParaRPr/>
            </a:p>
          </p:txBody>
        </p:sp>
      </p:grpSp>
      <p:grpSp>
        <p:nvGrpSpPr>
          <p:cNvPr id="11" name="object 11"/>
          <p:cNvGrpSpPr/>
          <p:nvPr/>
        </p:nvGrpSpPr>
        <p:grpSpPr>
          <a:xfrm>
            <a:off x="6221221" y="2241296"/>
            <a:ext cx="2701290" cy="3732529"/>
            <a:chOff x="6208521" y="2241295"/>
            <a:chExt cx="2701290" cy="3732529"/>
          </a:xfrm>
        </p:grpSpPr>
        <p:pic>
          <p:nvPicPr>
            <p:cNvPr id="12" name="object 12"/>
            <p:cNvPicPr/>
            <p:nvPr/>
          </p:nvPicPr>
          <p:blipFill>
            <a:blip r:embed="rId6" cstate="print"/>
            <a:stretch>
              <a:fillRect/>
            </a:stretch>
          </p:blipFill>
          <p:spPr>
            <a:xfrm>
              <a:off x="6208521" y="2241295"/>
              <a:ext cx="2701162" cy="3732504"/>
            </a:xfrm>
            <a:prstGeom prst="rect">
              <a:avLst/>
            </a:prstGeom>
          </p:spPr>
        </p:pic>
        <p:sp>
          <p:nvSpPr>
            <p:cNvPr id="13" name="object 13"/>
            <p:cNvSpPr/>
            <p:nvPr/>
          </p:nvSpPr>
          <p:spPr>
            <a:xfrm>
              <a:off x="6208521" y="2241295"/>
              <a:ext cx="2701290" cy="3732529"/>
            </a:xfrm>
            <a:custGeom>
              <a:avLst/>
              <a:gdLst/>
              <a:ahLst/>
              <a:cxnLst/>
              <a:rect l="l" t="t" r="r" b="b"/>
              <a:pathLst>
                <a:path w="2701290" h="3732529">
                  <a:moveTo>
                    <a:pt x="2513710" y="0"/>
                  </a:moveTo>
                  <a:lnTo>
                    <a:pt x="187325" y="0"/>
                  </a:lnTo>
                  <a:lnTo>
                    <a:pt x="137509" y="6697"/>
                  </a:lnTo>
                  <a:lnTo>
                    <a:pt x="92757" y="25597"/>
                  </a:lnTo>
                  <a:lnTo>
                    <a:pt x="54848" y="54911"/>
                  </a:lnTo>
                  <a:lnTo>
                    <a:pt x="25564" y="92851"/>
                  </a:lnTo>
                  <a:lnTo>
                    <a:pt x="6688" y="137627"/>
                  </a:lnTo>
                  <a:lnTo>
                    <a:pt x="0" y="187451"/>
                  </a:lnTo>
                  <a:lnTo>
                    <a:pt x="0" y="3545128"/>
                  </a:lnTo>
                  <a:lnTo>
                    <a:pt x="6688" y="3594938"/>
                  </a:lnTo>
                  <a:lnTo>
                    <a:pt x="25564" y="3639698"/>
                  </a:lnTo>
                  <a:lnTo>
                    <a:pt x="54848" y="3677621"/>
                  </a:lnTo>
                  <a:lnTo>
                    <a:pt x="92757" y="3706921"/>
                  </a:lnTo>
                  <a:lnTo>
                    <a:pt x="137509" y="3725810"/>
                  </a:lnTo>
                  <a:lnTo>
                    <a:pt x="187325" y="3732504"/>
                  </a:lnTo>
                  <a:lnTo>
                    <a:pt x="2513710" y="3732504"/>
                  </a:lnTo>
                  <a:lnTo>
                    <a:pt x="2563535" y="3725810"/>
                  </a:lnTo>
                  <a:lnTo>
                    <a:pt x="2608311" y="3706921"/>
                  </a:lnTo>
                  <a:lnTo>
                    <a:pt x="2646251" y="3677621"/>
                  </a:lnTo>
                  <a:lnTo>
                    <a:pt x="2675565" y="3639698"/>
                  </a:lnTo>
                  <a:lnTo>
                    <a:pt x="2694465" y="3594938"/>
                  </a:lnTo>
                  <a:lnTo>
                    <a:pt x="2701162" y="3545128"/>
                  </a:lnTo>
                  <a:lnTo>
                    <a:pt x="2701162" y="187451"/>
                  </a:lnTo>
                  <a:lnTo>
                    <a:pt x="2694465" y="137627"/>
                  </a:lnTo>
                  <a:lnTo>
                    <a:pt x="2675565" y="92851"/>
                  </a:lnTo>
                  <a:lnTo>
                    <a:pt x="2646251" y="54911"/>
                  </a:lnTo>
                  <a:lnTo>
                    <a:pt x="2608311" y="25597"/>
                  </a:lnTo>
                  <a:lnTo>
                    <a:pt x="2563535" y="6697"/>
                  </a:lnTo>
                  <a:lnTo>
                    <a:pt x="2513710" y="0"/>
                  </a:lnTo>
                  <a:close/>
                </a:path>
              </a:pathLst>
            </a:custGeom>
            <a:solidFill>
              <a:srgbClr val="000000">
                <a:alpha val="90194"/>
              </a:srgbClr>
            </a:solidFill>
          </p:spPr>
          <p:txBody>
            <a:bodyPr wrap="square" lIns="0" tIns="0" rIns="0" bIns="0" rtlCol="0"/>
            <a:lstStyle/>
            <a:p>
              <a:endParaRPr/>
            </a:p>
          </p:txBody>
        </p:sp>
      </p:grpSp>
      <p:grpSp>
        <p:nvGrpSpPr>
          <p:cNvPr id="14" name="object 14"/>
          <p:cNvGrpSpPr/>
          <p:nvPr/>
        </p:nvGrpSpPr>
        <p:grpSpPr>
          <a:xfrm>
            <a:off x="9177401" y="2241296"/>
            <a:ext cx="2701290" cy="3732529"/>
            <a:chOff x="9164701" y="2241295"/>
            <a:chExt cx="2701290" cy="3732529"/>
          </a:xfrm>
        </p:grpSpPr>
        <p:pic>
          <p:nvPicPr>
            <p:cNvPr id="15" name="object 15"/>
            <p:cNvPicPr/>
            <p:nvPr/>
          </p:nvPicPr>
          <p:blipFill>
            <a:blip r:embed="rId7" cstate="print"/>
            <a:stretch>
              <a:fillRect/>
            </a:stretch>
          </p:blipFill>
          <p:spPr>
            <a:xfrm>
              <a:off x="9164701" y="2241295"/>
              <a:ext cx="2701162" cy="3732504"/>
            </a:xfrm>
            <a:prstGeom prst="rect">
              <a:avLst/>
            </a:prstGeom>
          </p:spPr>
        </p:pic>
        <p:sp>
          <p:nvSpPr>
            <p:cNvPr id="16" name="object 16"/>
            <p:cNvSpPr/>
            <p:nvPr/>
          </p:nvSpPr>
          <p:spPr>
            <a:xfrm>
              <a:off x="9164701" y="2241295"/>
              <a:ext cx="2701290" cy="3732529"/>
            </a:xfrm>
            <a:custGeom>
              <a:avLst/>
              <a:gdLst/>
              <a:ahLst/>
              <a:cxnLst/>
              <a:rect l="l" t="t" r="r" b="b"/>
              <a:pathLst>
                <a:path w="2701290" h="3732529">
                  <a:moveTo>
                    <a:pt x="2513838" y="0"/>
                  </a:moveTo>
                  <a:lnTo>
                    <a:pt x="187451" y="0"/>
                  </a:lnTo>
                  <a:lnTo>
                    <a:pt x="137627" y="6697"/>
                  </a:lnTo>
                  <a:lnTo>
                    <a:pt x="92851" y="25597"/>
                  </a:lnTo>
                  <a:lnTo>
                    <a:pt x="54911" y="54911"/>
                  </a:lnTo>
                  <a:lnTo>
                    <a:pt x="25597" y="92851"/>
                  </a:lnTo>
                  <a:lnTo>
                    <a:pt x="6697" y="137627"/>
                  </a:lnTo>
                  <a:lnTo>
                    <a:pt x="0" y="187451"/>
                  </a:lnTo>
                  <a:lnTo>
                    <a:pt x="0" y="3545128"/>
                  </a:lnTo>
                  <a:lnTo>
                    <a:pt x="6697" y="3594938"/>
                  </a:lnTo>
                  <a:lnTo>
                    <a:pt x="25597" y="3639698"/>
                  </a:lnTo>
                  <a:lnTo>
                    <a:pt x="54911" y="3677621"/>
                  </a:lnTo>
                  <a:lnTo>
                    <a:pt x="92851" y="3706921"/>
                  </a:lnTo>
                  <a:lnTo>
                    <a:pt x="137627" y="3725810"/>
                  </a:lnTo>
                  <a:lnTo>
                    <a:pt x="187451" y="3732504"/>
                  </a:lnTo>
                  <a:lnTo>
                    <a:pt x="2513838" y="3732504"/>
                  </a:lnTo>
                  <a:lnTo>
                    <a:pt x="2563653" y="3725810"/>
                  </a:lnTo>
                  <a:lnTo>
                    <a:pt x="2608405" y="3706921"/>
                  </a:lnTo>
                  <a:lnTo>
                    <a:pt x="2646314" y="3677621"/>
                  </a:lnTo>
                  <a:lnTo>
                    <a:pt x="2675598" y="3639698"/>
                  </a:lnTo>
                  <a:lnTo>
                    <a:pt x="2694474" y="3594938"/>
                  </a:lnTo>
                  <a:lnTo>
                    <a:pt x="2701163" y="3545128"/>
                  </a:lnTo>
                  <a:lnTo>
                    <a:pt x="2701163" y="187451"/>
                  </a:lnTo>
                  <a:lnTo>
                    <a:pt x="2694474" y="137627"/>
                  </a:lnTo>
                  <a:lnTo>
                    <a:pt x="2675598" y="92851"/>
                  </a:lnTo>
                  <a:lnTo>
                    <a:pt x="2646314" y="54911"/>
                  </a:lnTo>
                  <a:lnTo>
                    <a:pt x="2608405" y="25597"/>
                  </a:lnTo>
                  <a:lnTo>
                    <a:pt x="2563653" y="6697"/>
                  </a:lnTo>
                  <a:lnTo>
                    <a:pt x="2513838" y="0"/>
                  </a:lnTo>
                  <a:close/>
                </a:path>
              </a:pathLst>
            </a:custGeom>
            <a:solidFill>
              <a:srgbClr val="000000">
                <a:alpha val="52156"/>
              </a:srgbClr>
            </a:solidFill>
          </p:spPr>
          <p:txBody>
            <a:bodyPr wrap="square" lIns="0" tIns="0" rIns="0" bIns="0" rtlCol="0"/>
            <a:lstStyle/>
            <a:p>
              <a:endParaRPr/>
            </a:p>
          </p:txBody>
        </p:sp>
      </p:grpSp>
      <p:sp>
        <p:nvSpPr>
          <p:cNvPr id="17" name="object 17"/>
          <p:cNvSpPr txBox="1"/>
          <p:nvPr/>
        </p:nvSpPr>
        <p:spPr>
          <a:xfrm>
            <a:off x="9461881" y="2713736"/>
            <a:ext cx="2133600" cy="258404"/>
          </a:xfrm>
          <a:prstGeom prst="rect">
            <a:avLst/>
          </a:prstGeom>
        </p:spPr>
        <p:txBody>
          <a:bodyPr vert="horz" wrap="square" lIns="0" tIns="12065" rIns="0" bIns="0" rtlCol="0">
            <a:spAutoFit/>
          </a:bodyPr>
          <a:lstStyle/>
          <a:p>
            <a:pPr marL="12700">
              <a:spcBef>
                <a:spcPts val="95"/>
              </a:spcBef>
            </a:pPr>
            <a:r>
              <a:rPr sz="1600">
                <a:solidFill>
                  <a:srgbClr val="FFFFFF"/>
                </a:solidFill>
                <a:latin typeface="Calibri"/>
                <a:cs typeface="Calibri"/>
              </a:rPr>
              <a:t>SET</a:t>
            </a:r>
            <a:r>
              <a:rPr sz="1600" spc="-60">
                <a:solidFill>
                  <a:srgbClr val="FFFFFF"/>
                </a:solidFill>
                <a:latin typeface="Calibri"/>
                <a:cs typeface="Calibri"/>
              </a:rPr>
              <a:t> </a:t>
            </a:r>
            <a:r>
              <a:rPr sz="1600">
                <a:solidFill>
                  <a:srgbClr val="FFFFFF"/>
                </a:solidFill>
                <a:latin typeface="Calibri"/>
                <a:cs typeface="Calibri"/>
              </a:rPr>
              <a:t>CLEAR</a:t>
            </a:r>
            <a:r>
              <a:rPr sz="1600" spc="-70">
                <a:solidFill>
                  <a:srgbClr val="FFFFFF"/>
                </a:solidFill>
                <a:latin typeface="Calibri"/>
                <a:cs typeface="Calibri"/>
              </a:rPr>
              <a:t> </a:t>
            </a:r>
            <a:r>
              <a:rPr sz="1600" spc="-20">
                <a:solidFill>
                  <a:srgbClr val="FFFFFF"/>
                </a:solidFill>
                <a:latin typeface="Calibri"/>
                <a:cs typeface="Calibri"/>
              </a:rPr>
              <a:t>EXPECTATIONS</a:t>
            </a:r>
            <a:endParaRPr sz="1600">
              <a:latin typeface="Calibri"/>
              <a:cs typeface="Calibri"/>
            </a:endParaRPr>
          </a:p>
        </p:txBody>
      </p:sp>
      <p:grpSp>
        <p:nvGrpSpPr>
          <p:cNvPr id="18" name="object 18"/>
          <p:cNvGrpSpPr/>
          <p:nvPr/>
        </p:nvGrpSpPr>
        <p:grpSpPr>
          <a:xfrm>
            <a:off x="10342880" y="2046223"/>
            <a:ext cx="400050" cy="400050"/>
            <a:chOff x="10330180" y="2046223"/>
            <a:chExt cx="400050" cy="400050"/>
          </a:xfrm>
        </p:grpSpPr>
        <p:sp>
          <p:nvSpPr>
            <p:cNvPr id="19" name="object 19"/>
            <p:cNvSpPr/>
            <p:nvPr/>
          </p:nvSpPr>
          <p:spPr>
            <a:xfrm>
              <a:off x="10342880" y="2058923"/>
              <a:ext cx="374650" cy="374650"/>
            </a:xfrm>
            <a:custGeom>
              <a:avLst/>
              <a:gdLst/>
              <a:ahLst/>
              <a:cxnLst/>
              <a:rect l="l" t="t" r="r" b="b"/>
              <a:pathLst>
                <a:path w="374650" h="374650">
                  <a:moveTo>
                    <a:pt x="187198" y="0"/>
                  </a:moveTo>
                  <a:lnTo>
                    <a:pt x="137436" y="6688"/>
                  </a:lnTo>
                  <a:lnTo>
                    <a:pt x="92719" y="25564"/>
                  </a:lnTo>
                  <a:lnTo>
                    <a:pt x="54832" y="54848"/>
                  </a:lnTo>
                  <a:lnTo>
                    <a:pt x="25559" y="92757"/>
                  </a:lnTo>
                  <a:lnTo>
                    <a:pt x="6687" y="137509"/>
                  </a:lnTo>
                  <a:lnTo>
                    <a:pt x="0" y="187325"/>
                  </a:lnTo>
                  <a:lnTo>
                    <a:pt x="6687" y="237086"/>
                  </a:lnTo>
                  <a:lnTo>
                    <a:pt x="25559" y="281803"/>
                  </a:lnTo>
                  <a:lnTo>
                    <a:pt x="54832" y="319690"/>
                  </a:lnTo>
                  <a:lnTo>
                    <a:pt x="92719" y="348963"/>
                  </a:lnTo>
                  <a:lnTo>
                    <a:pt x="137436" y="367835"/>
                  </a:lnTo>
                  <a:lnTo>
                    <a:pt x="187198" y="374523"/>
                  </a:lnTo>
                  <a:lnTo>
                    <a:pt x="236959" y="367835"/>
                  </a:lnTo>
                  <a:lnTo>
                    <a:pt x="281676" y="348963"/>
                  </a:lnTo>
                  <a:lnTo>
                    <a:pt x="319563" y="319690"/>
                  </a:lnTo>
                  <a:lnTo>
                    <a:pt x="348836" y="281803"/>
                  </a:lnTo>
                  <a:lnTo>
                    <a:pt x="367708" y="237086"/>
                  </a:lnTo>
                  <a:lnTo>
                    <a:pt x="374396" y="187325"/>
                  </a:lnTo>
                  <a:lnTo>
                    <a:pt x="367708" y="137509"/>
                  </a:lnTo>
                  <a:lnTo>
                    <a:pt x="348836" y="92757"/>
                  </a:lnTo>
                  <a:lnTo>
                    <a:pt x="319563" y="54848"/>
                  </a:lnTo>
                  <a:lnTo>
                    <a:pt x="281676" y="25564"/>
                  </a:lnTo>
                  <a:lnTo>
                    <a:pt x="236959" y="6688"/>
                  </a:lnTo>
                  <a:lnTo>
                    <a:pt x="187198" y="0"/>
                  </a:lnTo>
                  <a:close/>
                </a:path>
              </a:pathLst>
            </a:custGeom>
            <a:solidFill>
              <a:srgbClr val="FFFFFF"/>
            </a:solidFill>
          </p:spPr>
          <p:txBody>
            <a:bodyPr wrap="square" lIns="0" tIns="0" rIns="0" bIns="0" rtlCol="0"/>
            <a:lstStyle/>
            <a:p>
              <a:endParaRPr/>
            </a:p>
          </p:txBody>
        </p:sp>
        <p:sp>
          <p:nvSpPr>
            <p:cNvPr id="20" name="object 20"/>
            <p:cNvSpPr/>
            <p:nvPr/>
          </p:nvSpPr>
          <p:spPr>
            <a:xfrm>
              <a:off x="10342880" y="2058923"/>
              <a:ext cx="374650" cy="374650"/>
            </a:xfrm>
            <a:custGeom>
              <a:avLst/>
              <a:gdLst/>
              <a:ahLst/>
              <a:cxnLst/>
              <a:rect l="l" t="t" r="r" b="b"/>
              <a:pathLst>
                <a:path w="374650" h="374650">
                  <a:moveTo>
                    <a:pt x="0" y="187325"/>
                  </a:moveTo>
                  <a:lnTo>
                    <a:pt x="6687" y="137509"/>
                  </a:lnTo>
                  <a:lnTo>
                    <a:pt x="25559" y="92757"/>
                  </a:lnTo>
                  <a:lnTo>
                    <a:pt x="54832" y="54848"/>
                  </a:lnTo>
                  <a:lnTo>
                    <a:pt x="92719" y="25564"/>
                  </a:lnTo>
                  <a:lnTo>
                    <a:pt x="137436" y="6688"/>
                  </a:lnTo>
                  <a:lnTo>
                    <a:pt x="187198" y="0"/>
                  </a:lnTo>
                  <a:lnTo>
                    <a:pt x="236959" y="6688"/>
                  </a:lnTo>
                  <a:lnTo>
                    <a:pt x="281676" y="25564"/>
                  </a:lnTo>
                  <a:lnTo>
                    <a:pt x="319563" y="54848"/>
                  </a:lnTo>
                  <a:lnTo>
                    <a:pt x="348836" y="92757"/>
                  </a:lnTo>
                  <a:lnTo>
                    <a:pt x="367708" y="137509"/>
                  </a:lnTo>
                  <a:lnTo>
                    <a:pt x="374396" y="187325"/>
                  </a:lnTo>
                  <a:lnTo>
                    <a:pt x="367708" y="237086"/>
                  </a:lnTo>
                  <a:lnTo>
                    <a:pt x="348836" y="281803"/>
                  </a:lnTo>
                  <a:lnTo>
                    <a:pt x="319563" y="319690"/>
                  </a:lnTo>
                  <a:lnTo>
                    <a:pt x="281676" y="348963"/>
                  </a:lnTo>
                  <a:lnTo>
                    <a:pt x="236959" y="367835"/>
                  </a:lnTo>
                  <a:lnTo>
                    <a:pt x="187198" y="374523"/>
                  </a:lnTo>
                  <a:lnTo>
                    <a:pt x="137436" y="367835"/>
                  </a:lnTo>
                  <a:lnTo>
                    <a:pt x="92719" y="348963"/>
                  </a:lnTo>
                  <a:lnTo>
                    <a:pt x="54832" y="319690"/>
                  </a:lnTo>
                  <a:lnTo>
                    <a:pt x="25559" y="281803"/>
                  </a:lnTo>
                  <a:lnTo>
                    <a:pt x="6687" y="237086"/>
                  </a:lnTo>
                  <a:lnTo>
                    <a:pt x="0" y="187325"/>
                  </a:lnTo>
                  <a:close/>
                </a:path>
              </a:pathLst>
            </a:custGeom>
            <a:ln w="25400">
              <a:solidFill>
                <a:srgbClr val="000000"/>
              </a:solidFill>
            </a:ln>
          </p:spPr>
          <p:txBody>
            <a:bodyPr wrap="square" lIns="0" tIns="0" rIns="0" bIns="0" rtlCol="0"/>
            <a:lstStyle/>
            <a:p>
              <a:endParaRPr/>
            </a:p>
          </p:txBody>
        </p:sp>
      </p:grpSp>
      <p:sp>
        <p:nvSpPr>
          <p:cNvPr id="21" name="object 21"/>
          <p:cNvSpPr txBox="1"/>
          <p:nvPr/>
        </p:nvSpPr>
        <p:spPr>
          <a:xfrm>
            <a:off x="10495789" y="2142871"/>
            <a:ext cx="95885" cy="180819"/>
          </a:xfrm>
          <a:prstGeom prst="rect">
            <a:avLst/>
          </a:prstGeom>
        </p:spPr>
        <p:txBody>
          <a:bodyPr vert="horz" wrap="square" lIns="0" tIns="11430" rIns="0" bIns="0" rtlCol="0">
            <a:spAutoFit/>
          </a:bodyPr>
          <a:lstStyle/>
          <a:p>
            <a:pPr marL="12700">
              <a:spcBef>
                <a:spcPts val="90"/>
              </a:spcBef>
            </a:pPr>
            <a:r>
              <a:rPr sz="1100" b="1" spc="-50">
                <a:latin typeface="Calibri"/>
                <a:cs typeface="Calibri"/>
              </a:rPr>
              <a:t>4</a:t>
            </a:r>
            <a:endParaRPr sz="1100">
              <a:latin typeface="Calibri"/>
              <a:cs typeface="Calibri"/>
            </a:endParaRPr>
          </a:p>
        </p:txBody>
      </p:sp>
      <p:grpSp>
        <p:nvGrpSpPr>
          <p:cNvPr id="22" name="object 22"/>
          <p:cNvGrpSpPr/>
          <p:nvPr/>
        </p:nvGrpSpPr>
        <p:grpSpPr>
          <a:xfrm>
            <a:off x="10203688" y="3182111"/>
            <a:ext cx="577850" cy="105410"/>
            <a:chOff x="10190988" y="3182111"/>
            <a:chExt cx="577850" cy="105410"/>
          </a:xfrm>
        </p:grpSpPr>
        <p:pic>
          <p:nvPicPr>
            <p:cNvPr id="23" name="object 23"/>
            <p:cNvPicPr/>
            <p:nvPr/>
          </p:nvPicPr>
          <p:blipFill>
            <a:blip r:embed="rId8" cstate="print"/>
            <a:stretch>
              <a:fillRect/>
            </a:stretch>
          </p:blipFill>
          <p:spPr>
            <a:xfrm>
              <a:off x="10190988" y="3182111"/>
              <a:ext cx="577621" cy="105155"/>
            </a:xfrm>
            <a:prstGeom prst="rect">
              <a:avLst/>
            </a:prstGeom>
          </p:spPr>
        </p:pic>
        <p:sp>
          <p:nvSpPr>
            <p:cNvPr id="24" name="object 24"/>
            <p:cNvSpPr/>
            <p:nvPr/>
          </p:nvSpPr>
          <p:spPr>
            <a:xfrm>
              <a:off x="10233914" y="3217036"/>
              <a:ext cx="483870" cy="0"/>
            </a:xfrm>
            <a:custGeom>
              <a:avLst/>
              <a:gdLst/>
              <a:ahLst/>
              <a:cxnLst/>
              <a:rect l="l" t="t" r="r" b="b"/>
              <a:pathLst>
                <a:path w="483870">
                  <a:moveTo>
                    <a:pt x="0" y="0"/>
                  </a:moveTo>
                  <a:lnTo>
                    <a:pt x="483361" y="0"/>
                  </a:lnTo>
                </a:path>
              </a:pathLst>
            </a:custGeom>
            <a:ln w="25400">
              <a:solidFill>
                <a:srgbClr val="FFFFFF"/>
              </a:solidFill>
            </a:ln>
          </p:spPr>
          <p:txBody>
            <a:bodyPr wrap="square" lIns="0" tIns="0" rIns="0" bIns="0" rtlCol="0"/>
            <a:lstStyle/>
            <a:p>
              <a:endParaRPr/>
            </a:p>
          </p:txBody>
        </p:sp>
      </p:grpSp>
      <p:sp>
        <p:nvSpPr>
          <p:cNvPr id="25" name="object 25"/>
          <p:cNvSpPr txBox="1"/>
          <p:nvPr/>
        </p:nvSpPr>
        <p:spPr>
          <a:xfrm>
            <a:off x="9421621" y="3651884"/>
            <a:ext cx="1836420" cy="1587500"/>
          </a:xfrm>
          <a:prstGeom prst="rect">
            <a:avLst/>
          </a:prstGeom>
        </p:spPr>
        <p:txBody>
          <a:bodyPr vert="horz" wrap="square" lIns="0" tIns="12065" rIns="0" bIns="0" rtlCol="0">
            <a:spAutoFit/>
          </a:bodyPr>
          <a:lstStyle/>
          <a:p>
            <a:pPr marL="194945" marR="14604" indent="-182880">
              <a:spcBef>
                <a:spcPts val="95"/>
              </a:spcBef>
              <a:buFont typeface="Arial"/>
              <a:buChar char="•"/>
              <a:tabLst>
                <a:tab pos="194945" algn="l"/>
              </a:tabLst>
            </a:pPr>
            <a:r>
              <a:rPr sz="1600" b="1">
                <a:solidFill>
                  <a:srgbClr val="FFFFFF"/>
                </a:solidFill>
                <a:latin typeface="Calibri"/>
                <a:cs typeface="Calibri"/>
              </a:rPr>
              <a:t>Explain</a:t>
            </a:r>
            <a:r>
              <a:rPr sz="1600" b="1" spc="-25">
                <a:solidFill>
                  <a:srgbClr val="FFFFFF"/>
                </a:solidFill>
                <a:latin typeface="Calibri"/>
                <a:cs typeface="Calibri"/>
              </a:rPr>
              <a:t> </a:t>
            </a:r>
            <a:r>
              <a:rPr sz="1600" b="1">
                <a:solidFill>
                  <a:srgbClr val="FFFFFF"/>
                </a:solidFill>
                <a:latin typeface="Calibri"/>
                <a:cs typeface="Calibri"/>
              </a:rPr>
              <a:t>the</a:t>
            </a:r>
            <a:r>
              <a:rPr sz="1600" b="1" spc="-10">
                <a:solidFill>
                  <a:srgbClr val="FFFFFF"/>
                </a:solidFill>
                <a:latin typeface="Calibri"/>
                <a:cs typeface="Calibri"/>
              </a:rPr>
              <a:t> process briefly.</a:t>
            </a:r>
            <a:endParaRPr sz="1600">
              <a:latin typeface="Calibri"/>
              <a:cs typeface="Calibri"/>
            </a:endParaRPr>
          </a:p>
          <a:p>
            <a:pPr marL="194945" marR="97155" indent="-182880">
              <a:spcBef>
                <a:spcPts val="400"/>
              </a:spcBef>
              <a:buFont typeface="Arial"/>
              <a:buChar char="•"/>
              <a:tabLst>
                <a:tab pos="194945" algn="l"/>
              </a:tabLst>
            </a:pPr>
            <a:r>
              <a:rPr sz="1600" b="1">
                <a:solidFill>
                  <a:srgbClr val="FFFFFF"/>
                </a:solidFill>
                <a:latin typeface="Calibri"/>
                <a:cs typeface="Calibri"/>
              </a:rPr>
              <a:t>Mention</a:t>
            </a:r>
            <a:r>
              <a:rPr sz="1600" b="1" spc="-55">
                <a:solidFill>
                  <a:srgbClr val="FFFFFF"/>
                </a:solidFill>
                <a:latin typeface="Calibri"/>
                <a:cs typeface="Calibri"/>
              </a:rPr>
              <a:t> </a:t>
            </a:r>
            <a:r>
              <a:rPr sz="1600" b="1" spc="-10">
                <a:solidFill>
                  <a:srgbClr val="FFFFFF"/>
                </a:solidFill>
                <a:latin typeface="Calibri"/>
                <a:cs typeface="Calibri"/>
              </a:rPr>
              <a:t>potential outcomes.</a:t>
            </a:r>
            <a:endParaRPr sz="1600">
              <a:latin typeface="Calibri"/>
              <a:cs typeface="Calibri"/>
            </a:endParaRPr>
          </a:p>
          <a:p>
            <a:pPr marL="194945" marR="5080" indent="-182880">
              <a:spcBef>
                <a:spcPts val="384"/>
              </a:spcBef>
              <a:buFont typeface="Arial"/>
              <a:buChar char="•"/>
              <a:tabLst>
                <a:tab pos="194945" algn="l"/>
              </a:tabLst>
            </a:pPr>
            <a:r>
              <a:rPr sz="1600" b="1">
                <a:solidFill>
                  <a:srgbClr val="FFFFFF"/>
                </a:solidFill>
                <a:latin typeface="Calibri"/>
                <a:cs typeface="Calibri"/>
              </a:rPr>
              <a:t>Invite</a:t>
            </a:r>
            <a:r>
              <a:rPr sz="1600" b="1" spc="-70">
                <a:solidFill>
                  <a:srgbClr val="FFFFFF"/>
                </a:solidFill>
                <a:latin typeface="Calibri"/>
                <a:cs typeface="Calibri"/>
              </a:rPr>
              <a:t> </a:t>
            </a:r>
            <a:r>
              <a:rPr sz="1600" b="1">
                <a:solidFill>
                  <a:srgbClr val="FFFFFF"/>
                </a:solidFill>
                <a:latin typeface="Calibri"/>
                <a:cs typeface="Calibri"/>
              </a:rPr>
              <a:t>questions</a:t>
            </a:r>
            <a:r>
              <a:rPr sz="1600" b="1" spc="-55">
                <a:solidFill>
                  <a:srgbClr val="FFFFFF"/>
                </a:solidFill>
                <a:latin typeface="Calibri"/>
                <a:cs typeface="Calibri"/>
              </a:rPr>
              <a:t> </a:t>
            </a:r>
            <a:r>
              <a:rPr sz="1600" b="1" spc="-25">
                <a:solidFill>
                  <a:srgbClr val="FFFFFF"/>
                </a:solidFill>
                <a:latin typeface="Calibri"/>
                <a:cs typeface="Calibri"/>
              </a:rPr>
              <a:t>for </a:t>
            </a:r>
            <a:r>
              <a:rPr sz="1600" b="1" spc="-10">
                <a:solidFill>
                  <a:srgbClr val="FFFFFF"/>
                </a:solidFill>
                <a:latin typeface="Calibri"/>
                <a:cs typeface="Calibri"/>
              </a:rPr>
              <a:t>clarity.</a:t>
            </a:r>
            <a:endParaRPr sz="1600">
              <a:latin typeface="Calibri"/>
              <a:cs typeface="Calibri"/>
            </a:endParaRPr>
          </a:p>
        </p:txBody>
      </p:sp>
      <p:sp>
        <p:nvSpPr>
          <p:cNvPr id="26" name="object 26"/>
          <p:cNvSpPr txBox="1"/>
          <p:nvPr/>
        </p:nvSpPr>
        <p:spPr>
          <a:xfrm>
            <a:off x="6676009" y="4063110"/>
            <a:ext cx="1791335" cy="258404"/>
          </a:xfrm>
          <a:prstGeom prst="rect">
            <a:avLst/>
          </a:prstGeom>
        </p:spPr>
        <p:txBody>
          <a:bodyPr vert="horz" wrap="square" lIns="0" tIns="12065" rIns="0" bIns="0" rtlCol="0">
            <a:spAutoFit/>
          </a:bodyPr>
          <a:lstStyle/>
          <a:p>
            <a:pPr marL="12700">
              <a:spcBef>
                <a:spcPts val="95"/>
              </a:spcBef>
            </a:pPr>
            <a:r>
              <a:rPr sz="1600" spc="-10">
                <a:solidFill>
                  <a:srgbClr val="FFFFFF"/>
                </a:solidFill>
                <a:latin typeface="Calibri"/>
                <a:cs typeface="Calibri"/>
              </a:rPr>
              <a:t>PROVIDE</a:t>
            </a:r>
            <a:r>
              <a:rPr sz="1600" spc="-45">
                <a:solidFill>
                  <a:srgbClr val="FFFFFF"/>
                </a:solidFill>
                <a:latin typeface="Calibri"/>
                <a:cs typeface="Calibri"/>
              </a:rPr>
              <a:t> </a:t>
            </a:r>
            <a:r>
              <a:rPr sz="1600" spc="-10">
                <a:solidFill>
                  <a:srgbClr val="FFFFFF"/>
                </a:solidFill>
                <a:latin typeface="Calibri"/>
                <a:cs typeface="Calibri"/>
              </a:rPr>
              <a:t>ASSISTANCE</a:t>
            </a:r>
            <a:endParaRPr sz="1600">
              <a:latin typeface="Calibri"/>
              <a:cs typeface="Calibri"/>
            </a:endParaRPr>
          </a:p>
        </p:txBody>
      </p:sp>
      <p:sp>
        <p:nvSpPr>
          <p:cNvPr id="27" name="object 27"/>
          <p:cNvSpPr/>
          <p:nvPr/>
        </p:nvSpPr>
        <p:spPr>
          <a:xfrm>
            <a:off x="7369809" y="3299967"/>
            <a:ext cx="374650" cy="374650"/>
          </a:xfrm>
          <a:custGeom>
            <a:avLst/>
            <a:gdLst/>
            <a:ahLst/>
            <a:cxnLst/>
            <a:rect l="l" t="t" r="r" b="b"/>
            <a:pathLst>
              <a:path w="374650" h="374650">
                <a:moveTo>
                  <a:pt x="0" y="187325"/>
                </a:moveTo>
                <a:lnTo>
                  <a:pt x="6687" y="137553"/>
                </a:lnTo>
                <a:lnTo>
                  <a:pt x="25559" y="92813"/>
                </a:lnTo>
                <a:lnTo>
                  <a:pt x="54832" y="54895"/>
                </a:lnTo>
                <a:lnTo>
                  <a:pt x="92719" y="25592"/>
                </a:lnTo>
                <a:lnTo>
                  <a:pt x="137436" y="6696"/>
                </a:lnTo>
                <a:lnTo>
                  <a:pt x="187198" y="0"/>
                </a:lnTo>
                <a:lnTo>
                  <a:pt x="236959" y="6696"/>
                </a:lnTo>
                <a:lnTo>
                  <a:pt x="281676" y="25592"/>
                </a:lnTo>
                <a:lnTo>
                  <a:pt x="319563" y="54895"/>
                </a:lnTo>
                <a:lnTo>
                  <a:pt x="348836" y="92813"/>
                </a:lnTo>
                <a:lnTo>
                  <a:pt x="367708" y="137553"/>
                </a:lnTo>
                <a:lnTo>
                  <a:pt x="374396" y="187325"/>
                </a:lnTo>
                <a:lnTo>
                  <a:pt x="367708" y="237086"/>
                </a:lnTo>
                <a:lnTo>
                  <a:pt x="348836" y="281803"/>
                </a:lnTo>
                <a:lnTo>
                  <a:pt x="319563" y="319690"/>
                </a:lnTo>
                <a:lnTo>
                  <a:pt x="281676" y="348963"/>
                </a:lnTo>
                <a:lnTo>
                  <a:pt x="236959" y="367835"/>
                </a:lnTo>
                <a:lnTo>
                  <a:pt x="187198" y="374523"/>
                </a:lnTo>
                <a:lnTo>
                  <a:pt x="137436" y="367835"/>
                </a:lnTo>
                <a:lnTo>
                  <a:pt x="92719" y="348963"/>
                </a:lnTo>
                <a:lnTo>
                  <a:pt x="54832" y="319690"/>
                </a:lnTo>
                <a:lnTo>
                  <a:pt x="25559" y="281803"/>
                </a:lnTo>
                <a:lnTo>
                  <a:pt x="6687" y="237086"/>
                </a:lnTo>
                <a:lnTo>
                  <a:pt x="0" y="187325"/>
                </a:lnTo>
                <a:close/>
              </a:path>
            </a:pathLst>
          </a:custGeom>
          <a:ln w="25400">
            <a:solidFill>
              <a:srgbClr val="FFFFFF"/>
            </a:solidFill>
          </a:ln>
        </p:spPr>
        <p:txBody>
          <a:bodyPr wrap="square" lIns="0" tIns="0" rIns="0" bIns="0" rtlCol="0"/>
          <a:lstStyle/>
          <a:p>
            <a:endParaRPr/>
          </a:p>
        </p:txBody>
      </p:sp>
      <p:sp>
        <p:nvSpPr>
          <p:cNvPr id="28" name="object 28"/>
          <p:cNvSpPr txBox="1"/>
          <p:nvPr/>
        </p:nvSpPr>
        <p:spPr>
          <a:xfrm>
            <a:off x="7509383" y="3384042"/>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3</a:t>
            </a:r>
            <a:endParaRPr sz="1100">
              <a:latin typeface="Calibri"/>
              <a:cs typeface="Calibri"/>
            </a:endParaRPr>
          </a:p>
        </p:txBody>
      </p:sp>
      <p:sp>
        <p:nvSpPr>
          <p:cNvPr id="29" name="object 29"/>
          <p:cNvSpPr txBox="1"/>
          <p:nvPr/>
        </p:nvSpPr>
        <p:spPr>
          <a:xfrm>
            <a:off x="447142" y="4063110"/>
            <a:ext cx="2422525" cy="258404"/>
          </a:xfrm>
          <a:prstGeom prst="rect">
            <a:avLst/>
          </a:prstGeom>
        </p:spPr>
        <p:txBody>
          <a:bodyPr vert="horz" wrap="square" lIns="0" tIns="12065" rIns="0" bIns="0" rtlCol="0">
            <a:spAutoFit/>
          </a:bodyPr>
          <a:lstStyle/>
          <a:p>
            <a:pPr marL="12700">
              <a:spcBef>
                <a:spcPts val="95"/>
              </a:spcBef>
            </a:pPr>
            <a:r>
              <a:rPr sz="1600" spc="-10">
                <a:solidFill>
                  <a:srgbClr val="FFFFFF"/>
                </a:solidFill>
                <a:latin typeface="Calibri"/>
                <a:cs typeface="Calibri"/>
              </a:rPr>
              <a:t>PROFESSIONAL</a:t>
            </a:r>
            <a:r>
              <a:rPr sz="1600" spc="-30">
                <a:solidFill>
                  <a:srgbClr val="FFFFFF"/>
                </a:solidFill>
                <a:latin typeface="Calibri"/>
                <a:cs typeface="Calibri"/>
              </a:rPr>
              <a:t> </a:t>
            </a:r>
            <a:r>
              <a:rPr sz="1600" spc="-10">
                <a:solidFill>
                  <a:srgbClr val="FFFFFF"/>
                </a:solidFill>
                <a:latin typeface="Calibri"/>
                <a:cs typeface="Calibri"/>
              </a:rPr>
              <a:t>APPEARANCE</a:t>
            </a:r>
            <a:endParaRPr sz="1600">
              <a:latin typeface="Calibri"/>
              <a:cs typeface="Calibri"/>
            </a:endParaRPr>
          </a:p>
        </p:txBody>
      </p:sp>
      <p:sp>
        <p:nvSpPr>
          <p:cNvPr id="30" name="object 30"/>
          <p:cNvSpPr/>
          <p:nvPr/>
        </p:nvSpPr>
        <p:spPr>
          <a:xfrm>
            <a:off x="1471930" y="3298444"/>
            <a:ext cx="374650" cy="374650"/>
          </a:xfrm>
          <a:custGeom>
            <a:avLst/>
            <a:gdLst/>
            <a:ahLst/>
            <a:cxnLst/>
            <a:rect l="l" t="t" r="r" b="b"/>
            <a:pathLst>
              <a:path w="374650" h="374650">
                <a:moveTo>
                  <a:pt x="0" y="187197"/>
                </a:moveTo>
                <a:lnTo>
                  <a:pt x="6688" y="137436"/>
                </a:lnTo>
                <a:lnTo>
                  <a:pt x="25564" y="92719"/>
                </a:lnTo>
                <a:lnTo>
                  <a:pt x="54848" y="54832"/>
                </a:lnTo>
                <a:lnTo>
                  <a:pt x="92757" y="25559"/>
                </a:lnTo>
                <a:lnTo>
                  <a:pt x="137509" y="6687"/>
                </a:lnTo>
                <a:lnTo>
                  <a:pt x="187325" y="0"/>
                </a:lnTo>
                <a:lnTo>
                  <a:pt x="237086" y="6687"/>
                </a:lnTo>
                <a:lnTo>
                  <a:pt x="281803" y="25559"/>
                </a:lnTo>
                <a:lnTo>
                  <a:pt x="319690" y="54832"/>
                </a:lnTo>
                <a:lnTo>
                  <a:pt x="348963" y="92719"/>
                </a:lnTo>
                <a:lnTo>
                  <a:pt x="367835" y="137436"/>
                </a:lnTo>
                <a:lnTo>
                  <a:pt x="374522" y="187197"/>
                </a:lnTo>
                <a:lnTo>
                  <a:pt x="367835" y="237013"/>
                </a:lnTo>
                <a:lnTo>
                  <a:pt x="348963" y="281765"/>
                </a:lnTo>
                <a:lnTo>
                  <a:pt x="319690" y="319674"/>
                </a:lnTo>
                <a:lnTo>
                  <a:pt x="281803" y="348958"/>
                </a:lnTo>
                <a:lnTo>
                  <a:pt x="237086" y="367834"/>
                </a:lnTo>
                <a:lnTo>
                  <a:pt x="187325" y="374522"/>
                </a:lnTo>
                <a:lnTo>
                  <a:pt x="137509" y="367834"/>
                </a:lnTo>
                <a:lnTo>
                  <a:pt x="92757" y="348958"/>
                </a:lnTo>
                <a:lnTo>
                  <a:pt x="54848" y="319674"/>
                </a:lnTo>
                <a:lnTo>
                  <a:pt x="25564" y="281765"/>
                </a:lnTo>
                <a:lnTo>
                  <a:pt x="6688" y="237013"/>
                </a:lnTo>
                <a:lnTo>
                  <a:pt x="0" y="187197"/>
                </a:lnTo>
                <a:close/>
              </a:path>
            </a:pathLst>
          </a:custGeom>
          <a:ln w="25400">
            <a:solidFill>
              <a:srgbClr val="FFFFFF"/>
            </a:solidFill>
          </a:ln>
        </p:spPr>
        <p:txBody>
          <a:bodyPr wrap="square" lIns="0" tIns="0" rIns="0" bIns="0" rtlCol="0"/>
          <a:lstStyle/>
          <a:p>
            <a:endParaRPr/>
          </a:p>
        </p:txBody>
      </p:sp>
      <p:sp>
        <p:nvSpPr>
          <p:cNvPr id="31" name="object 31"/>
          <p:cNvSpPr txBox="1"/>
          <p:nvPr/>
        </p:nvSpPr>
        <p:spPr>
          <a:xfrm>
            <a:off x="1610868" y="3382518"/>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1</a:t>
            </a:r>
            <a:endParaRPr sz="1100">
              <a:latin typeface="Calibri"/>
              <a:cs typeface="Calibri"/>
            </a:endParaRPr>
          </a:p>
        </p:txBody>
      </p:sp>
      <p:sp>
        <p:nvSpPr>
          <p:cNvPr id="32" name="object 32"/>
          <p:cNvSpPr txBox="1"/>
          <p:nvPr/>
        </p:nvSpPr>
        <p:spPr>
          <a:xfrm>
            <a:off x="3440304" y="4063110"/>
            <a:ext cx="2350135" cy="258404"/>
          </a:xfrm>
          <a:prstGeom prst="rect">
            <a:avLst/>
          </a:prstGeom>
        </p:spPr>
        <p:txBody>
          <a:bodyPr vert="horz" wrap="square" lIns="0" tIns="12065" rIns="0" bIns="0" rtlCol="0">
            <a:spAutoFit/>
          </a:bodyPr>
          <a:lstStyle/>
          <a:p>
            <a:pPr marL="12700">
              <a:spcBef>
                <a:spcPts val="95"/>
              </a:spcBef>
            </a:pPr>
            <a:r>
              <a:rPr sz="1600" spc="-10">
                <a:solidFill>
                  <a:srgbClr val="FFFFFF"/>
                </a:solidFill>
                <a:latin typeface="Calibri"/>
                <a:cs typeface="Calibri"/>
              </a:rPr>
              <a:t>INTRODUCTION</a:t>
            </a:r>
            <a:r>
              <a:rPr sz="1600" spc="-15">
                <a:solidFill>
                  <a:srgbClr val="FFFFFF"/>
                </a:solidFill>
                <a:latin typeface="Calibri"/>
                <a:cs typeface="Calibri"/>
              </a:rPr>
              <a:t> </a:t>
            </a:r>
            <a:r>
              <a:rPr sz="1600" spc="-20">
                <a:solidFill>
                  <a:srgbClr val="FFFFFF"/>
                </a:solidFill>
                <a:latin typeface="Calibri"/>
                <a:cs typeface="Calibri"/>
              </a:rPr>
              <a:t>STATEMENT</a:t>
            </a:r>
            <a:endParaRPr sz="1600">
              <a:latin typeface="Calibri"/>
              <a:cs typeface="Calibri"/>
            </a:endParaRPr>
          </a:p>
        </p:txBody>
      </p:sp>
      <p:sp>
        <p:nvSpPr>
          <p:cNvPr id="33" name="object 33"/>
          <p:cNvSpPr/>
          <p:nvPr/>
        </p:nvSpPr>
        <p:spPr>
          <a:xfrm>
            <a:off x="4457700" y="3293364"/>
            <a:ext cx="374650" cy="374650"/>
          </a:xfrm>
          <a:custGeom>
            <a:avLst/>
            <a:gdLst/>
            <a:ahLst/>
            <a:cxnLst/>
            <a:rect l="l" t="t" r="r" b="b"/>
            <a:pathLst>
              <a:path w="374650" h="374650">
                <a:moveTo>
                  <a:pt x="0" y="187325"/>
                </a:moveTo>
                <a:lnTo>
                  <a:pt x="6688" y="137509"/>
                </a:lnTo>
                <a:lnTo>
                  <a:pt x="25564" y="92757"/>
                </a:lnTo>
                <a:lnTo>
                  <a:pt x="54848" y="54848"/>
                </a:lnTo>
                <a:lnTo>
                  <a:pt x="92757" y="25564"/>
                </a:lnTo>
                <a:lnTo>
                  <a:pt x="137509" y="6688"/>
                </a:lnTo>
                <a:lnTo>
                  <a:pt x="187325" y="0"/>
                </a:lnTo>
                <a:lnTo>
                  <a:pt x="237086" y="6688"/>
                </a:lnTo>
                <a:lnTo>
                  <a:pt x="281803" y="25564"/>
                </a:lnTo>
                <a:lnTo>
                  <a:pt x="319690" y="54848"/>
                </a:lnTo>
                <a:lnTo>
                  <a:pt x="348963" y="92757"/>
                </a:lnTo>
                <a:lnTo>
                  <a:pt x="367835" y="137509"/>
                </a:lnTo>
                <a:lnTo>
                  <a:pt x="374523" y="187325"/>
                </a:lnTo>
                <a:lnTo>
                  <a:pt x="367835" y="237086"/>
                </a:lnTo>
                <a:lnTo>
                  <a:pt x="348963" y="281803"/>
                </a:lnTo>
                <a:lnTo>
                  <a:pt x="319690" y="319690"/>
                </a:lnTo>
                <a:lnTo>
                  <a:pt x="281803" y="348963"/>
                </a:lnTo>
                <a:lnTo>
                  <a:pt x="237086" y="367835"/>
                </a:lnTo>
                <a:lnTo>
                  <a:pt x="187325" y="374523"/>
                </a:lnTo>
                <a:lnTo>
                  <a:pt x="137509" y="367835"/>
                </a:lnTo>
                <a:lnTo>
                  <a:pt x="92757" y="348963"/>
                </a:lnTo>
                <a:lnTo>
                  <a:pt x="54848" y="319690"/>
                </a:lnTo>
                <a:lnTo>
                  <a:pt x="25564" y="281803"/>
                </a:lnTo>
                <a:lnTo>
                  <a:pt x="6688" y="237086"/>
                </a:lnTo>
                <a:lnTo>
                  <a:pt x="0" y="187325"/>
                </a:lnTo>
                <a:close/>
              </a:path>
            </a:pathLst>
          </a:custGeom>
          <a:ln w="25400">
            <a:solidFill>
              <a:srgbClr val="FFFFFF"/>
            </a:solidFill>
          </a:ln>
        </p:spPr>
        <p:txBody>
          <a:bodyPr wrap="square" lIns="0" tIns="0" rIns="0" bIns="0" rtlCol="0"/>
          <a:lstStyle/>
          <a:p>
            <a:endParaRPr/>
          </a:p>
        </p:txBody>
      </p:sp>
      <p:sp>
        <p:nvSpPr>
          <p:cNvPr id="34" name="object 34"/>
          <p:cNvSpPr txBox="1"/>
          <p:nvPr/>
        </p:nvSpPr>
        <p:spPr>
          <a:xfrm>
            <a:off x="4597020" y="3377565"/>
            <a:ext cx="95885" cy="180819"/>
          </a:xfrm>
          <a:prstGeom prst="rect">
            <a:avLst/>
          </a:prstGeom>
        </p:spPr>
        <p:txBody>
          <a:bodyPr vert="horz" wrap="square" lIns="0" tIns="11430" rIns="0" bIns="0" rtlCol="0">
            <a:spAutoFit/>
          </a:bodyPr>
          <a:lstStyle/>
          <a:p>
            <a:pPr marL="12700">
              <a:spcBef>
                <a:spcPts val="90"/>
              </a:spcBef>
            </a:pPr>
            <a:r>
              <a:rPr sz="1100" b="1" spc="-50">
                <a:solidFill>
                  <a:srgbClr val="FFFFFF"/>
                </a:solidFill>
                <a:latin typeface="Calibri"/>
                <a:cs typeface="Calibri"/>
              </a:rPr>
              <a:t>2</a:t>
            </a:r>
            <a:endParaRPr sz="1100">
              <a:latin typeface="Calibri"/>
              <a:cs typeface="Calibri"/>
            </a:endParaRPr>
          </a:p>
        </p:txBody>
      </p:sp>
      <p:pic>
        <p:nvPicPr>
          <p:cNvPr id="35" name="object 35"/>
          <p:cNvPicPr/>
          <p:nvPr/>
        </p:nvPicPr>
        <p:blipFill>
          <a:blip r:embed="rId4" cstate="print"/>
          <a:stretch>
            <a:fillRect/>
          </a:stretch>
        </p:blipFill>
        <p:spPr>
          <a:xfrm>
            <a:off x="5547996" y="5552072"/>
            <a:ext cx="313067" cy="313067"/>
          </a:xfrm>
          <a:prstGeom prst="rect">
            <a:avLst/>
          </a:prstGeom>
        </p:spPr>
      </p:pic>
      <p:pic>
        <p:nvPicPr>
          <p:cNvPr id="36" name="object 36"/>
          <p:cNvPicPr/>
          <p:nvPr/>
        </p:nvPicPr>
        <p:blipFill>
          <a:blip r:embed="rId4" cstate="print"/>
          <a:stretch>
            <a:fillRect/>
          </a:stretch>
        </p:blipFill>
        <p:spPr>
          <a:xfrm>
            <a:off x="8493887" y="5552072"/>
            <a:ext cx="313067" cy="313067"/>
          </a:xfrm>
          <a:prstGeom prst="rect">
            <a:avLst/>
          </a:prstGeom>
        </p:spPr>
      </p:pic>
      <p:sp>
        <p:nvSpPr>
          <p:cNvPr id="37" name="object 37"/>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spc="-25"/>
              <a:t>46</a:t>
            </a:r>
          </a:p>
        </p:txBody>
      </p:sp>
      <p:sp>
        <p:nvSpPr>
          <p:cNvPr id="38" name="object 38"/>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t>Automotive</a:t>
            </a:r>
            <a:r>
              <a:rPr spc="-35"/>
              <a:t> </a:t>
            </a:r>
            <a:r>
              <a:rPr spc="-10"/>
              <a:t>Division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0869" y="363677"/>
            <a:ext cx="4885690" cy="755650"/>
          </a:xfrm>
          <a:prstGeom prst="rect">
            <a:avLst/>
          </a:prstGeom>
        </p:spPr>
        <p:txBody>
          <a:bodyPr vert="horz" wrap="square" lIns="0" tIns="11430" rIns="0" bIns="0" rtlCol="0">
            <a:spAutoFit/>
          </a:bodyPr>
          <a:lstStyle/>
          <a:p>
            <a:pPr marL="12700">
              <a:spcBef>
                <a:spcPts val="90"/>
              </a:spcBef>
            </a:pPr>
            <a:r>
              <a:rPr sz="4800" spc="-280">
                <a:latin typeface="Tahoma"/>
                <a:cs typeface="Tahoma"/>
              </a:rPr>
              <a:t>Service</a:t>
            </a:r>
            <a:r>
              <a:rPr sz="4800" spc="-270">
                <a:latin typeface="Tahoma"/>
                <a:cs typeface="Tahoma"/>
              </a:rPr>
              <a:t> </a:t>
            </a:r>
            <a:r>
              <a:rPr sz="4800" spc="-360">
                <a:latin typeface="Tahoma"/>
                <a:cs typeface="Tahoma"/>
              </a:rPr>
              <a:t>Standards</a:t>
            </a:r>
            <a:endParaRPr sz="4800">
              <a:latin typeface="Tahoma"/>
              <a:cs typeface="Tahoma"/>
            </a:endParaRPr>
          </a:p>
        </p:txBody>
      </p:sp>
      <p:sp>
        <p:nvSpPr>
          <p:cNvPr id="3" name="object 3"/>
          <p:cNvSpPr txBox="1"/>
          <p:nvPr/>
        </p:nvSpPr>
        <p:spPr>
          <a:xfrm>
            <a:off x="933907" y="926669"/>
            <a:ext cx="7590790" cy="1489075"/>
          </a:xfrm>
          <a:prstGeom prst="rect">
            <a:avLst/>
          </a:prstGeom>
        </p:spPr>
        <p:txBody>
          <a:bodyPr vert="horz" wrap="square" lIns="0" tIns="12700" rIns="0" bIns="0" rtlCol="0">
            <a:spAutoFit/>
          </a:bodyPr>
          <a:lstStyle/>
          <a:p>
            <a:pPr marL="12700">
              <a:spcBef>
                <a:spcPts val="100"/>
              </a:spcBef>
              <a:tabLst>
                <a:tab pos="2284095" algn="l"/>
                <a:tab pos="4997450" algn="l"/>
                <a:tab pos="6956425" algn="l"/>
              </a:tabLst>
            </a:pPr>
            <a:r>
              <a:rPr sz="9600" b="1" kern="0" spc="445">
                <a:solidFill>
                  <a:srgbClr val="0946A3"/>
                </a:solidFill>
                <a:latin typeface="Century Gothic"/>
                <a:cs typeface="Century Gothic"/>
              </a:rPr>
              <a:t>S</a:t>
            </a:r>
            <a:r>
              <a:rPr sz="9600" b="1" kern="0">
                <a:solidFill>
                  <a:srgbClr val="0946A3"/>
                </a:solidFill>
                <a:latin typeface="Century Gothic"/>
                <a:cs typeface="Century Gothic"/>
              </a:rPr>
              <a:t>	</a:t>
            </a:r>
            <a:r>
              <a:rPr sz="9600" b="1" kern="0" spc="295">
                <a:solidFill>
                  <a:srgbClr val="0946A3"/>
                </a:solidFill>
                <a:latin typeface="Century Gothic"/>
                <a:cs typeface="Century Gothic"/>
              </a:rPr>
              <a:t>M</a:t>
            </a:r>
            <a:r>
              <a:rPr sz="9600" b="1" kern="0">
                <a:solidFill>
                  <a:srgbClr val="0946A3"/>
                </a:solidFill>
                <a:latin typeface="Century Gothic"/>
                <a:cs typeface="Century Gothic"/>
              </a:rPr>
              <a:t>	</a:t>
            </a:r>
            <a:r>
              <a:rPr sz="9600" b="1" kern="0" spc="270">
                <a:solidFill>
                  <a:srgbClr val="0946A3"/>
                </a:solidFill>
                <a:latin typeface="Century Gothic"/>
                <a:cs typeface="Century Gothic"/>
              </a:rPr>
              <a:t>I</a:t>
            </a:r>
            <a:r>
              <a:rPr sz="9600" b="1" kern="0">
                <a:solidFill>
                  <a:srgbClr val="0946A3"/>
                </a:solidFill>
                <a:latin typeface="Century Gothic"/>
                <a:cs typeface="Century Gothic"/>
              </a:rPr>
              <a:t>	</a:t>
            </a:r>
            <a:r>
              <a:rPr sz="9600" b="1" kern="0" spc="580">
                <a:solidFill>
                  <a:srgbClr val="0946A3"/>
                </a:solidFill>
                <a:latin typeface="Century Gothic"/>
                <a:cs typeface="Century Gothic"/>
              </a:rPr>
              <a:t>L</a:t>
            </a:r>
            <a:endParaRPr sz="9600" kern="0">
              <a:solidFill>
                <a:sysClr val="windowText" lastClr="000000"/>
              </a:solidFill>
              <a:latin typeface="Century Gothic"/>
              <a:cs typeface="Century Gothic"/>
            </a:endParaRPr>
          </a:p>
        </p:txBody>
      </p:sp>
      <p:sp>
        <p:nvSpPr>
          <p:cNvPr id="4" name="object 4"/>
          <p:cNvSpPr txBox="1"/>
          <p:nvPr/>
        </p:nvSpPr>
        <p:spPr>
          <a:xfrm>
            <a:off x="10071656" y="926669"/>
            <a:ext cx="692150" cy="1489075"/>
          </a:xfrm>
          <a:prstGeom prst="rect">
            <a:avLst/>
          </a:prstGeom>
        </p:spPr>
        <p:txBody>
          <a:bodyPr vert="horz" wrap="square" lIns="0" tIns="12700" rIns="0" bIns="0" rtlCol="0">
            <a:spAutoFit/>
          </a:bodyPr>
          <a:lstStyle/>
          <a:p>
            <a:pPr marL="12700">
              <a:spcBef>
                <a:spcPts val="100"/>
              </a:spcBef>
            </a:pPr>
            <a:r>
              <a:rPr sz="9600" b="1" kern="0" spc="195">
                <a:solidFill>
                  <a:srgbClr val="0946A3"/>
                </a:solidFill>
                <a:latin typeface="Century Gothic"/>
                <a:cs typeface="Century Gothic"/>
              </a:rPr>
              <a:t>E</a:t>
            </a:r>
            <a:endParaRPr sz="9600" kern="0">
              <a:solidFill>
                <a:sysClr val="windowText" lastClr="000000"/>
              </a:solidFill>
              <a:latin typeface="Century Gothic"/>
              <a:cs typeface="Century Gothic"/>
            </a:endParaRPr>
          </a:p>
        </p:txBody>
      </p:sp>
      <p:sp>
        <p:nvSpPr>
          <p:cNvPr id="5" name="object 5"/>
          <p:cNvSpPr/>
          <p:nvPr/>
        </p:nvSpPr>
        <p:spPr>
          <a:xfrm>
            <a:off x="2550922" y="1318386"/>
            <a:ext cx="0" cy="4036060"/>
          </a:xfrm>
          <a:custGeom>
            <a:avLst/>
            <a:gdLst/>
            <a:ahLst/>
            <a:cxnLst/>
            <a:rect l="l" t="t" r="r" b="b"/>
            <a:pathLst>
              <a:path h="4036060">
                <a:moveTo>
                  <a:pt x="0" y="0"/>
                </a:moveTo>
                <a:lnTo>
                  <a:pt x="0" y="4035552"/>
                </a:lnTo>
              </a:path>
            </a:pathLst>
          </a:custGeom>
          <a:ln w="101600">
            <a:solidFill>
              <a:srgbClr val="5893F5"/>
            </a:solidFill>
            <a:prstDash val="sysDash"/>
          </a:ln>
        </p:spPr>
        <p:txBody>
          <a:bodyPr wrap="square" lIns="0" tIns="0" rIns="0" bIns="0" rtlCol="0"/>
          <a:lstStyle/>
          <a:p>
            <a:endParaRPr kern="0">
              <a:solidFill>
                <a:sysClr val="windowText" lastClr="000000"/>
              </a:solidFill>
            </a:endParaRPr>
          </a:p>
        </p:txBody>
      </p:sp>
      <p:sp>
        <p:nvSpPr>
          <p:cNvPr id="6" name="object 6"/>
          <p:cNvSpPr/>
          <p:nvPr/>
        </p:nvSpPr>
        <p:spPr>
          <a:xfrm>
            <a:off x="4828032" y="1318386"/>
            <a:ext cx="0" cy="4036060"/>
          </a:xfrm>
          <a:custGeom>
            <a:avLst/>
            <a:gdLst/>
            <a:ahLst/>
            <a:cxnLst/>
            <a:rect l="l" t="t" r="r" b="b"/>
            <a:pathLst>
              <a:path h="4036060">
                <a:moveTo>
                  <a:pt x="0" y="0"/>
                </a:moveTo>
                <a:lnTo>
                  <a:pt x="0" y="4035552"/>
                </a:lnTo>
              </a:path>
            </a:pathLst>
          </a:custGeom>
          <a:ln w="101600">
            <a:solidFill>
              <a:srgbClr val="5893F5"/>
            </a:solidFill>
            <a:prstDash val="sysDash"/>
          </a:ln>
        </p:spPr>
        <p:txBody>
          <a:bodyPr wrap="square" lIns="0" tIns="0" rIns="0" bIns="0" rtlCol="0"/>
          <a:lstStyle/>
          <a:p>
            <a:endParaRPr kern="0">
              <a:solidFill>
                <a:sysClr val="windowText" lastClr="000000"/>
              </a:solidFill>
            </a:endParaRPr>
          </a:p>
        </p:txBody>
      </p:sp>
      <p:sp>
        <p:nvSpPr>
          <p:cNvPr id="7" name="object 7"/>
          <p:cNvSpPr/>
          <p:nvPr/>
        </p:nvSpPr>
        <p:spPr>
          <a:xfrm>
            <a:off x="7105015" y="1224788"/>
            <a:ext cx="0" cy="4036060"/>
          </a:xfrm>
          <a:custGeom>
            <a:avLst/>
            <a:gdLst/>
            <a:ahLst/>
            <a:cxnLst/>
            <a:rect l="l" t="t" r="r" b="b"/>
            <a:pathLst>
              <a:path h="4036060">
                <a:moveTo>
                  <a:pt x="0" y="0"/>
                </a:moveTo>
                <a:lnTo>
                  <a:pt x="0" y="4035552"/>
                </a:lnTo>
              </a:path>
            </a:pathLst>
          </a:custGeom>
          <a:ln w="101600">
            <a:solidFill>
              <a:srgbClr val="5893F5"/>
            </a:solidFill>
            <a:prstDash val="sysDash"/>
          </a:ln>
        </p:spPr>
        <p:txBody>
          <a:bodyPr wrap="square" lIns="0" tIns="0" rIns="0" bIns="0" rtlCol="0"/>
          <a:lstStyle/>
          <a:p>
            <a:endParaRPr kern="0">
              <a:solidFill>
                <a:sysClr val="windowText" lastClr="000000"/>
              </a:solidFill>
            </a:endParaRPr>
          </a:p>
        </p:txBody>
      </p:sp>
      <p:sp>
        <p:nvSpPr>
          <p:cNvPr id="8" name="object 8"/>
          <p:cNvSpPr/>
          <p:nvPr/>
        </p:nvSpPr>
        <p:spPr>
          <a:xfrm>
            <a:off x="9382125" y="1318386"/>
            <a:ext cx="0" cy="4036060"/>
          </a:xfrm>
          <a:custGeom>
            <a:avLst/>
            <a:gdLst/>
            <a:ahLst/>
            <a:cxnLst/>
            <a:rect l="l" t="t" r="r" b="b"/>
            <a:pathLst>
              <a:path h="4036060">
                <a:moveTo>
                  <a:pt x="0" y="0"/>
                </a:moveTo>
                <a:lnTo>
                  <a:pt x="0" y="4035552"/>
                </a:lnTo>
              </a:path>
            </a:pathLst>
          </a:custGeom>
          <a:ln w="101600">
            <a:solidFill>
              <a:srgbClr val="5893F5"/>
            </a:solidFill>
            <a:prstDash val="sysDash"/>
          </a:ln>
        </p:spPr>
        <p:txBody>
          <a:bodyPr wrap="square" lIns="0" tIns="0" rIns="0" bIns="0" rtlCol="0"/>
          <a:lstStyle/>
          <a:p>
            <a:endParaRPr kern="0">
              <a:solidFill>
                <a:sysClr val="windowText" lastClr="000000"/>
              </a:solidFill>
            </a:endParaRPr>
          </a:p>
        </p:txBody>
      </p:sp>
      <p:sp>
        <p:nvSpPr>
          <p:cNvPr id="9" name="object 9"/>
          <p:cNvSpPr txBox="1"/>
          <p:nvPr/>
        </p:nvSpPr>
        <p:spPr>
          <a:xfrm>
            <a:off x="340156" y="2225421"/>
            <a:ext cx="2161540" cy="2103755"/>
          </a:xfrm>
          <a:prstGeom prst="rect">
            <a:avLst/>
          </a:prstGeom>
        </p:spPr>
        <p:txBody>
          <a:bodyPr vert="horz" wrap="square" lIns="0" tIns="12065" rIns="0" bIns="0" rtlCol="0">
            <a:spAutoFit/>
          </a:bodyPr>
          <a:lstStyle/>
          <a:p>
            <a:pPr marL="224790" marR="434340" indent="149225">
              <a:spcBef>
                <a:spcPts val="95"/>
              </a:spcBef>
            </a:pPr>
            <a:r>
              <a:rPr sz="1600" b="1" kern="0" spc="-35">
                <a:solidFill>
                  <a:srgbClr val="7E7E7E"/>
                </a:solidFill>
                <a:latin typeface="Calibri"/>
                <a:cs typeface="Calibri"/>
              </a:rPr>
              <a:t>START</a:t>
            </a:r>
            <a:r>
              <a:rPr sz="1600" b="1" kern="0" spc="-60">
                <a:solidFill>
                  <a:srgbClr val="7E7E7E"/>
                </a:solidFill>
                <a:latin typeface="Calibri"/>
                <a:cs typeface="Calibri"/>
              </a:rPr>
              <a:t> </a:t>
            </a:r>
            <a:r>
              <a:rPr sz="1600" b="1" kern="0">
                <a:solidFill>
                  <a:srgbClr val="7E7E7E"/>
                </a:solidFill>
                <a:latin typeface="Calibri"/>
                <a:cs typeface="Calibri"/>
              </a:rPr>
              <a:t>WITH</a:t>
            </a:r>
            <a:r>
              <a:rPr sz="1600" b="1" kern="0" spc="-25">
                <a:solidFill>
                  <a:srgbClr val="7E7E7E"/>
                </a:solidFill>
                <a:latin typeface="Calibri"/>
                <a:cs typeface="Calibri"/>
              </a:rPr>
              <a:t> </a:t>
            </a:r>
            <a:r>
              <a:rPr sz="1600" b="1" kern="0" spc="-50">
                <a:solidFill>
                  <a:srgbClr val="7E7E7E"/>
                </a:solidFill>
                <a:latin typeface="Calibri"/>
                <a:cs typeface="Calibri"/>
              </a:rPr>
              <a:t>A </a:t>
            </a:r>
            <a:r>
              <a:rPr sz="1600" b="1" kern="0" spc="-20">
                <a:solidFill>
                  <a:srgbClr val="7E7E7E"/>
                </a:solidFill>
                <a:latin typeface="Calibri"/>
                <a:cs typeface="Calibri"/>
              </a:rPr>
              <a:t>WARM</a:t>
            </a:r>
            <a:r>
              <a:rPr sz="1600" b="1" kern="0" spc="-45">
                <a:solidFill>
                  <a:srgbClr val="7E7E7E"/>
                </a:solidFill>
                <a:latin typeface="Calibri"/>
                <a:cs typeface="Calibri"/>
              </a:rPr>
              <a:t> </a:t>
            </a:r>
            <a:r>
              <a:rPr sz="1600" b="1" kern="0" spc="-10">
                <a:solidFill>
                  <a:srgbClr val="7E7E7E"/>
                </a:solidFill>
                <a:latin typeface="Calibri"/>
                <a:cs typeface="Calibri"/>
              </a:rPr>
              <a:t>GREETING</a:t>
            </a:r>
            <a:endParaRPr sz="1600" kern="0">
              <a:solidFill>
                <a:sysClr val="windowText" lastClr="000000"/>
              </a:solidFill>
              <a:latin typeface="Calibri"/>
              <a:cs typeface="Calibri"/>
            </a:endParaRPr>
          </a:p>
          <a:p>
            <a:pPr marL="12700" marR="5080">
              <a:lnSpc>
                <a:spcPct val="99800"/>
              </a:lnSpc>
              <a:spcBef>
                <a:spcPts val="795"/>
              </a:spcBef>
            </a:pPr>
            <a:r>
              <a:rPr sz="1400" kern="0" spc="70">
                <a:solidFill>
                  <a:srgbClr val="5893F5"/>
                </a:solidFill>
                <a:latin typeface="Lucida Sans Unicode"/>
                <a:cs typeface="Lucida Sans Unicode"/>
              </a:rPr>
              <a:t>Welcome</a:t>
            </a:r>
            <a:r>
              <a:rPr sz="1400" kern="0" spc="-45">
                <a:solidFill>
                  <a:srgbClr val="5893F5"/>
                </a:solidFill>
                <a:latin typeface="Lucida Sans Unicode"/>
                <a:cs typeface="Lucida Sans Unicode"/>
              </a:rPr>
              <a:t> </a:t>
            </a:r>
            <a:r>
              <a:rPr sz="1400" kern="0" spc="-10">
                <a:solidFill>
                  <a:srgbClr val="5893F5"/>
                </a:solidFill>
                <a:latin typeface="Lucida Sans Unicode"/>
                <a:cs typeface="Lucida Sans Unicode"/>
              </a:rPr>
              <a:t>every </a:t>
            </a:r>
            <a:r>
              <a:rPr sz="1400" kern="0">
                <a:solidFill>
                  <a:srgbClr val="5893F5"/>
                </a:solidFill>
                <a:latin typeface="Lucida Sans Unicode"/>
                <a:cs typeface="Lucida Sans Unicode"/>
              </a:rPr>
              <a:t>customer</a:t>
            </a:r>
            <a:r>
              <a:rPr sz="1400" kern="0" spc="80">
                <a:solidFill>
                  <a:srgbClr val="5893F5"/>
                </a:solidFill>
                <a:latin typeface="Lucida Sans Unicode"/>
                <a:cs typeface="Lucida Sans Unicode"/>
              </a:rPr>
              <a:t> </a:t>
            </a:r>
            <a:r>
              <a:rPr sz="1400" kern="0">
                <a:solidFill>
                  <a:srgbClr val="5893F5"/>
                </a:solidFill>
                <a:latin typeface="Lucida Sans Unicode"/>
                <a:cs typeface="Lucida Sans Unicode"/>
              </a:rPr>
              <a:t>with</a:t>
            </a:r>
            <a:r>
              <a:rPr sz="1400" kern="0" spc="30">
                <a:solidFill>
                  <a:srgbClr val="5893F5"/>
                </a:solidFill>
                <a:latin typeface="Lucida Sans Unicode"/>
                <a:cs typeface="Lucida Sans Unicode"/>
              </a:rPr>
              <a:t> </a:t>
            </a:r>
            <a:r>
              <a:rPr sz="1400" kern="0" spc="160">
                <a:solidFill>
                  <a:srgbClr val="5893F5"/>
                </a:solidFill>
                <a:latin typeface="Lucida Sans Unicode"/>
                <a:cs typeface="Lucida Sans Unicode"/>
              </a:rPr>
              <a:t>a</a:t>
            </a:r>
            <a:r>
              <a:rPr sz="1400" kern="0" spc="15">
                <a:solidFill>
                  <a:srgbClr val="5893F5"/>
                </a:solidFill>
                <a:latin typeface="Lucida Sans Unicode"/>
                <a:cs typeface="Lucida Sans Unicode"/>
              </a:rPr>
              <a:t> </a:t>
            </a:r>
            <a:r>
              <a:rPr sz="1400" kern="0" spc="-10">
                <a:solidFill>
                  <a:srgbClr val="5893F5"/>
                </a:solidFill>
                <a:latin typeface="Lucida Sans Unicode"/>
                <a:cs typeface="Lucida Sans Unicode"/>
              </a:rPr>
              <a:t>friendly </a:t>
            </a:r>
            <a:r>
              <a:rPr sz="1400" kern="0" spc="70">
                <a:solidFill>
                  <a:srgbClr val="5893F5"/>
                </a:solidFill>
                <a:latin typeface="Lucida Sans Unicode"/>
                <a:cs typeface="Lucida Sans Unicode"/>
              </a:rPr>
              <a:t>and</a:t>
            </a:r>
            <a:r>
              <a:rPr sz="1400" kern="0" spc="-25">
                <a:solidFill>
                  <a:srgbClr val="5893F5"/>
                </a:solidFill>
                <a:latin typeface="Lucida Sans Unicode"/>
                <a:cs typeface="Lucida Sans Unicode"/>
              </a:rPr>
              <a:t> </a:t>
            </a:r>
            <a:r>
              <a:rPr sz="1400" kern="0" spc="-10">
                <a:solidFill>
                  <a:srgbClr val="5893F5"/>
                </a:solidFill>
                <a:latin typeface="Lucida Sans Unicode"/>
                <a:cs typeface="Lucida Sans Unicode"/>
              </a:rPr>
              <a:t>professional </a:t>
            </a:r>
            <a:r>
              <a:rPr sz="1400" kern="0">
                <a:solidFill>
                  <a:srgbClr val="5893F5"/>
                </a:solidFill>
                <a:latin typeface="Lucida Sans Unicode"/>
                <a:cs typeface="Lucida Sans Unicode"/>
              </a:rPr>
              <a:t>greeting.</a:t>
            </a:r>
            <a:r>
              <a:rPr sz="1400" kern="0" spc="-10">
                <a:solidFill>
                  <a:srgbClr val="5893F5"/>
                </a:solidFill>
                <a:latin typeface="Lucida Sans Unicode"/>
                <a:cs typeface="Lucida Sans Unicode"/>
              </a:rPr>
              <a:t> </a:t>
            </a:r>
            <a:r>
              <a:rPr sz="1400" kern="0">
                <a:solidFill>
                  <a:srgbClr val="5893F5"/>
                </a:solidFill>
                <a:latin typeface="Lucida Sans Unicode"/>
                <a:cs typeface="Lucida Sans Unicode"/>
              </a:rPr>
              <a:t>Use</a:t>
            </a:r>
            <a:r>
              <a:rPr sz="1400" kern="0" spc="-60">
                <a:solidFill>
                  <a:srgbClr val="5893F5"/>
                </a:solidFill>
                <a:latin typeface="Lucida Sans Unicode"/>
                <a:cs typeface="Lucida Sans Unicode"/>
              </a:rPr>
              <a:t> </a:t>
            </a:r>
            <a:r>
              <a:rPr sz="1400" kern="0" spc="-10">
                <a:solidFill>
                  <a:srgbClr val="5893F5"/>
                </a:solidFill>
                <a:latin typeface="Lucida Sans Unicode"/>
                <a:cs typeface="Lucida Sans Unicode"/>
              </a:rPr>
              <a:t>their</a:t>
            </a:r>
            <a:r>
              <a:rPr sz="1400" kern="0" spc="90">
                <a:solidFill>
                  <a:srgbClr val="5893F5"/>
                </a:solidFill>
                <a:latin typeface="Lucida Sans Unicode"/>
                <a:cs typeface="Lucida Sans Unicode"/>
              </a:rPr>
              <a:t> name</a:t>
            </a:r>
            <a:r>
              <a:rPr sz="1400" kern="0" spc="5">
                <a:solidFill>
                  <a:srgbClr val="5893F5"/>
                </a:solidFill>
                <a:latin typeface="Lucida Sans Unicode"/>
                <a:cs typeface="Lucida Sans Unicode"/>
              </a:rPr>
              <a:t> </a:t>
            </a:r>
            <a:r>
              <a:rPr sz="1400" kern="0" spc="-65">
                <a:solidFill>
                  <a:srgbClr val="5893F5"/>
                </a:solidFill>
                <a:latin typeface="Lucida Sans Unicode"/>
                <a:cs typeface="Lucida Sans Unicode"/>
              </a:rPr>
              <a:t>if</a:t>
            </a:r>
            <a:r>
              <a:rPr sz="1400" kern="0" spc="-30">
                <a:solidFill>
                  <a:srgbClr val="5893F5"/>
                </a:solidFill>
                <a:latin typeface="Lucida Sans Unicode"/>
                <a:cs typeface="Lucida Sans Unicode"/>
              </a:rPr>
              <a:t> </a:t>
            </a:r>
            <a:r>
              <a:rPr sz="1400" kern="0">
                <a:solidFill>
                  <a:srgbClr val="5893F5"/>
                </a:solidFill>
                <a:latin typeface="Lucida Sans Unicode"/>
                <a:cs typeface="Lucida Sans Unicode"/>
              </a:rPr>
              <a:t>possible</a:t>
            </a:r>
            <a:r>
              <a:rPr sz="1400" kern="0" spc="-15">
                <a:solidFill>
                  <a:srgbClr val="5893F5"/>
                </a:solidFill>
                <a:latin typeface="Lucida Sans Unicode"/>
                <a:cs typeface="Lucida Sans Unicode"/>
              </a:rPr>
              <a:t> </a:t>
            </a:r>
            <a:r>
              <a:rPr sz="1400" kern="0" spc="-25">
                <a:solidFill>
                  <a:srgbClr val="5893F5"/>
                </a:solidFill>
                <a:latin typeface="Lucida Sans Unicode"/>
                <a:cs typeface="Lucida Sans Unicode"/>
              </a:rPr>
              <a:t>to </a:t>
            </a:r>
            <a:r>
              <a:rPr sz="1400" kern="0">
                <a:solidFill>
                  <a:srgbClr val="5893F5"/>
                </a:solidFill>
                <a:latin typeface="Lucida Sans Unicode"/>
                <a:cs typeface="Lucida Sans Unicode"/>
              </a:rPr>
              <a:t>personalize</a:t>
            </a:r>
            <a:r>
              <a:rPr sz="1400" kern="0" spc="35">
                <a:solidFill>
                  <a:srgbClr val="5893F5"/>
                </a:solidFill>
                <a:latin typeface="Lucida Sans Unicode"/>
                <a:cs typeface="Lucida Sans Unicode"/>
              </a:rPr>
              <a:t> </a:t>
            </a:r>
            <a:r>
              <a:rPr sz="1400" kern="0" spc="-25">
                <a:solidFill>
                  <a:srgbClr val="5893F5"/>
                </a:solidFill>
                <a:latin typeface="Lucida Sans Unicode"/>
                <a:cs typeface="Lucida Sans Unicode"/>
              </a:rPr>
              <a:t>the </a:t>
            </a:r>
            <a:r>
              <a:rPr sz="1400" kern="0" spc="-10">
                <a:solidFill>
                  <a:srgbClr val="5893F5"/>
                </a:solidFill>
                <a:latin typeface="Lucida Sans Unicode"/>
                <a:cs typeface="Lucida Sans Unicode"/>
              </a:rPr>
              <a:t>interaction.</a:t>
            </a:r>
            <a:endParaRPr sz="1400" kern="0">
              <a:solidFill>
                <a:sysClr val="windowText" lastClr="000000"/>
              </a:solidFill>
              <a:latin typeface="Lucida Sans Unicode"/>
              <a:cs typeface="Lucida Sans Unicode"/>
            </a:endParaRPr>
          </a:p>
        </p:txBody>
      </p:sp>
      <p:sp>
        <p:nvSpPr>
          <p:cNvPr id="10" name="object 10"/>
          <p:cNvSpPr txBox="1"/>
          <p:nvPr/>
        </p:nvSpPr>
        <p:spPr>
          <a:xfrm>
            <a:off x="2733421" y="2182327"/>
            <a:ext cx="1997075" cy="1419225"/>
          </a:xfrm>
          <a:prstGeom prst="rect">
            <a:avLst/>
          </a:prstGeom>
        </p:spPr>
        <p:txBody>
          <a:bodyPr vert="horz" wrap="square" lIns="0" tIns="58419" rIns="0" bIns="0" rtlCol="0">
            <a:spAutoFit/>
          </a:bodyPr>
          <a:lstStyle/>
          <a:p>
            <a:pPr marL="97790">
              <a:spcBef>
                <a:spcPts val="459"/>
              </a:spcBef>
            </a:pPr>
            <a:r>
              <a:rPr sz="1600" b="1" kern="0">
                <a:solidFill>
                  <a:srgbClr val="7E7E7E"/>
                </a:solidFill>
                <a:latin typeface="Calibri"/>
                <a:cs typeface="Calibri"/>
              </a:rPr>
              <a:t>MAKE</a:t>
            </a:r>
            <a:r>
              <a:rPr sz="1600" b="1" kern="0" spc="-25">
                <a:solidFill>
                  <a:srgbClr val="7E7E7E"/>
                </a:solidFill>
                <a:latin typeface="Calibri"/>
                <a:cs typeface="Calibri"/>
              </a:rPr>
              <a:t> </a:t>
            </a:r>
            <a:r>
              <a:rPr sz="1600" b="1" kern="0">
                <a:solidFill>
                  <a:srgbClr val="7E7E7E"/>
                </a:solidFill>
                <a:latin typeface="Calibri"/>
                <a:cs typeface="Calibri"/>
              </a:rPr>
              <a:t>EYE</a:t>
            </a:r>
            <a:r>
              <a:rPr sz="1600" b="1" kern="0" spc="-40">
                <a:solidFill>
                  <a:srgbClr val="7E7E7E"/>
                </a:solidFill>
                <a:latin typeface="Calibri"/>
                <a:cs typeface="Calibri"/>
              </a:rPr>
              <a:t> </a:t>
            </a:r>
            <a:r>
              <a:rPr sz="1600" b="1" kern="0" spc="-10">
                <a:solidFill>
                  <a:srgbClr val="7E7E7E"/>
                </a:solidFill>
                <a:latin typeface="Calibri"/>
                <a:cs typeface="Calibri"/>
              </a:rPr>
              <a:t>CONTACT</a:t>
            </a:r>
            <a:endParaRPr sz="1600" kern="0">
              <a:solidFill>
                <a:sysClr val="windowText" lastClr="000000"/>
              </a:solidFill>
              <a:latin typeface="Calibri"/>
              <a:cs typeface="Calibri"/>
            </a:endParaRPr>
          </a:p>
          <a:p>
            <a:pPr marL="12700" marR="5080">
              <a:lnSpc>
                <a:spcPct val="99900"/>
              </a:lnSpc>
              <a:spcBef>
                <a:spcPts val="305"/>
              </a:spcBef>
            </a:pPr>
            <a:r>
              <a:rPr sz="1400" kern="0">
                <a:solidFill>
                  <a:srgbClr val="5893F5"/>
                </a:solidFill>
                <a:latin typeface="Lucida Sans Unicode"/>
                <a:cs typeface="Lucida Sans Unicode"/>
              </a:rPr>
              <a:t>Maintain</a:t>
            </a:r>
            <a:r>
              <a:rPr sz="1400" kern="0" spc="65">
                <a:solidFill>
                  <a:srgbClr val="5893F5"/>
                </a:solidFill>
                <a:latin typeface="Lucida Sans Unicode"/>
                <a:cs typeface="Lucida Sans Unicode"/>
              </a:rPr>
              <a:t> </a:t>
            </a:r>
            <a:r>
              <a:rPr sz="1400" kern="0" spc="45">
                <a:solidFill>
                  <a:srgbClr val="5893F5"/>
                </a:solidFill>
                <a:latin typeface="Lucida Sans Unicode"/>
                <a:cs typeface="Lucida Sans Unicode"/>
              </a:rPr>
              <a:t>pleasant</a:t>
            </a:r>
            <a:r>
              <a:rPr sz="1400" kern="0" spc="60">
                <a:solidFill>
                  <a:srgbClr val="5893F5"/>
                </a:solidFill>
                <a:latin typeface="Lucida Sans Unicode"/>
                <a:cs typeface="Lucida Sans Unicode"/>
              </a:rPr>
              <a:t> </a:t>
            </a:r>
            <a:r>
              <a:rPr sz="1400" kern="0" spc="40">
                <a:solidFill>
                  <a:srgbClr val="5893F5"/>
                </a:solidFill>
                <a:latin typeface="Lucida Sans Unicode"/>
                <a:cs typeface="Lucida Sans Unicode"/>
              </a:rPr>
              <a:t>eye </a:t>
            </a:r>
            <a:r>
              <a:rPr sz="1400" kern="0" spc="50">
                <a:solidFill>
                  <a:srgbClr val="5893F5"/>
                </a:solidFill>
                <a:latin typeface="Lucida Sans Unicode"/>
                <a:cs typeface="Lucida Sans Unicode"/>
              </a:rPr>
              <a:t>contact</a:t>
            </a:r>
            <a:r>
              <a:rPr sz="1400" kern="0" spc="10">
                <a:solidFill>
                  <a:srgbClr val="5893F5"/>
                </a:solidFill>
                <a:latin typeface="Lucida Sans Unicode"/>
                <a:cs typeface="Lucida Sans Unicode"/>
              </a:rPr>
              <a:t> </a:t>
            </a:r>
            <a:r>
              <a:rPr sz="1400" kern="0" spc="-10">
                <a:solidFill>
                  <a:srgbClr val="5893F5"/>
                </a:solidFill>
                <a:latin typeface="Lucida Sans Unicode"/>
                <a:cs typeface="Lucida Sans Unicode"/>
              </a:rPr>
              <a:t>during </a:t>
            </a:r>
            <a:r>
              <a:rPr sz="1400" kern="0">
                <a:solidFill>
                  <a:srgbClr val="5893F5"/>
                </a:solidFill>
                <a:latin typeface="Lucida Sans Unicode"/>
                <a:cs typeface="Lucida Sans Unicode"/>
              </a:rPr>
              <a:t>interactions</a:t>
            </a:r>
            <a:r>
              <a:rPr sz="1400" kern="0" spc="70">
                <a:solidFill>
                  <a:srgbClr val="5893F5"/>
                </a:solidFill>
                <a:latin typeface="Lucida Sans Unicode"/>
                <a:cs typeface="Lucida Sans Unicode"/>
              </a:rPr>
              <a:t> </a:t>
            </a:r>
            <a:r>
              <a:rPr sz="1400" kern="0">
                <a:solidFill>
                  <a:srgbClr val="5893F5"/>
                </a:solidFill>
                <a:latin typeface="Lucida Sans Unicode"/>
                <a:cs typeface="Lucida Sans Unicode"/>
              </a:rPr>
              <a:t>to</a:t>
            </a:r>
            <a:r>
              <a:rPr sz="1400" kern="0" spc="15">
                <a:solidFill>
                  <a:srgbClr val="5893F5"/>
                </a:solidFill>
                <a:latin typeface="Lucida Sans Unicode"/>
                <a:cs typeface="Lucida Sans Unicode"/>
              </a:rPr>
              <a:t> </a:t>
            </a:r>
            <a:r>
              <a:rPr sz="1400" kern="0" spc="-20">
                <a:solidFill>
                  <a:srgbClr val="5893F5"/>
                </a:solidFill>
                <a:latin typeface="Lucida Sans Unicode"/>
                <a:cs typeface="Lucida Sans Unicode"/>
              </a:rPr>
              <a:t>show </a:t>
            </a:r>
            <a:r>
              <a:rPr sz="1400" kern="0">
                <a:solidFill>
                  <a:srgbClr val="5893F5"/>
                </a:solidFill>
                <a:latin typeface="Lucida Sans Unicode"/>
                <a:cs typeface="Lucida Sans Unicode"/>
              </a:rPr>
              <a:t>attentiveness</a:t>
            </a:r>
            <a:r>
              <a:rPr sz="1400" kern="0" spc="355">
                <a:solidFill>
                  <a:srgbClr val="5893F5"/>
                </a:solidFill>
                <a:latin typeface="Lucida Sans Unicode"/>
                <a:cs typeface="Lucida Sans Unicode"/>
              </a:rPr>
              <a:t> </a:t>
            </a:r>
            <a:r>
              <a:rPr sz="1400" kern="0" spc="45">
                <a:solidFill>
                  <a:srgbClr val="5893F5"/>
                </a:solidFill>
                <a:latin typeface="Lucida Sans Unicode"/>
                <a:cs typeface="Lucida Sans Unicode"/>
              </a:rPr>
              <a:t>and </a:t>
            </a:r>
            <a:r>
              <a:rPr sz="1400" kern="0" spc="-10">
                <a:solidFill>
                  <a:srgbClr val="5893F5"/>
                </a:solidFill>
                <a:latin typeface="Lucida Sans Unicode"/>
                <a:cs typeface="Lucida Sans Unicode"/>
              </a:rPr>
              <a:t>respect.</a:t>
            </a:r>
            <a:endParaRPr sz="1400" kern="0">
              <a:solidFill>
                <a:sysClr val="windowText" lastClr="000000"/>
              </a:solidFill>
              <a:latin typeface="Lucida Sans Unicode"/>
              <a:cs typeface="Lucida Sans Unicode"/>
            </a:endParaRPr>
          </a:p>
        </p:txBody>
      </p:sp>
      <p:sp>
        <p:nvSpPr>
          <p:cNvPr id="11" name="object 11"/>
          <p:cNvSpPr txBox="1"/>
          <p:nvPr/>
        </p:nvSpPr>
        <p:spPr>
          <a:xfrm>
            <a:off x="4946270" y="2225420"/>
            <a:ext cx="2112645" cy="2317750"/>
          </a:xfrm>
          <a:prstGeom prst="rect">
            <a:avLst/>
          </a:prstGeom>
        </p:spPr>
        <p:txBody>
          <a:bodyPr vert="horz" wrap="square" lIns="0" tIns="12065" rIns="0" bIns="0" rtlCol="0">
            <a:spAutoFit/>
          </a:bodyPr>
          <a:lstStyle/>
          <a:p>
            <a:pPr marL="12700" marR="5080">
              <a:spcBef>
                <a:spcPts val="95"/>
              </a:spcBef>
            </a:pPr>
            <a:r>
              <a:rPr sz="1600" b="1" kern="0" spc="-10">
                <a:solidFill>
                  <a:srgbClr val="7E7E7E"/>
                </a:solidFill>
                <a:latin typeface="Calibri"/>
                <a:cs typeface="Calibri"/>
              </a:rPr>
              <a:t>INTRODUCE</a:t>
            </a:r>
            <a:r>
              <a:rPr sz="1600" b="1" kern="0" spc="-25">
                <a:solidFill>
                  <a:srgbClr val="7E7E7E"/>
                </a:solidFill>
                <a:latin typeface="Calibri"/>
                <a:cs typeface="Calibri"/>
              </a:rPr>
              <a:t> </a:t>
            </a:r>
            <a:r>
              <a:rPr sz="1600" b="1" kern="0" spc="-20">
                <a:solidFill>
                  <a:srgbClr val="7E7E7E"/>
                </a:solidFill>
                <a:latin typeface="Calibri"/>
                <a:cs typeface="Calibri"/>
              </a:rPr>
              <a:t>YOURSELF</a:t>
            </a:r>
            <a:r>
              <a:rPr sz="1600" b="1" kern="0" spc="-5">
                <a:solidFill>
                  <a:srgbClr val="7E7E7E"/>
                </a:solidFill>
                <a:latin typeface="Calibri"/>
                <a:cs typeface="Calibri"/>
              </a:rPr>
              <a:t> </a:t>
            </a:r>
            <a:r>
              <a:rPr sz="1600" b="1" kern="0" spc="-50">
                <a:solidFill>
                  <a:srgbClr val="7E7E7E"/>
                </a:solidFill>
                <a:latin typeface="Calibri"/>
                <a:cs typeface="Calibri"/>
              </a:rPr>
              <a:t>&amp; </a:t>
            </a:r>
            <a:r>
              <a:rPr sz="1600" b="1" kern="0">
                <a:solidFill>
                  <a:srgbClr val="7E7E7E"/>
                </a:solidFill>
                <a:latin typeface="Calibri"/>
                <a:cs typeface="Calibri"/>
              </a:rPr>
              <a:t>OFFER</a:t>
            </a:r>
            <a:r>
              <a:rPr sz="1600" b="1" kern="0" spc="-50">
                <a:solidFill>
                  <a:srgbClr val="7E7E7E"/>
                </a:solidFill>
                <a:latin typeface="Calibri"/>
                <a:cs typeface="Calibri"/>
              </a:rPr>
              <a:t> </a:t>
            </a:r>
            <a:r>
              <a:rPr sz="1600" b="1" kern="0" spc="-10">
                <a:solidFill>
                  <a:srgbClr val="7E7E7E"/>
                </a:solidFill>
                <a:latin typeface="Calibri"/>
                <a:cs typeface="Calibri"/>
              </a:rPr>
              <a:t>ASSISTANCE</a:t>
            </a:r>
            <a:endParaRPr sz="1600" kern="0">
              <a:solidFill>
                <a:sysClr val="windowText" lastClr="000000"/>
              </a:solidFill>
              <a:latin typeface="Calibri"/>
              <a:cs typeface="Calibri"/>
            </a:endParaRPr>
          </a:p>
          <a:p>
            <a:pPr marL="87630" marR="115570">
              <a:lnSpc>
                <a:spcPct val="99800"/>
              </a:lnSpc>
              <a:spcBef>
                <a:spcPts val="795"/>
              </a:spcBef>
            </a:pPr>
            <a:r>
              <a:rPr sz="1400" kern="0">
                <a:solidFill>
                  <a:srgbClr val="5893F5"/>
                </a:solidFill>
                <a:latin typeface="Lucida Sans Unicode"/>
                <a:cs typeface="Lucida Sans Unicode"/>
              </a:rPr>
              <a:t>Introduce</a:t>
            </a:r>
            <a:r>
              <a:rPr sz="1400" kern="0" spc="50">
                <a:solidFill>
                  <a:srgbClr val="5893F5"/>
                </a:solidFill>
                <a:latin typeface="Lucida Sans Unicode"/>
                <a:cs typeface="Lucida Sans Unicode"/>
              </a:rPr>
              <a:t> </a:t>
            </a:r>
            <a:r>
              <a:rPr sz="1400" kern="0">
                <a:solidFill>
                  <a:srgbClr val="5893F5"/>
                </a:solidFill>
                <a:latin typeface="Lucida Sans Unicode"/>
                <a:cs typeface="Lucida Sans Unicode"/>
              </a:rPr>
              <a:t>yourself</a:t>
            </a:r>
            <a:r>
              <a:rPr sz="1400" kern="0" spc="5">
                <a:solidFill>
                  <a:srgbClr val="5893F5"/>
                </a:solidFill>
                <a:latin typeface="Lucida Sans Unicode"/>
                <a:cs typeface="Lucida Sans Unicode"/>
              </a:rPr>
              <a:t> </a:t>
            </a:r>
            <a:r>
              <a:rPr sz="1400" kern="0" spc="-25">
                <a:solidFill>
                  <a:srgbClr val="5893F5"/>
                </a:solidFill>
                <a:latin typeface="Lucida Sans Unicode"/>
                <a:cs typeface="Lucida Sans Unicode"/>
              </a:rPr>
              <a:t>by </a:t>
            </a:r>
            <a:r>
              <a:rPr sz="1400" kern="0" spc="90">
                <a:solidFill>
                  <a:srgbClr val="5893F5"/>
                </a:solidFill>
                <a:latin typeface="Lucida Sans Unicode"/>
                <a:cs typeface="Lucida Sans Unicode"/>
              </a:rPr>
              <a:t>name</a:t>
            </a:r>
            <a:r>
              <a:rPr sz="1400" kern="0" spc="-40">
                <a:solidFill>
                  <a:srgbClr val="5893F5"/>
                </a:solidFill>
                <a:latin typeface="Lucida Sans Unicode"/>
                <a:cs typeface="Lucida Sans Unicode"/>
              </a:rPr>
              <a:t> </a:t>
            </a:r>
            <a:r>
              <a:rPr sz="1400" kern="0" spc="70">
                <a:solidFill>
                  <a:srgbClr val="5893F5"/>
                </a:solidFill>
                <a:latin typeface="Lucida Sans Unicode"/>
                <a:cs typeface="Lucida Sans Unicode"/>
              </a:rPr>
              <a:t>and</a:t>
            </a:r>
            <a:r>
              <a:rPr sz="1400" kern="0" spc="-30">
                <a:solidFill>
                  <a:srgbClr val="5893F5"/>
                </a:solidFill>
                <a:latin typeface="Lucida Sans Unicode"/>
                <a:cs typeface="Lucida Sans Unicode"/>
              </a:rPr>
              <a:t> role.</a:t>
            </a:r>
            <a:r>
              <a:rPr sz="1400" kern="0" spc="-65">
                <a:solidFill>
                  <a:srgbClr val="5893F5"/>
                </a:solidFill>
                <a:latin typeface="Lucida Sans Unicode"/>
                <a:cs typeface="Lucida Sans Unicode"/>
              </a:rPr>
              <a:t> </a:t>
            </a:r>
            <a:r>
              <a:rPr sz="1400" kern="0" spc="-20">
                <a:solidFill>
                  <a:srgbClr val="5893F5"/>
                </a:solidFill>
                <a:latin typeface="Lucida Sans Unicode"/>
                <a:cs typeface="Lucida Sans Unicode"/>
              </a:rPr>
              <a:t>Offer </a:t>
            </a:r>
            <a:r>
              <a:rPr sz="1400" kern="0" spc="35">
                <a:solidFill>
                  <a:srgbClr val="5893F5"/>
                </a:solidFill>
                <a:latin typeface="Lucida Sans Unicode"/>
                <a:cs typeface="Lucida Sans Unicode"/>
              </a:rPr>
              <a:t>assistance </a:t>
            </a:r>
            <a:r>
              <a:rPr sz="1400" kern="0">
                <a:solidFill>
                  <a:srgbClr val="5893F5"/>
                </a:solidFill>
                <a:latin typeface="Lucida Sans Unicode"/>
                <a:cs typeface="Lucida Sans Unicode"/>
              </a:rPr>
              <a:t>proactively,</a:t>
            </a:r>
            <a:r>
              <a:rPr sz="1400" kern="0" spc="135">
                <a:solidFill>
                  <a:srgbClr val="5893F5"/>
                </a:solidFill>
                <a:latin typeface="Lucida Sans Unicode"/>
                <a:cs typeface="Lucida Sans Unicode"/>
              </a:rPr>
              <a:t> </a:t>
            </a:r>
            <a:r>
              <a:rPr sz="1400" kern="0">
                <a:solidFill>
                  <a:srgbClr val="5893F5"/>
                </a:solidFill>
                <a:latin typeface="Lucida Sans Unicode"/>
                <a:cs typeface="Lucida Sans Unicode"/>
              </a:rPr>
              <a:t>such</a:t>
            </a:r>
            <a:r>
              <a:rPr sz="1400" kern="0" spc="125">
                <a:solidFill>
                  <a:srgbClr val="5893F5"/>
                </a:solidFill>
                <a:latin typeface="Lucida Sans Unicode"/>
                <a:cs typeface="Lucida Sans Unicode"/>
              </a:rPr>
              <a:t> </a:t>
            </a:r>
            <a:r>
              <a:rPr sz="1400" kern="0" spc="50">
                <a:solidFill>
                  <a:srgbClr val="5893F5"/>
                </a:solidFill>
                <a:latin typeface="Lucida Sans Unicode"/>
                <a:cs typeface="Lucida Sans Unicode"/>
              </a:rPr>
              <a:t>as </a:t>
            </a:r>
            <a:r>
              <a:rPr sz="1400" kern="0">
                <a:solidFill>
                  <a:srgbClr val="5893F5"/>
                </a:solidFill>
                <a:latin typeface="Lucida Sans Unicode"/>
                <a:cs typeface="Lucida Sans Unicode"/>
              </a:rPr>
              <a:t>guiding</a:t>
            </a:r>
            <a:r>
              <a:rPr sz="1400" kern="0" spc="60">
                <a:solidFill>
                  <a:srgbClr val="5893F5"/>
                </a:solidFill>
                <a:latin typeface="Lucida Sans Unicode"/>
                <a:cs typeface="Lucida Sans Unicode"/>
              </a:rPr>
              <a:t> </a:t>
            </a:r>
            <a:r>
              <a:rPr sz="1400" kern="0" spc="-20">
                <a:solidFill>
                  <a:srgbClr val="5893F5"/>
                </a:solidFill>
                <a:latin typeface="Lucida Sans Unicode"/>
                <a:cs typeface="Lucida Sans Unicode"/>
              </a:rPr>
              <a:t>them</a:t>
            </a:r>
            <a:r>
              <a:rPr sz="1400" kern="0" spc="500">
                <a:solidFill>
                  <a:srgbClr val="5893F5"/>
                </a:solidFill>
                <a:latin typeface="Lucida Sans Unicode"/>
                <a:cs typeface="Lucida Sans Unicode"/>
              </a:rPr>
              <a:t> </a:t>
            </a:r>
            <a:r>
              <a:rPr sz="1400" kern="0">
                <a:solidFill>
                  <a:srgbClr val="5893F5"/>
                </a:solidFill>
                <a:latin typeface="Lucida Sans Unicode"/>
                <a:cs typeface="Lucida Sans Unicode"/>
              </a:rPr>
              <a:t>through</a:t>
            </a:r>
            <a:r>
              <a:rPr sz="1400" kern="0" spc="25">
                <a:solidFill>
                  <a:srgbClr val="5893F5"/>
                </a:solidFill>
                <a:latin typeface="Lucida Sans Unicode"/>
                <a:cs typeface="Lucida Sans Unicode"/>
              </a:rPr>
              <a:t> </a:t>
            </a:r>
            <a:r>
              <a:rPr sz="1400" kern="0">
                <a:solidFill>
                  <a:srgbClr val="5893F5"/>
                </a:solidFill>
                <a:latin typeface="Lucida Sans Unicode"/>
                <a:cs typeface="Lucida Sans Unicode"/>
              </a:rPr>
              <a:t>the</a:t>
            </a:r>
            <a:r>
              <a:rPr sz="1400" kern="0" spc="-10">
                <a:solidFill>
                  <a:srgbClr val="5893F5"/>
                </a:solidFill>
                <a:latin typeface="Lucida Sans Unicode"/>
                <a:cs typeface="Lucida Sans Unicode"/>
              </a:rPr>
              <a:t> rental </a:t>
            </a:r>
            <a:r>
              <a:rPr sz="1400" kern="0">
                <a:solidFill>
                  <a:srgbClr val="5893F5"/>
                </a:solidFill>
                <a:latin typeface="Lucida Sans Unicode"/>
                <a:cs typeface="Lucida Sans Unicode"/>
              </a:rPr>
              <a:t>process</a:t>
            </a:r>
            <a:r>
              <a:rPr sz="1400" kern="0" spc="75">
                <a:solidFill>
                  <a:srgbClr val="5893F5"/>
                </a:solidFill>
                <a:latin typeface="Lucida Sans Unicode"/>
                <a:cs typeface="Lucida Sans Unicode"/>
              </a:rPr>
              <a:t> </a:t>
            </a:r>
            <a:r>
              <a:rPr sz="1400" kern="0">
                <a:solidFill>
                  <a:srgbClr val="5893F5"/>
                </a:solidFill>
                <a:latin typeface="Lucida Sans Unicode"/>
                <a:cs typeface="Lucida Sans Unicode"/>
              </a:rPr>
              <a:t>or</a:t>
            </a:r>
            <a:r>
              <a:rPr sz="1400" kern="0" spc="40">
                <a:solidFill>
                  <a:srgbClr val="5893F5"/>
                </a:solidFill>
                <a:latin typeface="Lucida Sans Unicode"/>
                <a:cs typeface="Lucida Sans Unicode"/>
              </a:rPr>
              <a:t> </a:t>
            </a:r>
            <a:r>
              <a:rPr sz="1400" kern="0" spc="-10">
                <a:solidFill>
                  <a:srgbClr val="5893F5"/>
                </a:solidFill>
                <a:latin typeface="Lucida Sans Unicode"/>
                <a:cs typeface="Lucida Sans Unicode"/>
              </a:rPr>
              <a:t>answering </a:t>
            </a:r>
            <a:r>
              <a:rPr sz="1400" kern="0" spc="65">
                <a:solidFill>
                  <a:srgbClr val="5893F5"/>
                </a:solidFill>
                <a:latin typeface="Lucida Sans Unicode"/>
                <a:cs typeface="Lucida Sans Unicode"/>
              </a:rPr>
              <a:t>any</a:t>
            </a:r>
            <a:r>
              <a:rPr sz="1400" kern="0" spc="-40">
                <a:solidFill>
                  <a:srgbClr val="5893F5"/>
                </a:solidFill>
                <a:latin typeface="Lucida Sans Unicode"/>
                <a:cs typeface="Lucida Sans Unicode"/>
              </a:rPr>
              <a:t> </a:t>
            </a:r>
            <a:r>
              <a:rPr sz="1400" kern="0" spc="-10">
                <a:solidFill>
                  <a:srgbClr val="5893F5"/>
                </a:solidFill>
                <a:latin typeface="Lucida Sans Unicode"/>
                <a:cs typeface="Lucida Sans Unicode"/>
              </a:rPr>
              <a:t>questions.</a:t>
            </a:r>
            <a:endParaRPr sz="1400" kern="0">
              <a:solidFill>
                <a:sysClr val="windowText" lastClr="000000"/>
              </a:solidFill>
              <a:latin typeface="Lucida Sans Unicode"/>
              <a:cs typeface="Lucida Sans Unicode"/>
            </a:endParaRPr>
          </a:p>
        </p:txBody>
      </p:sp>
      <p:sp>
        <p:nvSpPr>
          <p:cNvPr id="12" name="object 12"/>
          <p:cNvSpPr txBox="1"/>
          <p:nvPr/>
        </p:nvSpPr>
        <p:spPr>
          <a:xfrm>
            <a:off x="7308850" y="2161222"/>
            <a:ext cx="1619250" cy="577215"/>
          </a:xfrm>
          <a:prstGeom prst="rect">
            <a:avLst/>
          </a:prstGeom>
        </p:spPr>
        <p:txBody>
          <a:bodyPr vert="horz" wrap="square" lIns="0" tIns="63500" rIns="0" bIns="0" rtlCol="0">
            <a:spAutoFit/>
          </a:bodyPr>
          <a:lstStyle/>
          <a:p>
            <a:pPr marL="220345">
              <a:spcBef>
                <a:spcPts val="500"/>
              </a:spcBef>
            </a:pPr>
            <a:r>
              <a:rPr sz="1600" b="1" kern="0">
                <a:solidFill>
                  <a:srgbClr val="7E7E7E"/>
                </a:solidFill>
                <a:latin typeface="Calibri"/>
                <a:cs typeface="Calibri"/>
              </a:rPr>
              <a:t>LISTEN</a:t>
            </a:r>
            <a:r>
              <a:rPr sz="1600" b="1" kern="0" spc="-55">
                <a:solidFill>
                  <a:srgbClr val="7E7E7E"/>
                </a:solidFill>
                <a:latin typeface="Calibri"/>
                <a:cs typeface="Calibri"/>
              </a:rPr>
              <a:t> </a:t>
            </a:r>
            <a:r>
              <a:rPr sz="1600" b="1" kern="0" spc="-20">
                <a:solidFill>
                  <a:srgbClr val="7E7E7E"/>
                </a:solidFill>
                <a:latin typeface="Calibri"/>
                <a:cs typeface="Calibri"/>
              </a:rPr>
              <a:t>ACTIVELY</a:t>
            </a:r>
            <a:endParaRPr sz="1600" kern="0">
              <a:solidFill>
                <a:sysClr val="windowText" lastClr="000000"/>
              </a:solidFill>
              <a:latin typeface="Calibri"/>
              <a:cs typeface="Calibri"/>
            </a:endParaRPr>
          </a:p>
          <a:p>
            <a:pPr marL="12700">
              <a:spcBef>
                <a:spcPts val="345"/>
              </a:spcBef>
            </a:pPr>
            <a:r>
              <a:rPr sz="1400" kern="0" spc="-25">
                <a:solidFill>
                  <a:srgbClr val="5893F5"/>
                </a:solidFill>
                <a:latin typeface="Lucida Sans Unicode"/>
                <a:cs typeface="Lucida Sans Unicode"/>
              </a:rPr>
              <a:t>Listen</a:t>
            </a:r>
            <a:r>
              <a:rPr sz="1400" kern="0" spc="10">
                <a:solidFill>
                  <a:srgbClr val="5893F5"/>
                </a:solidFill>
                <a:latin typeface="Lucida Sans Unicode"/>
                <a:cs typeface="Lucida Sans Unicode"/>
              </a:rPr>
              <a:t> </a:t>
            </a:r>
            <a:r>
              <a:rPr sz="1400" kern="0">
                <a:solidFill>
                  <a:srgbClr val="5893F5"/>
                </a:solidFill>
                <a:latin typeface="Lucida Sans Unicode"/>
                <a:cs typeface="Lucida Sans Unicode"/>
              </a:rPr>
              <a:t>carefully</a:t>
            </a:r>
            <a:r>
              <a:rPr sz="1400" kern="0" spc="75">
                <a:solidFill>
                  <a:srgbClr val="5893F5"/>
                </a:solidFill>
                <a:latin typeface="Lucida Sans Unicode"/>
                <a:cs typeface="Lucida Sans Unicode"/>
              </a:rPr>
              <a:t> </a:t>
            </a:r>
            <a:r>
              <a:rPr sz="1400" kern="0" spc="-25">
                <a:solidFill>
                  <a:srgbClr val="5893F5"/>
                </a:solidFill>
                <a:latin typeface="Lucida Sans Unicode"/>
                <a:cs typeface="Lucida Sans Unicode"/>
              </a:rPr>
              <a:t>to</a:t>
            </a:r>
            <a:endParaRPr sz="1400" kern="0">
              <a:solidFill>
                <a:sysClr val="windowText" lastClr="000000"/>
              </a:solidFill>
              <a:latin typeface="Lucida Sans Unicode"/>
              <a:cs typeface="Lucida Sans Unicode"/>
            </a:endParaRPr>
          </a:p>
        </p:txBody>
      </p:sp>
      <p:sp>
        <p:nvSpPr>
          <p:cNvPr id="13" name="object 13"/>
          <p:cNvSpPr txBox="1"/>
          <p:nvPr/>
        </p:nvSpPr>
        <p:spPr>
          <a:xfrm>
            <a:off x="9613138" y="2211069"/>
            <a:ext cx="1521460" cy="1001394"/>
          </a:xfrm>
          <a:prstGeom prst="rect">
            <a:avLst/>
          </a:prstGeom>
        </p:spPr>
        <p:txBody>
          <a:bodyPr vert="horz" wrap="square" lIns="0" tIns="12065" rIns="0" bIns="0" rtlCol="0">
            <a:spAutoFit/>
          </a:bodyPr>
          <a:lstStyle/>
          <a:p>
            <a:pPr marL="41275" marR="5080">
              <a:spcBef>
                <a:spcPts val="95"/>
              </a:spcBef>
            </a:pPr>
            <a:r>
              <a:rPr sz="1600" b="1" kern="0" spc="-35">
                <a:solidFill>
                  <a:srgbClr val="7E7E7E"/>
                </a:solidFill>
                <a:latin typeface="Calibri"/>
                <a:cs typeface="Calibri"/>
              </a:rPr>
              <a:t>EMPATHIZE</a:t>
            </a:r>
            <a:r>
              <a:rPr sz="1600" b="1" kern="0" spc="-5">
                <a:solidFill>
                  <a:srgbClr val="7E7E7E"/>
                </a:solidFill>
                <a:latin typeface="Calibri"/>
                <a:cs typeface="Calibri"/>
              </a:rPr>
              <a:t> </a:t>
            </a:r>
            <a:r>
              <a:rPr sz="1600" b="1" kern="0" spc="-20">
                <a:solidFill>
                  <a:srgbClr val="7E7E7E"/>
                </a:solidFill>
                <a:latin typeface="Calibri"/>
                <a:cs typeface="Calibri"/>
              </a:rPr>
              <a:t>WITH </a:t>
            </a:r>
            <a:r>
              <a:rPr sz="1600" b="1" kern="0" spc="-10">
                <a:solidFill>
                  <a:srgbClr val="7E7E7E"/>
                </a:solidFill>
                <a:latin typeface="Calibri"/>
                <a:cs typeface="Calibri"/>
              </a:rPr>
              <a:t>CUSTOMERS</a:t>
            </a:r>
            <a:endParaRPr sz="1600" kern="0">
              <a:solidFill>
                <a:sysClr val="windowText" lastClr="000000"/>
              </a:solidFill>
              <a:latin typeface="Calibri"/>
              <a:cs typeface="Calibri"/>
            </a:endParaRPr>
          </a:p>
          <a:p>
            <a:pPr marL="12700" marR="168275">
              <a:spcBef>
                <a:spcPts val="484"/>
              </a:spcBef>
            </a:pPr>
            <a:r>
              <a:rPr sz="1400" kern="0">
                <a:solidFill>
                  <a:srgbClr val="5893F5"/>
                </a:solidFill>
                <a:latin typeface="Lucida Sans Unicode"/>
                <a:cs typeface="Lucida Sans Unicode"/>
              </a:rPr>
              <a:t>Show</a:t>
            </a:r>
            <a:r>
              <a:rPr sz="1400" kern="0" spc="120">
                <a:solidFill>
                  <a:srgbClr val="5893F5"/>
                </a:solidFill>
                <a:latin typeface="Lucida Sans Unicode"/>
                <a:cs typeface="Lucida Sans Unicode"/>
              </a:rPr>
              <a:t> </a:t>
            </a:r>
            <a:r>
              <a:rPr sz="1400" kern="0" spc="50">
                <a:solidFill>
                  <a:srgbClr val="5893F5"/>
                </a:solidFill>
                <a:latin typeface="Lucida Sans Unicode"/>
                <a:cs typeface="Lucida Sans Unicode"/>
              </a:rPr>
              <a:t>empathy </a:t>
            </a:r>
            <a:r>
              <a:rPr sz="1400" kern="0" spc="-10">
                <a:solidFill>
                  <a:srgbClr val="5893F5"/>
                </a:solidFill>
                <a:latin typeface="Lucida Sans Unicode"/>
                <a:cs typeface="Lucida Sans Unicode"/>
              </a:rPr>
              <a:t>towards</a:t>
            </a:r>
            <a:endParaRPr sz="1400" kern="0">
              <a:solidFill>
                <a:sysClr val="windowText" lastClr="000000"/>
              </a:solidFill>
              <a:latin typeface="Lucida Sans Unicode"/>
              <a:cs typeface="Lucida Sans Unicode"/>
            </a:endParaRPr>
          </a:p>
        </p:txBody>
      </p:sp>
      <p:sp>
        <p:nvSpPr>
          <p:cNvPr id="14" name="object 14"/>
          <p:cNvSpPr txBox="1"/>
          <p:nvPr/>
        </p:nvSpPr>
        <p:spPr>
          <a:xfrm>
            <a:off x="7308850" y="2713989"/>
            <a:ext cx="1924050" cy="1515110"/>
          </a:xfrm>
          <a:prstGeom prst="rect">
            <a:avLst/>
          </a:prstGeom>
        </p:spPr>
        <p:txBody>
          <a:bodyPr vert="horz" wrap="square" lIns="0" tIns="12065" rIns="0" bIns="0" rtlCol="0">
            <a:spAutoFit/>
          </a:bodyPr>
          <a:lstStyle/>
          <a:p>
            <a:pPr marL="12700" marR="5080">
              <a:lnSpc>
                <a:spcPct val="99800"/>
              </a:lnSpc>
              <a:spcBef>
                <a:spcPts val="95"/>
              </a:spcBef>
            </a:pPr>
            <a:r>
              <a:rPr sz="1400" kern="0">
                <a:solidFill>
                  <a:srgbClr val="5893F5"/>
                </a:solidFill>
                <a:latin typeface="Lucida Sans Unicode"/>
                <a:cs typeface="Lucida Sans Unicode"/>
              </a:rPr>
              <a:t>customers'</a:t>
            </a:r>
            <a:r>
              <a:rPr sz="1400" kern="0" spc="150">
                <a:solidFill>
                  <a:srgbClr val="5893F5"/>
                </a:solidFill>
                <a:latin typeface="Lucida Sans Unicode"/>
                <a:cs typeface="Lucida Sans Unicode"/>
              </a:rPr>
              <a:t> </a:t>
            </a:r>
            <a:r>
              <a:rPr sz="1400" kern="0" spc="-20">
                <a:solidFill>
                  <a:srgbClr val="5893F5"/>
                </a:solidFill>
                <a:latin typeface="Lucida Sans Unicode"/>
                <a:cs typeface="Lucida Sans Unicode"/>
              </a:rPr>
              <a:t>needs</a:t>
            </a:r>
            <a:r>
              <a:rPr sz="1400" kern="0" spc="500">
                <a:solidFill>
                  <a:srgbClr val="5893F5"/>
                </a:solidFill>
                <a:latin typeface="Lucida Sans Unicode"/>
                <a:cs typeface="Lucida Sans Unicode"/>
              </a:rPr>
              <a:t> </a:t>
            </a:r>
            <a:r>
              <a:rPr sz="1400" kern="0" spc="70">
                <a:solidFill>
                  <a:srgbClr val="5893F5"/>
                </a:solidFill>
                <a:latin typeface="Lucida Sans Unicode"/>
                <a:cs typeface="Lucida Sans Unicode"/>
              </a:rPr>
              <a:t>and</a:t>
            </a:r>
            <a:r>
              <a:rPr sz="1400" kern="0" spc="45">
                <a:solidFill>
                  <a:srgbClr val="5893F5"/>
                </a:solidFill>
                <a:latin typeface="Lucida Sans Unicode"/>
                <a:cs typeface="Lucida Sans Unicode"/>
              </a:rPr>
              <a:t> </a:t>
            </a:r>
            <a:r>
              <a:rPr sz="1400" kern="0">
                <a:solidFill>
                  <a:srgbClr val="5893F5"/>
                </a:solidFill>
                <a:latin typeface="Lucida Sans Unicode"/>
                <a:cs typeface="Lucida Sans Unicode"/>
              </a:rPr>
              <a:t>concerns.</a:t>
            </a:r>
            <a:r>
              <a:rPr sz="1400" kern="0" spc="55">
                <a:solidFill>
                  <a:srgbClr val="5893F5"/>
                </a:solidFill>
                <a:latin typeface="Lucida Sans Unicode"/>
                <a:cs typeface="Lucida Sans Unicode"/>
              </a:rPr>
              <a:t> </a:t>
            </a:r>
            <a:r>
              <a:rPr sz="1400" kern="0" spc="-10">
                <a:solidFill>
                  <a:srgbClr val="5893F5"/>
                </a:solidFill>
                <a:latin typeface="Lucida Sans Unicode"/>
                <a:cs typeface="Lucida Sans Unicode"/>
              </a:rPr>
              <a:t>Ensure </a:t>
            </a:r>
            <a:r>
              <a:rPr sz="1400" kern="0">
                <a:solidFill>
                  <a:srgbClr val="5893F5"/>
                </a:solidFill>
                <a:latin typeface="Lucida Sans Unicode"/>
                <a:cs typeface="Lucida Sans Unicode"/>
              </a:rPr>
              <a:t>you</a:t>
            </a:r>
            <a:r>
              <a:rPr sz="1400" kern="0" spc="140">
                <a:solidFill>
                  <a:srgbClr val="5893F5"/>
                </a:solidFill>
                <a:latin typeface="Lucida Sans Unicode"/>
                <a:cs typeface="Lucida Sans Unicode"/>
              </a:rPr>
              <a:t> </a:t>
            </a:r>
            <a:r>
              <a:rPr sz="1400" kern="0">
                <a:solidFill>
                  <a:srgbClr val="5893F5"/>
                </a:solidFill>
                <a:latin typeface="Lucida Sans Unicode"/>
                <a:cs typeface="Lucida Sans Unicode"/>
              </a:rPr>
              <a:t>understand</a:t>
            </a:r>
            <a:r>
              <a:rPr sz="1400" kern="0" spc="165">
                <a:solidFill>
                  <a:srgbClr val="5893F5"/>
                </a:solidFill>
                <a:latin typeface="Lucida Sans Unicode"/>
                <a:cs typeface="Lucida Sans Unicode"/>
              </a:rPr>
              <a:t> </a:t>
            </a:r>
            <a:r>
              <a:rPr sz="1400" kern="0" spc="-20">
                <a:solidFill>
                  <a:srgbClr val="5893F5"/>
                </a:solidFill>
                <a:latin typeface="Lucida Sans Unicode"/>
                <a:cs typeface="Lucida Sans Unicode"/>
              </a:rPr>
              <a:t>their </a:t>
            </a:r>
            <a:r>
              <a:rPr sz="1400" kern="0">
                <a:solidFill>
                  <a:srgbClr val="5893F5"/>
                </a:solidFill>
                <a:latin typeface="Lucida Sans Unicode"/>
                <a:cs typeface="Lucida Sans Unicode"/>
              </a:rPr>
              <a:t>preferences</a:t>
            </a:r>
            <a:r>
              <a:rPr sz="1400" kern="0" spc="310">
                <a:solidFill>
                  <a:srgbClr val="5893F5"/>
                </a:solidFill>
                <a:latin typeface="Lucida Sans Unicode"/>
                <a:cs typeface="Lucida Sans Unicode"/>
              </a:rPr>
              <a:t> </a:t>
            </a:r>
            <a:r>
              <a:rPr sz="1400" kern="0" spc="45">
                <a:solidFill>
                  <a:srgbClr val="5893F5"/>
                </a:solidFill>
                <a:latin typeface="Lucida Sans Unicode"/>
                <a:cs typeface="Lucida Sans Unicode"/>
              </a:rPr>
              <a:t>and </a:t>
            </a:r>
            <a:r>
              <a:rPr sz="1400" kern="0">
                <a:solidFill>
                  <a:srgbClr val="5893F5"/>
                </a:solidFill>
                <a:latin typeface="Lucida Sans Unicode"/>
                <a:cs typeface="Lucida Sans Unicode"/>
              </a:rPr>
              <a:t>requirements,</a:t>
            </a:r>
            <a:r>
              <a:rPr sz="1400" kern="0" spc="40">
                <a:solidFill>
                  <a:srgbClr val="5893F5"/>
                </a:solidFill>
                <a:latin typeface="Lucida Sans Unicode"/>
                <a:cs typeface="Lucida Sans Unicode"/>
              </a:rPr>
              <a:t> </a:t>
            </a:r>
            <a:r>
              <a:rPr sz="1400" kern="0" spc="45">
                <a:solidFill>
                  <a:srgbClr val="5893F5"/>
                </a:solidFill>
                <a:latin typeface="Lucida Sans Unicode"/>
                <a:cs typeface="Lucida Sans Unicode"/>
              </a:rPr>
              <a:t>and </a:t>
            </a:r>
            <a:r>
              <a:rPr sz="1400" kern="0" spc="-10">
                <a:solidFill>
                  <a:srgbClr val="5893F5"/>
                </a:solidFill>
                <a:latin typeface="Lucida Sans Unicode"/>
                <a:cs typeface="Lucida Sans Unicode"/>
              </a:rPr>
              <a:t>respond appropriately.</a:t>
            </a:r>
            <a:endParaRPr sz="1400" kern="0">
              <a:solidFill>
                <a:sysClr val="windowText" lastClr="000000"/>
              </a:solidFill>
              <a:latin typeface="Lucida Sans Unicode"/>
              <a:cs typeface="Lucida Sans Unicode"/>
            </a:endParaRPr>
          </a:p>
        </p:txBody>
      </p:sp>
      <p:sp>
        <p:nvSpPr>
          <p:cNvPr id="15" name="object 15"/>
          <p:cNvSpPr txBox="1"/>
          <p:nvPr/>
        </p:nvSpPr>
        <p:spPr>
          <a:xfrm>
            <a:off x="9613138" y="3187954"/>
            <a:ext cx="2068830" cy="1728470"/>
          </a:xfrm>
          <a:prstGeom prst="rect">
            <a:avLst/>
          </a:prstGeom>
        </p:spPr>
        <p:txBody>
          <a:bodyPr vert="horz" wrap="square" lIns="0" tIns="12065" rIns="0" bIns="0" rtlCol="0">
            <a:spAutoFit/>
          </a:bodyPr>
          <a:lstStyle/>
          <a:p>
            <a:pPr marL="12700" marR="5080">
              <a:lnSpc>
                <a:spcPct val="99800"/>
              </a:lnSpc>
              <a:spcBef>
                <a:spcPts val="95"/>
              </a:spcBef>
            </a:pPr>
            <a:r>
              <a:rPr sz="1400" kern="0">
                <a:solidFill>
                  <a:srgbClr val="5893F5"/>
                </a:solidFill>
                <a:latin typeface="Lucida Sans Unicode"/>
                <a:cs typeface="Lucida Sans Unicode"/>
              </a:rPr>
              <a:t>customers</a:t>
            </a:r>
            <a:r>
              <a:rPr sz="1400" kern="0" spc="250">
                <a:solidFill>
                  <a:srgbClr val="5893F5"/>
                </a:solidFill>
                <a:latin typeface="Lucida Sans Unicode"/>
                <a:cs typeface="Lucida Sans Unicode"/>
              </a:rPr>
              <a:t> </a:t>
            </a:r>
            <a:r>
              <a:rPr sz="1400" kern="0" spc="-25">
                <a:solidFill>
                  <a:srgbClr val="5893F5"/>
                </a:solidFill>
                <a:latin typeface="Lucida Sans Unicode"/>
                <a:cs typeface="Lucida Sans Unicode"/>
              </a:rPr>
              <a:t>by </a:t>
            </a:r>
            <a:r>
              <a:rPr sz="1400" kern="0">
                <a:solidFill>
                  <a:srgbClr val="5893F5"/>
                </a:solidFill>
                <a:latin typeface="Lucida Sans Unicode"/>
                <a:cs typeface="Lucida Sans Unicode"/>
              </a:rPr>
              <a:t>understanding</a:t>
            </a:r>
            <a:r>
              <a:rPr sz="1400" kern="0" spc="310">
                <a:solidFill>
                  <a:srgbClr val="5893F5"/>
                </a:solidFill>
                <a:latin typeface="Lucida Sans Unicode"/>
                <a:cs typeface="Lucida Sans Unicode"/>
              </a:rPr>
              <a:t> </a:t>
            </a:r>
            <a:r>
              <a:rPr sz="1400" kern="0" spc="-10">
                <a:solidFill>
                  <a:srgbClr val="5893F5"/>
                </a:solidFill>
                <a:latin typeface="Lucida Sans Unicode"/>
                <a:cs typeface="Lucida Sans Unicode"/>
              </a:rPr>
              <a:t>their situation,</a:t>
            </a:r>
            <a:r>
              <a:rPr sz="1400" kern="0" spc="15">
                <a:solidFill>
                  <a:srgbClr val="5893F5"/>
                </a:solidFill>
                <a:latin typeface="Lucida Sans Unicode"/>
                <a:cs typeface="Lucida Sans Unicode"/>
              </a:rPr>
              <a:t> </a:t>
            </a:r>
            <a:r>
              <a:rPr sz="1400" kern="0">
                <a:solidFill>
                  <a:srgbClr val="5893F5"/>
                </a:solidFill>
                <a:latin typeface="Lucida Sans Unicode"/>
                <a:cs typeface="Lucida Sans Unicode"/>
              </a:rPr>
              <a:t>whether</a:t>
            </a:r>
            <a:r>
              <a:rPr sz="1400" kern="0" spc="45">
                <a:solidFill>
                  <a:srgbClr val="5893F5"/>
                </a:solidFill>
                <a:latin typeface="Lucida Sans Unicode"/>
                <a:cs typeface="Lucida Sans Unicode"/>
              </a:rPr>
              <a:t> </a:t>
            </a:r>
            <a:r>
              <a:rPr sz="1400" kern="0" spc="-20">
                <a:solidFill>
                  <a:srgbClr val="5893F5"/>
                </a:solidFill>
                <a:latin typeface="Lucida Sans Unicode"/>
                <a:cs typeface="Lucida Sans Unicode"/>
              </a:rPr>
              <a:t>they </a:t>
            </a:r>
            <a:r>
              <a:rPr sz="1400" kern="0" spc="55">
                <a:solidFill>
                  <a:srgbClr val="5893F5"/>
                </a:solidFill>
                <a:latin typeface="Lucida Sans Unicode"/>
                <a:cs typeface="Lucida Sans Unicode"/>
              </a:rPr>
              <a:t>are</a:t>
            </a:r>
            <a:r>
              <a:rPr sz="1400" kern="0" spc="-60">
                <a:solidFill>
                  <a:srgbClr val="5893F5"/>
                </a:solidFill>
                <a:latin typeface="Lucida Sans Unicode"/>
                <a:cs typeface="Lucida Sans Unicode"/>
              </a:rPr>
              <a:t> </a:t>
            </a:r>
            <a:r>
              <a:rPr sz="1400" kern="0" spc="-20">
                <a:solidFill>
                  <a:srgbClr val="5893F5"/>
                </a:solidFill>
                <a:latin typeface="Lucida Sans Unicode"/>
                <a:cs typeface="Lucida Sans Unicode"/>
              </a:rPr>
              <a:t>in</a:t>
            </a:r>
            <a:r>
              <a:rPr sz="1400" kern="0" spc="-80">
                <a:solidFill>
                  <a:srgbClr val="5893F5"/>
                </a:solidFill>
                <a:latin typeface="Lucida Sans Unicode"/>
                <a:cs typeface="Lucida Sans Unicode"/>
              </a:rPr>
              <a:t> </a:t>
            </a:r>
            <a:r>
              <a:rPr sz="1400" kern="0" spc="160">
                <a:solidFill>
                  <a:srgbClr val="5893F5"/>
                </a:solidFill>
                <a:latin typeface="Lucida Sans Unicode"/>
                <a:cs typeface="Lucida Sans Unicode"/>
              </a:rPr>
              <a:t>a</a:t>
            </a:r>
            <a:r>
              <a:rPr sz="1400" kern="0" spc="-65">
                <a:solidFill>
                  <a:srgbClr val="5893F5"/>
                </a:solidFill>
                <a:latin typeface="Lucida Sans Unicode"/>
                <a:cs typeface="Lucida Sans Unicode"/>
              </a:rPr>
              <a:t> </a:t>
            </a:r>
            <a:r>
              <a:rPr sz="1400" kern="0" spc="-35">
                <a:solidFill>
                  <a:srgbClr val="5893F5"/>
                </a:solidFill>
                <a:latin typeface="Lucida Sans Unicode"/>
                <a:cs typeface="Lucida Sans Unicode"/>
              </a:rPr>
              <a:t>hurry, </a:t>
            </a:r>
            <a:r>
              <a:rPr sz="1400" kern="0" spc="-10">
                <a:solidFill>
                  <a:srgbClr val="5893F5"/>
                </a:solidFill>
                <a:latin typeface="Lucida Sans Unicode"/>
                <a:cs typeface="Lucida Sans Unicode"/>
              </a:rPr>
              <a:t>stressed, </a:t>
            </a:r>
            <a:r>
              <a:rPr sz="1400" kern="0">
                <a:solidFill>
                  <a:srgbClr val="5893F5"/>
                </a:solidFill>
                <a:latin typeface="Lucida Sans Unicode"/>
                <a:cs typeface="Lucida Sans Unicode"/>
              </a:rPr>
              <a:t>or</a:t>
            </a:r>
            <a:r>
              <a:rPr sz="1400" kern="0" spc="25">
                <a:solidFill>
                  <a:srgbClr val="5893F5"/>
                </a:solidFill>
                <a:latin typeface="Lucida Sans Unicode"/>
                <a:cs typeface="Lucida Sans Unicode"/>
              </a:rPr>
              <a:t> </a:t>
            </a:r>
            <a:r>
              <a:rPr sz="1400" kern="0">
                <a:solidFill>
                  <a:srgbClr val="5893F5"/>
                </a:solidFill>
                <a:latin typeface="Lucida Sans Unicode"/>
                <a:cs typeface="Lucida Sans Unicode"/>
              </a:rPr>
              <a:t>excited</a:t>
            </a:r>
            <a:r>
              <a:rPr sz="1400" kern="0" spc="20">
                <a:solidFill>
                  <a:srgbClr val="5893F5"/>
                </a:solidFill>
                <a:latin typeface="Lucida Sans Unicode"/>
                <a:cs typeface="Lucida Sans Unicode"/>
              </a:rPr>
              <a:t> </a:t>
            </a:r>
            <a:r>
              <a:rPr sz="1400" kern="0">
                <a:solidFill>
                  <a:srgbClr val="5893F5"/>
                </a:solidFill>
                <a:latin typeface="Lucida Sans Unicode"/>
                <a:cs typeface="Lucida Sans Unicode"/>
              </a:rPr>
              <a:t>about</a:t>
            </a:r>
            <a:r>
              <a:rPr sz="1400" kern="0" spc="70">
                <a:solidFill>
                  <a:srgbClr val="5893F5"/>
                </a:solidFill>
                <a:latin typeface="Lucida Sans Unicode"/>
                <a:cs typeface="Lucida Sans Unicode"/>
              </a:rPr>
              <a:t> </a:t>
            </a:r>
            <a:r>
              <a:rPr sz="1400" kern="0" spc="-10">
                <a:solidFill>
                  <a:srgbClr val="5893F5"/>
                </a:solidFill>
                <a:latin typeface="Lucida Sans Unicode"/>
                <a:cs typeface="Lucida Sans Unicode"/>
              </a:rPr>
              <a:t>their </a:t>
            </a:r>
            <a:r>
              <a:rPr sz="1400" kern="0" spc="-55">
                <a:solidFill>
                  <a:srgbClr val="5893F5"/>
                </a:solidFill>
                <a:latin typeface="Lucida Sans Unicode"/>
                <a:cs typeface="Lucida Sans Unicode"/>
              </a:rPr>
              <a:t>trip.</a:t>
            </a:r>
            <a:r>
              <a:rPr sz="1400" kern="0" spc="95">
                <a:solidFill>
                  <a:srgbClr val="5893F5"/>
                </a:solidFill>
                <a:latin typeface="Lucida Sans Unicode"/>
                <a:cs typeface="Lucida Sans Unicode"/>
              </a:rPr>
              <a:t> </a:t>
            </a:r>
            <a:r>
              <a:rPr sz="1400" kern="0">
                <a:solidFill>
                  <a:srgbClr val="5893F5"/>
                </a:solidFill>
                <a:latin typeface="Lucida Sans Unicode"/>
                <a:cs typeface="Lucida Sans Unicode"/>
              </a:rPr>
              <a:t>Acknowledge</a:t>
            </a:r>
            <a:r>
              <a:rPr sz="1400" kern="0" spc="175">
                <a:solidFill>
                  <a:srgbClr val="5893F5"/>
                </a:solidFill>
                <a:latin typeface="Lucida Sans Unicode"/>
                <a:cs typeface="Lucida Sans Unicode"/>
              </a:rPr>
              <a:t> </a:t>
            </a:r>
            <a:r>
              <a:rPr sz="1400" kern="0" spc="-20">
                <a:solidFill>
                  <a:srgbClr val="5893F5"/>
                </a:solidFill>
                <a:latin typeface="Lucida Sans Unicode"/>
                <a:cs typeface="Lucida Sans Unicode"/>
              </a:rPr>
              <a:t>their </a:t>
            </a:r>
            <a:r>
              <a:rPr sz="1400" kern="0">
                <a:solidFill>
                  <a:srgbClr val="5893F5"/>
                </a:solidFill>
                <a:latin typeface="Lucida Sans Unicode"/>
                <a:cs typeface="Lucida Sans Unicode"/>
              </a:rPr>
              <a:t>feelings</a:t>
            </a:r>
            <a:r>
              <a:rPr sz="1400" kern="0" spc="-45">
                <a:solidFill>
                  <a:srgbClr val="5893F5"/>
                </a:solidFill>
                <a:latin typeface="Lucida Sans Unicode"/>
                <a:cs typeface="Lucida Sans Unicode"/>
              </a:rPr>
              <a:t> </a:t>
            </a:r>
            <a:r>
              <a:rPr sz="1400" kern="0" spc="75">
                <a:solidFill>
                  <a:srgbClr val="5893F5"/>
                </a:solidFill>
                <a:latin typeface="Lucida Sans Unicode"/>
                <a:cs typeface="Lucida Sans Unicode"/>
              </a:rPr>
              <a:t>and</a:t>
            </a:r>
            <a:r>
              <a:rPr sz="1400" kern="0" spc="-5">
                <a:solidFill>
                  <a:srgbClr val="5893F5"/>
                </a:solidFill>
                <a:latin typeface="Lucida Sans Unicode"/>
                <a:cs typeface="Lucida Sans Unicode"/>
              </a:rPr>
              <a:t> </a:t>
            </a:r>
            <a:r>
              <a:rPr sz="1400" kern="0" spc="-20">
                <a:solidFill>
                  <a:srgbClr val="5893F5"/>
                </a:solidFill>
                <a:latin typeface="Lucida Sans Unicode"/>
                <a:cs typeface="Lucida Sans Unicode"/>
              </a:rPr>
              <a:t>offer </a:t>
            </a:r>
            <a:r>
              <a:rPr sz="1400" kern="0" spc="-10">
                <a:solidFill>
                  <a:srgbClr val="5893F5"/>
                </a:solidFill>
                <a:latin typeface="Lucida Sans Unicode"/>
                <a:cs typeface="Lucida Sans Unicode"/>
              </a:rPr>
              <a:t>solutions.</a:t>
            </a:r>
            <a:endParaRPr sz="1400" kern="0">
              <a:solidFill>
                <a:sysClr val="windowText" lastClr="000000"/>
              </a:solidFill>
              <a:latin typeface="Lucida Sans Unicode"/>
              <a:cs typeface="Lucida Sans Unicode"/>
            </a:endParaRPr>
          </a:p>
        </p:txBody>
      </p:sp>
      <p:pic>
        <p:nvPicPr>
          <p:cNvPr id="16" name="object 16"/>
          <p:cNvPicPr/>
          <p:nvPr/>
        </p:nvPicPr>
        <p:blipFill>
          <a:blip r:embed="rId3" cstate="print"/>
          <a:stretch>
            <a:fillRect/>
          </a:stretch>
        </p:blipFill>
        <p:spPr>
          <a:xfrm>
            <a:off x="2863977" y="3696158"/>
            <a:ext cx="1565655" cy="2862707"/>
          </a:xfrm>
          <a:prstGeom prst="rect">
            <a:avLst/>
          </a:prstGeom>
        </p:spPr>
      </p:pic>
      <p:pic>
        <p:nvPicPr>
          <p:cNvPr id="17" name="object 17"/>
          <p:cNvPicPr/>
          <p:nvPr/>
        </p:nvPicPr>
        <p:blipFill>
          <a:blip r:embed="rId4" cstate="print"/>
          <a:stretch>
            <a:fillRect/>
          </a:stretch>
        </p:blipFill>
        <p:spPr>
          <a:xfrm>
            <a:off x="8433944" y="3730207"/>
            <a:ext cx="1142339" cy="2840355"/>
          </a:xfrm>
          <a:prstGeom prst="rect">
            <a:avLst/>
          </a:prstGeom>
        </p:spPr>
      </p:pic>
      <p:sp>
        <p:nvSpPr>
          <p:cNvPr id="18" name="object 18"/>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kern="0" spc="-25">
                <a:solidFill>
                  <a:prstClr val="white"/>
                </a:solidFill>
              </a:rPr>
              <a:t>49</a:t>
            </a:r>
          </a:p>
        </p:txBody>
      </p:sp>
      <p:sp>
        <p:nvSpPr>
          <p:cNvPr id="19" name="object 19"/>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15"/>
              <a:t> </a:t>
            </a:r>
            <a:r>
              <a:rPr sz="3800"/>
              <a:t>2: </a:t>
            </a:r>
            <a:r>
              <a:rPr sz="3800" spc="-10"/>
              <a:t>Qualification</a:t>
            </a:r>
            <a:endParaRPr sz="3800"/>
          </a:p>
        </p:txBody>
      </p:sp>
      <p:grpSp>
        <p:nvGrpSpPr>
          <p:cNvPr id="3" name="object 3"/>
          <p:cNvGrpSpPr/>
          <p:nvPr/>
        </p:nvGrpSpPr>
        <p:grpSpPr>
          <a:xfrm>
            <a:off x="2922652" y="752666"/>
            <a:ext cx="7165975" cy="5805805"/>
            <a:chOff x="2909951" y="752665"/>
            <a:chExt cx="7165975" cy="5805805"/>
          </a:xfrm>
        </p:grpSpPr>
        <p:pic>
          <p:nvPicPr>
            <p:cNvPr id="4" name="object 4"/>
            <p:cNvPicPr/>
            <p:nvPr/>
          </p:nvPicPr>
          <p:blipFill>
            <a:blip r:embed="rId3" cstate="print"/>
            <a:stretch>
              <a:fillRect/>
            </a:stretch>
          </p:blipFill>
          <p:spPr>
            <a:xfrm>
              <a:off x="2909951" y="752665"/>
              <a:ext cx="7165975" cy="5805678"/>
            </a:xfrm>
            <a:prstGeom prst="rect">
              <a:avLst/>
            </a:prstGeom>
          </p:spPr>
        </p:pic>
        <p:sp>
          <p:nvSpPr>
            <p:cNvPr id="5" name="object 5"/>
            <p:cNvSpPr/>
            <p:nvPr/>
          </p:nvSpPr>
          <p:spPr>
            <a:xfrm>
              <a:off x="5096510" y="3395091"/>
              <a:ext cx="1677035" cy="626745"/>
            </a:xfrm>
            <a:custGeom>
              <a:avLst/>
              <a:gdLst/>
              <a:ahLst/>
              <a:cxnLst/>
              <a:rect l="l" t="t" r="r" b="b"/>
              <a:pathLst>
                <a:path w="1677034" h="626745">
                  <a:moveTo>
                    <a:pt x="1572387" y="0"/>
                  </a:moveTo>
                  <a:lnTo>
                    <a:pt x="104393" y="0"/>
                  </a:lnTo>
                  <a:lnTo>
                    <a:pt x="63757" y="8205"/>
                  </a:lnTo>
                  <a:lnTo>
                    <a:pt x="30575" y="30591"/>
                  </a:lnTo>
                  <a:lnTo>
                    <a:pt x="8203" y="63811"/>
                  </a:lnTo>
                  <a:lnTo>
                    <a:pt x="0" y="104521"/>
                  </a:lnTo>
                  <a:lnTo>
                    <a:pt x="0" y="522097"/>
                  </a:lnTo>
                  <a:lnTo>
                    <a:pt x="8203" y="562806"/>
                  </a:lnTo>
                  <a:lnTo>
                    <a:pt x="30575" y="596026"/>
                  </a:lnTo>
                  <a:lnTo>
                    <a:pt x="63757" y="618412"/>
                  </a:lnTo>
                  <a:lnTo>
                    <a:pt x="104393" y="626618"/>
                  </a:lnTo>
                  <a:lnTo>
                    <a:pt x="1572387" y="626618"/>
                  </a:lnTo>
                  <a:lnTo>
                    <a:pt x="1613023" y="618412"/>
                  </a:lnTo>
                  <a:lnTo>
                    <a:pt x="1646205" y="596026"/>
                  </a:lnTo>
                  <a:lnTo>
                    <a:pt x="1668577" y="562806"/>
                  </a:lnTo>
                  <a:lnTo>
                    <a:pt x="1676781" y="522097"/>
                  </a:lnTo>
                  <a:lnTo>
                    <a:pt x="1676781" y="104521"/>
                  </a:lnTo>
                  <a:lnTo>
                    <a:pt x="1668577" y="63811"/>
                  </a:lnTo>
                  <a:lnTo>
                    <a:pt x="1646205" y="30591"/>
                  </a:lnTo>
                  <a:lnTo>
                    <a:pt x="1613023" y="8205"/>
                  </a:lnTo>
                  <a:lnTo>
                    <a:pt x="1572387" y="0"/>
                  </a:lnTo>
                  <a:close/>
                </a:path>
              </a:pathLst>
            </a:custGeom>
            <a:solidFill>
              <a:srgbClr val="1B407A"/>
            </a:solidFill>
          </p:spPr>
          <p:txBody>
            <a:bodyPr wrap="square" lIns="0" tIns="0" rIns="0" bIns="0" rtlCol="0"/>
            <a:lstStyle/>
            <a:p>
              <a:endParaRPr/>
            </a:p>
          </p:txBody>
        </p:sp>
      </p:grpSp>
      <p:sp>
        <p:nvSpPr>
          <p:cNvPr id="6" name="object 6"/>
          <p:cNvSpPr txBox="1"/>
          <p:nvPr/>
        </p:nvSpPr>
        <p:spPr>
          <a:xfrm>
            <a:off x="5378197" y="3455034"/>
            <a:ext cx="1139825" cy="506730"/>
          </a:xfrm>
          <a:prstGeom prst="rect">
            <a:avLst/>
          </a:prstGeom>
        </p:spPr>
        <p:txBody>
          <a:bodyPr vert="horz" wrap="square" lIns="0" tIns="13335" rIns="0" bIns="0" rtlCol="0">
            <a:spAutoFit/>
          </a:bodyPr>
          <a:lstStyle/>
          <a:p>
            <a:pPr marL="12700" marR="5080" indent="-635" algn="ctr">
              <a:spcBef>
                <a:spcPts val="105"/>
              </a:spcBef>
            </a:pPr>
            <a:r>
              <a:rPr sz="1050" b="1" spc="-10">
                <a:solidFill>
                  <a:srgbClr val="FFFFFF"/>
                </a:solidFill>
                <a:latin typeface="Arial"/>
                <a:cs typeface="Arial"/>
              </a:rPr>
              <a:t>Knowledge </a:t>
            </a:r>
            <a:r>
              <a:rPr sz="1050" b="1">
                <a:solidFill>
                  <a:srgbClr val="FFFFFF"/>
                </a:solidFill>
                <a:latin typeface="Arial"/>
                <a:cs typeface="Arial"/>
              </a:rPr>
              <a:t>Customer</a:t>
            </a:r>
            <a:r>
              <a:rPr sz="1050" b="1" spc="-65">
                <a:solidFill>
                  <a:srgbClr val="FFFFFF"/>
                </a:solidFill>
                <a:latin typeface="Arial"/>
                <a:cs typeface="Arial"/>
              </a:rPr>
              <a:t> </a:t>
            </a:r>
            <a:r>
              <a:rPr sz="1050" b="1" spc="-10">
                <a:solidFill>
                  <a:srgbClr val="FFFFFF"/>
                </a:solidFill>
                <a:latin typeface="Arial"/>
                <a:cs typeface="Arial"/>
              </a:rPr>
              <a:t>Delight Presentation</a:t>
            </a:r>
            <a:endParaRPr sz="1050">
              <a:latin typeface="Arial"/>
              <a:cs typeface="Arial"/>
            </a:endParaRPr>
          </a:p>
        </p:txBody>
      </p:sp>
      <p:sp>
        <p:nvSpPr>
          <p:cNvPr id="7" name="object 7"/>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spc="-25"/>
              <a:t>51</a:t>
            </a:r>
          </a:p>
        </p:txBody>
      </p:sp>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t>Automotive</a:t>
            </a:r>
            <a:r>
              <a:rPr spc="-35"/>
              <a:t> </a:t>
            </a:r>
            <a:r>
              <a:rPr spc="-10"/>
              <a:t>Division</a:t>
            </a:r>
          </a:p>
        </p:txBody>
      </p:sp>
      <p:sp>
        <p:nvSpPr>
          <p:cNvPr id="9" name="object 5">
            <a:extLst>
              <a:ext uri="{FF2B5EF4-FFF2-40B4-BE49-F238E27FC236}">
                <a16:creationId xmlns:a16="http://schemas.microsoft.com/office/drawing/2014/main" id="{60599E98-4308-9FE7-2242-0F4B41F79006}"/>
              </a:ext>
            </a:extLst>
          </p:cNvPr>
          <p:cNvSpPr/>
          <p:nvPr/>
        </p:nvSpPr>
        <p:spPr>
          <a:xfrm>
            <a:off x="5316275" y="3455034"/>
            <a:ext cx="1201747" cy="501270"/>
          </a:xfrm>
          <a:custGeom>
            <a:avLst/>
            <a:gdLst/>
            <a:ahLst/>
            <a:cxnLst/>
            <a:rect l="l" t="t" r="r" b="b"/>
            <a:pathLst>
              <a:path w="1635759" h="635000">
                <a:moveTo>
                  <a:pt x="1529714" y="0"/>
                </a:moveTo>
                <a:lnTo>
                  <a:pt x="105790" y="0"/>
                </a:lnTo>
                <a:lnTo>
                  <a:pt x="64615" y="8314"/>
                </a:lnTo>
                <a:lnTo>
                  <a:pt x="30987" y="30987"/>
                </a:lnTo>
                <a:lnTo>
                  <a:pt x="8314" y="64615"/>
                </a:lnTo>
                <a:lnTo>
                  <a:pt x="0" y="105790"/>
                </a:lnTo>
                <a:lnTo>
                  <a:pt x="0" y="528955"/>
                </a:lnTo>
                <a:lnTo>
                  <a:pt x="8314" y="570130"/>
                </a:lnTo>
                <a:lnTo>
                  <a:pt x="30987" y="603757"/>
                </a:lnTo>
                <a:lnTo>
                  <a:pt x="64615" y="626431"/>
                </a:lnTo>
                <a:lnTo>
                  <a:pt x="105790" y="634745"/>
                </a:lnTo>
                <a:lnTo>
                  <a:pt x="1529714" y="634745"/>
                </a:lnTo>
                <a:lnTo>
                  <a:pt x="1570890" y="626431"/>
                </a:lnTo>
                <a:lnTo>
                  <a:pt x="1604517" y="603757"/>
                </a:lnTo>
                <a:lnTo>
                  <a:pt x="1627191" y="570130"/>
                </a:lnTo>
                <a:lnTo>
                  <a:pt x="1635506" y="528955"/>
                </a:lnTo>
                <a:lnTo>
                  <a:pt x="1635506" y="105790"/>
                </a:lnTo>
                <a:lnTo>
                  <a:pt x="1627191" y="64615"/>
                </a:lnTo>
                <a:lnTo>
                  <a:pt x="1604517" y="30987"/>
                </a:lnTo>
                <a:lnTo>
                  <a:pt x="1570890" y="8314"/>
                </a:lnTo>
                <a:lnTo>
                  <a:pt x="1529714" y="0"/>
                </a:lnTo>
                <a:close/>
              </a:path>
            </a:pathLst>
          </a:custGeom>
          <a:solidFill>
            <a:srgbClr val="1B407A"/>
          </a:solidFill>
        </p:spPr>
        <p:txBody>
          <a:bodyPr wrap="square" lIns="0" tIns="0" rIns="0" bIns="0" rtlCol="0"/>
          <a:lstStyle/>
          <a:p>
            <a:endParaRPr kern="0">
              <a:solidFill>
                <a:sysClr val="windowText" lastClr="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059" y="300990"/>
            <a:ext cx="4213225" cy="605155"/>
          </a:xfrm>
          <a:prstGeom prst="rect">
            <a:avLst/>
          </a:prstGeom>
        </p:spPr>
        <p:txBody>
          <a:bodyPr vert="horz" wrap="square" lIns="0" tIns="12700" rIns="0" bIns="0" rtlCol="0">
            <a:spAutoFit/>
          </a:bodyPr>
          <a:lstStyle/>
          <a:p>
            <a:pPr marL="12700">
              <a:spcBef>
                <a:spcPts val="100"/>
              </a:spcBef>
              <a:tabLst>
                <a:tab pos="1615440" algn="l"/>
              </a:tabLst>
            </a:pPr>
            <a:r>
              <a:rPr sz="3800"/>
              <a:t>Step</a:t>
            </a:r>
            <a:r>
              <a:rPr sz="3800" spc="-15"/>
              <a:t> </a:t>
            </a:r>
            <a:r>
              <a:rPr sz="3800" spc="-25"/>
              <a:t>2:</a:t>
            </a:r>
            <a:r>
              <a:rPr sz="3800"/>
              <a:t>	</a:t>
            </a:r>
            <a:r>
              <a:rPr sz="3800" spc="-10"/>
              <a:t>Qualification</a:t>
            </a:r>
            <a:endParaRPr sz="3800"/>
          </a:p>
        </p:txBody>
      </p:sp>
      <p:sp>
        <p:nvSpPr>
          <p:cNvPr id="3" name="object 3"/>
          <p:cNvSpPr txBox="1"/>
          <p:nvPr/>
        </p:nvSpPr>
        <p:spPr>
          <a:xfrm>
            <a:off x="437693" y="992320"/>
            <a:ext cx="11313795" cy="4994275"/>
          </a:xfrm>
          <a:prstGeom prst="rect">
            <a:avLst/>
          </a:prstGeom>
        </p:spPr>
        <p:txBody>
          <a:bodyPr vert="horz" wrap="square" lIns="0" tIns="151765" rIns="0" bIns="0" rtlCol="0">
            <a:spAutoFit/>
          </a:bodyPr>
          <a:lstStyle/>
          <a:p>
            <a:pPr marL="12700">
              <a:spcBef>
                <a:spcPts val="1195"/>
              </a:spcBef>
            </a:pPr>
            <a:r>
              <a:rPr sz="2450" b="1">
                <a:latin typeface="Calibri"/>
                <a:cs typeface="Calibri"/>
              </a:rPr>
              <a:t>THE</a:t>
            </a:r>
            <a:r>
              <a:rPr sz="2450" b="1" spc="-60">
                <a:latin typeface="Calibri"/>
                <a:cs typeface="Calibri"/>
              </a:rPr>
              <a:t> </a:t>
            </a:r>
            <a:r>
              <a:rPr sz="2450" b="1" spc="-10">
                <a:latin typeface="Calibri"/>
                <a:cs typeface="Calibri"/>
              </a:rPr>
              <a:t>OBJECTIVES</a:t>
            </a:r>
            <a:r>
              <a:rPr sz="2450" b="1" spc="-75">
                <a:latin typeface="Calibri"/>
                <a:cs typeface="Calibri"/>
              </a:rPr>
              <a:t> </a:t>
            </a:r>
            <a:r>
              <a:rPr sz="2450" b="1">
                <a:latin typeface="Calibri"/>
                <a:cs typeface="Calibri"/>
              </a:rPr>
              <a:t>OF</a:t>
            </a:r>
            <a:r>
              <a:rPr sz="2450" b="1" spc="-45">
                <a:latin typeface="Calibri"/>
                <a:cs typeface="Calibri"/>
              </a:rPr>
              <a:t> </a:t>
            </a:r>
            <a:r>
              <a:rPr sz="2450" b="1" spc="-10">
                <a:latin typeface="Calibri"/>
                <a:cs typeface="Calibri"/>
              </a:rPr>
              <a:t>QUALIFICATION</a:t>
            </a:r>
            <a:endParaRPr sz="2450">
              <a:latin typeface="Calibri"/>
              <a:cs typeface="Calibri"/>
            </a:endParaRPr>
          </a:p>
          <a:p>
            <a:pPr marL="5267325" indent="-464820">
              <a:spcBef>
                <a:spcPts val="1480"/>
              </a:spcBef>
              <a:buSzPct val="120000"/>
              <a:buChar char="•"/>
              <a:tabLst>
                <a:tab pos="5267325" algn="l"/>
              </a:tabLst>
            </a:pPr>
            <a:r>
              <a:rPr sz="2000">
                <a:latin typeface="Calibri"/>
                <a:cs typeface="Calibri"/>
              </a:rPr>
              <a:t>Increase</a:t>
            </a:r>
            <a:r>
              <a:rPr sz="2000" spc="-40">
                <a:latin typeface="Calibri"/>
                <a:cs typeface="Calibri"/>
              </a:rPr>
              <a:t> </a:t>
            </a:r>
            <a:r>
              <a:rPr sz="2000">
                <a:latin typeface="Calibri"/>
                <a:cs typeface="Calibri"/>
              </a:rPr>
              <a:t>customer</a:t>
            </a:r>
            <a:r>
              <a:rPr sz="2000" spc="-30">
                <a:latin typeface="Calibri"/>
                <a:cs typeface="Calibri"/>
              </a:rPr>
              <a:t> </a:t>
            </a:r>
            <a:r>
              <a:rPr sz="2000">
                <a:latin typeface="Calibri"/>
                <a:cs typeface="Calibri"/>
              </a:rPr>
              <a:t>satisfaction</a:t>
            </a:r>
            <a:r>
              <a:rPr sz="2000" spc="-25">
                <a:latin typeface="Calibri"/>
                <a:cs typeface="Calibri"/>
              </a:rPr>
              <a:t> </a:t>
            </a:r>
            <a:r>
              <a:rPr sz="2000">
                <a:latin typeface="Calibri"/>
                <a:cs typeface="Calibri"/>
              </a:rPr>
              <a:t>by</a:t>
            </a:r>
            <a:r>
              <a:rPr sz="2000" spc="-50">
                <a:latin typeface="Calibri"/>
                <a:cs typeface="Calibri"/>
              </a:rPr>
              <a:t> </a:t>
            </a:r>
            <a:r>
              <a:rPr sz="2000">
                <a:latin typeface="Calibri"/>
                <a:cs typeface="Calibri"/>
              </a:rPr>
              <a:t>giving</a:t>
            </a:r>
            <a:r>
              <a:rPr sz="2000" spc="-40">
                <a:latin typeface="Calibri"/>
                <a:cs typeface="Calibri"/>
              </a:rPr>
              <a:t> </a:t>
            </a:r>
            <a:r>
              <a:rPr sz="2000">
                <a:latin typeface="Calibri"/>
                <a:cs typeface="Calibri"/>
              </a:rPr>
              <a:t>the</a:t>
            </a:r>
            <a:r>
              <a:rPr sz="2000" spc="-45">
                <a:latin typeface="Calibri"/>
                <a:cs typeface="Calibri"/>
              </a:rPr>
              <a:t> </a:t>
            </a:r>
            <a:r>
              <a:rPr sz="2000">
                <a:latin typeface="Calibri"/>
                <a:cs typeface="Calibri"/>
              </a:rPr>
              <a:t>customer</a:t>
            </a:r>
            <a:r>
              <a:rPr sz="2000" spc="-45">
                <a:latin typeface="Calibri"/>
                <a:cs typeface="Calibri"/>
              </a:rPr>
              <a:t> </a:t>
            </a:r>
            <a:r>
              <a:rPr sz="2000" spc="-50">
                <a:latin typeface="Calibri"/>
                <a:cs typeface="Calibri"/>
              </a:rPr>
              <a:t>a</a:t>
            </a:r>
            <a:endParaRPr sz="2000">
              <a:latin typeface="Calibri"/>
              <a:cs typeface="Calibri"/>
            </a:endParaRPr>
          </a:p>
          <a:p>
            <a:pPr marL="5267325">
              <a:spcBef>
                <a:spcPts val="2400"/>
              </a:spcBef>
            </a:pPr>
            <a:r>
              <a:rPr sz="2000">
                <a:latin typeface="Calibri"/>
                <a:cs typeface="Calibri"/>
              </a:rPr>
              <a:t>professional</a:t>
            </a:r>
            <a:r>
              <a:rPr sz="2000" spc="-95">
                <a:latin typeface="Calibri"/>
                <a:cs typeface="Calibri"/>
              </a:rPr>
              <a:t> </a:t>
            </a:r>
            <a:r>
              <a:rPr sz="2000" spc="-10">
                <a:latin typeface="Calibri"/>
                <a:cs typeface="Calibri"/>
              </a:rPr>
              <a:t>experience</a:t>
            </a:r>
            <a:endParaRPr sz="2000">
              <a:latin typeface="Calibri"/>
              <a:cs typeface="Calibri"/>
            </a:endParaRPr>
          </a:p>
          <a:p>
            <a:pPr marL="5267325" marR="5080" indent="-464820">
              <a:lnSpc>
                <a:spcPct val="200100"/>
              </a:lnSpc>
              <a:spcBef>
                <a:spcPts val="805"/>
              </a:spcBef>
              <a:buSzPct val="120000"/>
              <a:buChar char="•"/>
              <a:tabLst>
                <a:tab pos="5267325" algn="l"/>
              </a:tabLst>
            </a:pPr>
            <a:r>
              <a:rPr sz="2000">
                <a:latin typeface="Calibri"/>
                <a:cs typeface="Calibri"/>
              </a:rPr>
              <a:t>Effectively</a:t>
            </a:r>
            <a:r>
              <a:rPr sz="2000" spc="-45">
                <a:latin typeface="Calibri"/>
                <a:cs typeface="Calibri"/>
              </a:rPr>
              <a:t> </a:t>
            </a:r>
            <a:r>
              <a:rPr sz="2000">
                <a:latin typeface="Calibri"/>
                <a:cs typeface="Calibri"/>
              </a:rPr>
              <a:t>qualify</a:t>
            </a:r>
            <a:r>
              <a:rPr sz="2000" spc="-50">
                <a:latin typeface="Calibri"/>
                <a:cs typeface="Calibri"/>
              </a:rPr>
              <a:t> </a:t>
            </a:r>
            <a:r>
              <a:rPr sz="2000">
                <a:latin typeface="Calibri"/>
                <a:cs typeface="Calibri"/>
              </a:rPr>
              <a:t>customers</a:t>
            </a:r>
            <a:r>
              <a:rPr sz="2000" spc="-45">
                <a:latin typeface="Calibri"/>
                <a:cs typeface="Calibri"/>
              </a:rPr>
              <a:t> </a:t>
            </a:r>
            <a:r>
              <a:rPr sz="2000">
                <a:latin typeface="Calibri"/>
                <a:cs typeface="Calibri"/>
              </a:rPr>
              <a:t>to</a:t>
            </a:r>
            <a:r>
              <a:rPr sz="2000" spc="-50">
                <a:latin typeface="Calibri"/>
                <a:cs typeface="Calibri"/>
              </a:rPr>
              <a:t> </a:t>
            </a:r>
            <a:r>
              <a:rPr sz="2000">
                <a:latin typeface="Calibri"/>
                <a:cs typeface="Calibri"/>
              </a:rPr>
              <a:t>match</a:t>
            </a:r>
            <a:r>
              <a:rPr sz="2000" spc="-50">
                <a:latin typeface="Calibri"/>
                <a:cs typeface="Calibri"/>
              </a:rPr>
              <a:t> </a:t>
            </a:r>
            <a:r>
              <a:rPr sz="2000">
                <a:latin typeface="Calibri"/>
                <a:cs typeface="Calibri"/>
              </a:rPr>
              <a:t>them</a:t>
            </a:r>
            <a:r>
              <a:rPr sz="2000" spc="-50">
                <a:latin typeface="Calibri"/>
                <a:cs typeface="Calibri"/>
              </a:rPr>
              <a:t> </a:t>
            </a:r>
            <a:r>
              <a:rPr sz="2000">
                <a:latin typeface="Calibri"/>
                <a:cs typeface="Calibri"/>
              </a:rPr>
              <a:t>with</a:t>
            </a:r>
            <a:r>
              <a:rPr sz="2000" spc="-45">
                <a:latin typeface="Calibri"/>
                <a:cs typeface="Calibri"/>
              </a:rPr>
              <a:t> </a:t>
            </a:r>
            <a:r>
              <a:rPr sz="2000">
                <a:latin typeface="Calibri"/>
                <a:cs typeface="Calibri"/>
              </a:rPr>
              <a:t>the</a:t>
            </a:r>
            <a:r>
              <a:rPr sz="2000" spc="-50">
                <a:latin typeface="Calibri"/>
                <a:cs typeface="Calibri"/>
              </a:rPr>
              <a:t> </a:t>
            </a:r>
            <a:r>
              <a:rPr sz="2000" spc="-10">
                <a:latin typeface="Calibri"/>
                <a:cs typeface="Calibri"/>
              </a:rPr>
              <a:t>ideal vehicle</a:t>
            </a:r>
            <a:endParaRPr sz="2000">
              <a:latin typeface="Calibri"/>
              <a:cs typeface="Calibri"/>
            </a:endParaRPr>
          </a:p>
          <a:p>
            <a:pPr>
              <a:spcBef>
                <a:spcPts val="750"/>
              </a:spcBef>
              <a:buFont typeface="Calibri"/>
              <a:buChar char="•"/>
            </a:pPr>
            <a:endParaRPr sz="2000">
              <a:latin typeface="Calibri"/>
              <a:cs typeface="Calibri"/>
            </a:endParaRPr>
          </a:p>
          <a:p>
            <a:pPr marL="5267325" indent="-464820">
              <a:buSzPct val="120000"/>
              <a:buChar char="•"/>
              <a:tabLst>
                <a:tab pos="5267325" algn="l"/>
              </a:tabLst>
            </a:pPr>
            <a:r>
              <a:rPr sz="2000">
                <a:latin typeface="Calibri"/>
                <a:cs typeface="Calibri"/>
              </a:rPr>
              <a:t>Recognize</a:t>
            </a:r>
            <a:r>
              <a:rPr sz="2000" spc="-60">
                <a:latin typeface="Calibri"/>
                <a:cs typeface="Calibri"/>
              </a:rPr>
              <a:t> </a:t>
            </a:r>
            <a:r>
              <a:rPr sz="2000">
                <a:latin typeface="Calibri"/>
                <a:cs typeface="Calibri"/>
              </a:rPr>
              <a:t>the</a:t>
            </a:r>
            <a:r>
              <a:rPr sz="2000" spc="-40">
                <a:latin typeface="Calibri"/>
                <a:cs typeface="Calibri"/>
              </a:rPr>
              <a:t> </a:t>
            </a:r>
            <a:r>
              <a:rPr sz="2000">
                <a:latin typeface="Calibri"/>
                <a:cs typeface="Calibri"/>
              </a:rPr>
              <a:t>effect</a:t>
            </a:r>
            <a:r>
              <a:rPr sz="2000" spc="-15">
                <a:latin typeface="Calibri"/>
                <a:cs typeface="Calibri"/>
              </a:rPr>
              <a:t> </a:t>
            </a:r>
            <a:r>
              <a:rPr sz="2000">
                <a:latin typeface="Calibri"/>
                <a:cs typeface="Calibri"/>
              </a:rPr>
              <a:t>your</a:t>
            </a:r>
            <a:r>
              <a:rPr sz="2000" spc="-60">
                <a:latin typeface="Calibri"/>
                <a:cs typeface="Calibri"/>
              </a:rPr>
              <a:t> </a:t>
            </a:r>
            <a:r>
              <a:rPr sz="2000">
                <a:latin typeface="Calibri"/>
                <a:cs typeface="Calibri"/>
              </a:rPr>
              <a:t>attitude</a:t>
            </a:r>
            <a:r>
              <a:rPr sz="2000" spc="-30">
                <a:latin typeface="Calibri"/>
                <a:cs typeface="Calibri"/>
              </a:rPr>
              <a:t> </a:t>
            </a:r>
            <a:r>
              <a:rPr sz="2000">
                <a:latin typeface="Calibri"/>
                <a:cs typeface="Calibri"/>
              </a:rPr>
              <a:t>has</a:t>
            </a:r>
            <a:r>
              <a:rPr sz="2000" spc="-30">
                <a:latin typeface="Calibri"/>
                <a:cs typeface="Calibri"/>
              </a:rPr>
              <a:t> </a:t>
            </a:r>
            <a:r>
              <a:rPr sz="2000">
                <a:latin typeface="Calibri"/>
                <a:cs typeface="Calibri"/>
              </a:rPr>
              <a:t>on</a:t>
            </a:r>
            <a:r>
              <a:rPr sz="2000" spc="-50">
                <a:latin typeface="Calibri"/>
                <a:cs typeface="Calibri"/>
              </a:rPr>
              <a:t> </a:t>
            </a:r>
            <a:r>
              <a:rPr sz="2000">
                <a:latin typeface="Calibri"/>
                <a:cs typeface="Calibri"/>
              </a:rPr>
              <a:t>your</a:t>
            </a:r>
            <a:r>
              <a:rPr sz="2000" spc="-55">
                <a:latin typeface="Calibri"/>
                <a:cs typeface="Calibri"/>
              </a:rPr>
              <a:t> </a:t>
            </a:r>
            <a:r>
              <a:rPr sz="2000" spc="-10">
                <a:latin typeface="Calibri"/>
                <a:cs typeface="Calibri"/>
              </a:rPr>
              <a:t>customer</a:t>
            </a:r>
            <a:endParaRPr sz="2000">
              <a:latin typeface="Calibri"/>
              <a:cs typeface="Calibri"/>
            </a:endParaRPr>
          </a:p>
          <a:p>
            <a:pPr marL="5267325" marR="849630" indent="-464820">
              <a:lnSpc>
                <a:spcPct val="200000"/>
              </a:lnSpc>
              <a:spcBef>
                <a:spcPts val="805"/>
              </a:spcBef>
              <a:buSzPct val="120000"/>
              <a:buChar char="•"/>
              <a:tabLst>
                <a:tab pos="5267325" algn="l"/>
              </a:tabLst>
            </a:pPr>
            <a:r>
              <a:rPr sz="2000">
                <a:latin typeface="Calibri"/>
                <a:cs typeface="Calibri"/>
              </a:rPr>
              <a:t>Develop</a:t>
            </a:r>
            <a:r>
              <a:rPr sz="2000" spc="-35">
                <a:latin typeface="Calibri"/>
                <a:cs typeface="Calibri"/>
              </a:rPr>
              <a:t> </a:t>
            </a:r>
            <a:r>
              <a:rPr sz="2000">
                <a:latin typeface="Calibri"/>
                <a:cs typeface="Calibri"/>
              </a:rPr>
              <a:t>a</a:t>
            </a:r>
            <a:r>
              <a:rPr sz="2000" spc="-30">
                <a:latin typeface="Calibri"/>
                <a:cs typeface="Calibri"/>
              </a:rPr>
              <a:t> </a:t>
            </a:r>
            <a:r>
              <a:rPr sz="2000">
                <a:latin typeface="Calibri"/>
                <a:cs typeface="Calibri"/>
              </a:rPr>
              <a:t>climate of</a:t>
            </a:r>
            <a:r>
              <a:rPr sz="2000" spc="-30">
                <a:latin typeface="Calibri"/>
                <a:cs typeface="Calibri"/>
              </a:rPr>
              <a:t> </a:t>
            </a:r>
            <a:r>
              <a:rPr sz="2000">
                <a:latin typeface="Calibri"/>
                <a:cs typeface="Calibri"/>
              </a:rPr>
              <a:t>trust</a:t>
            </a:r>
            <a:r>
              <a:rPr sz="2000" spc="-15">
                <a:latin typeface="Calibri"/>
                <a:cs typeface="Calibri"/>
              </a:rPr>
              <a:t> </a:t>
            </a:r>
            <a:r>
              <a:rPr sz="2000">
                <a:latin typeface="Calibri"/>
                <a:cs typeface="Calibri"/>
              </a:rPr>
              <a:t>and</a:t>
            </a:r>
            <a:r>
              <a:rPr sz="2000" spc="-35">
                <a:latin typeface="Calibri"/>
                <a:cs typeface="Calibri"/>
              </a:rPr>
              <a:t> </a:t>
            </a:r>
            <a:r>
              <a:rPr sz="2000">
                <a:latin typeface="Calibri"/>
                <a:cs typeface="Calibri"/>
              </a:rPr>
              <a:t>understanding</a:t>
            </a:r>
            <a:r>
              <a:rPr sz="2000" spc="-35">
                <a:latin typeface="Calibri"/>
                <a:cs typeface="Calibri"/>
              </a:rPr>
              <a:t> </a:t>
            </a:r>
            <a:r>
              <a:rPr sz="2000" spc="-20">
                <a:latin typeface="Calibri"/>
                <a:cs typeface="Calibri"/>
              </a:rPr>
              <a:t>with </a:t>
            </a:r>
            <a:r>
              <a:rPr sz="2000">
                <a:latin typeface="Calibri"/>
                <a:cs typeface="Calibri"/>
              </a:rPr>
              <a:t>different</a:t>
            </a:r>
            <a:r>
              <a:rPr sz="2000" spc="-80">
                <a:latin typeface="Calibri"/>
                <a:cs typeface="Calibri"/>
              </a:rPr>
              <a:t> </a:t>
            </a:r>
            <a:r>
              <a:rPr sz="2000" spc="-10">
                <a:latin typeface="Calibri"/>
                <a:cs typeface="Calibri"/>
              </a:rPr>
              <a:t>customers</a:t>
            </a:r>
            <a:endParaRPr sz="2000">
              <a:latin typeface="Calibri"/>
              <a:cs typeface="Calibri"/>
            </a:endParaRPr>
          </a:p>
        </p:txBody>
      </p:sp>
      <p:pic>
        <p:nvPicPr>
          <p:cNvPr id="4" name="object 4"/>
          <p:cNvPicPr/>
          <p:nvPr/>
        </p:nvPicPr>
        <p:blipFill>
          <a:blip r:embed="rId3" cstate="print"/>
          <a:stretch>
            <a:fillRect/>
          </a:stretch>
        </p:blipFill>
        <p:spPr>
          <a:xfrm>
            <a:off x="1141980" y="2052825"/>
            <a:ext cx="3800103" cy="3801623"/>
          </a:xfrm>
          <a:prstGeom prst="rect">
            <a:avLst/>
          </a:prstGeom>
        </p:spPr>
      </p:pic>
      <p:sp>
        <p:nvSpPr>
          <p:cNvPr id="5" name="object 5"/>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spc="-25"/>
              <a:t>52</a:t>
            </a:r>
          </a:p>
        </p:txBody>
      </p:sp>
      <p:sp>
        <p:nvSpPr>
          <p:cNvPr id="6" name="object 6"/>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t>Automotive</a:t>
            </a:r>
            <a:r>
              <a:rPr spc="-35"/>
              <a:t> </a:t>
            </a:r>
            <a:r>
              <a:rPr spc="-10"/>
              <a:t>Division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15"/>
              <a:t> </a:t>
            </a:r>
            <a:r>
              <a:rPr sz="3800"/>
              <a:t>2: </a:t>
            </a:r>
            <a:r>
              <a:rPr sz="3800" spc="-10"/>
              <a:t>Qualification</a:t>
            </a:r>
            <a:endParaRPr sz="3800"/>
          </a:p>
        </p:txBody>
      </p:sp>
      <p:sp>
        <p:nvSpPr>
          <p:cNvPr id="3" name="object 3"/>
          <p:cNvSpPr txBox="1"/>
          <p:nvPr/>
        </p:nvSpPr>
        <p:spPr>
          <a:xfrm>
            <a:off x="437692" y="1131824"/>
            <a:ext cx="4438650" cy="398780"/>
          </a:xfrm>
          <a:prstGeom prst="rect">
            <a:avLst/>
          </a:prstGeom>
        </p:spPr>
        <p:txBody>
          <a:bodyPr vert="horz" wrap="square" lIns="0" tIns="12065" rIns="0" bIns="0" rtlCol="0">
            <a:spAutoFit/>
          </a:bodyPr>
          <a:lstStyle/>
          <a:p>
            <a:pPr marL="12700">
              <a:spcBef>
                <a:spcPts val="95"/>
              </a:spcBef>
            </a:pPr>
            <a:r>
              <a:rPr sz="2450" b="1">
                <a:latin typeface="Calibri"/>
                <a:cs typeface="Calibri"/>
              </a:rPr>
              <a:t>How</a:t>
            </a:r>
            <a:r>
              <a:rPr sz="2450" b="1" spc="-70">
                <a:latin typeface="Calibri"/>
                <a:cs typeface="Calibri"/>
              </a:rPr>
              <a:t> </a:t>
            </a:r>
            <a:r>
              <a:rPr sz="2450" b="1">
                <a:latin typeface="Calibri"/>
                <a:cs typeface="Calibri"/>
              </a:rPr>
              <a:t>can</a:t>
            </a:r>
            <a:r>
              <a:rPr sz="2450" b="1" spc="-50">
                <a:latin typeface="Calibri"/>
                <a:cs typeface="Calibri"/>
              </a:rPr>
              <a:t> </a:t>
            </a:r>
            <a:r>
              <a:rPr sz="2450" b="1">
                <a:latin typeface="Calibri"/>
                <a:cs typeface="Calibri"/>
              </a:rPr>
              <a:t>we</a:t>
            </a:r>
            <a:r>
              <a:rPr sz="2450" b="1" spc="-50">
                <a:latin typeface="Calibri"/>
                <a:cs typeface="Calibri"/>
              </a:rPr>
              <a:t> </a:t>
            </a:r>
            <a:r>
              <a:rPr sz="2450" b="1">
                <a:latin typeface="Calibri"/>
                <a:cs typeface="Calibri"/>
              </a:rPr>
              <a:t>get</a:t>
            </a:r>
            <a:r>
              <a:rPr sz="2450" b="1" spc="-55">
                <a:latin typeface="Calibri"/>
                <a:cs typeface="Calibri"/>
              </a:rPr>
              <a:t> </a:t>
            </a:r>
            <a:r>
              <a:rPr sz="2450" b="1">
                <a:latin typeface="Calibri"/>
                <a:cs typeface="Calibri"/>
              </a:rPr>
              <a:t>that</a:t>
            </a:r>
            <a:r>
              <a:rPr sz="2450" b="1" spc="-55">
                <a:latin typeface="Calibri"/>
                <a:cs typeface="Calibri"/>
              </a:rPr>
              <a:t> </a:t>
            </a:r>
            <a:r>
              <a:rPr sz="2450" b="1" spc="-10">
                <a:latin typeface="Calibri"/>
                <a:cs typeface="Calibri"/>
              </a:rPr>
              <a:t>information?</a:t>
            </a:r>
            <a:endParaRPr sz="2450">
              <a:latin typeface="Calibri"/>
              <a:cs typeface="Calibri"/>
            </a:endParaRPr>
          </a:p>
        </p:txBody>
      </p:sp>
      <p:sp>
        <p:nvSpPr>
          <p:cNvPr id="4" name="object 4"/>
          <p:cNvSpPr/>
          <p:nvPr/>
        </p:nvSpPr>
        <p:spPr>
          <a:xfrm>
            <a:off x="2041399" y="2044193"/>
            <a:ext cx="2648585" cy="4205605"/>
          </a:xfrm>
          <a:custGeom>
            <a:avLst/>
            <a:gdLst/>
            <a:ahLst/>
            <a:cxnLst/>
            <a:rect l="l" t="t" r="r" b="b"/>
            <a:pathLst>
              <a:path w="2648585" h="4205605">
                <a:moveTo>
                  <a:pt x="2383663" y="0"/>
                </a:moveTo>
                <a:lnTo>
                  <a:pt x="264794" y="0"/>
                </a:lnTo>
                <a:lnTo>
                  <a:pt x="217214" y="4264"/>
                </a:lnTo>
                <a:lnTo>
                  <a:pt x="172425" y="16559"/>
                </a:lnTo>
                <a:lnTo>
                  <a:pt x="131176" y="36138"/>
                </a:lnTo>
                <a:lnTo>
                  <a:pt x="94217" y="62256"/>
                </a:lnTo>
                <a:lnTo>
                  <a:pt x="62297" y="94165"/>
                </a:lnTo>
                <a:lnTo>
                  <a:pt x="36166" y="131120"/>
                </a:lnTo>
                <a:lnTo>
                  <a:pt x="16573" y="172374"/>
                </a:lnTo>
                <a:lnTo>
                  <a:pt x="4268" y="217181"/>
                </a:lnTo>
                <a:lnTo>
                  <a:pt x="0" y="264795"/>
                </a:lnTo>
                <a:lnTo>
                  <a:pt x="0" y="3940670"/>
                </a:lnTo>
                <a:lnTo>
                  <a:pt x="4268" y="3988275"/>
                </a:lnTo>
                <a:lnTo>
                  <a:pt x="16573" y="4033081"/>
                </a:lnTo>
                <a:lnTo>
                  <a:pt x="36166" y="4074341"/>
                </a:lnTo>
                <a:lnTo>
                  <a:pt x="62297" y="4111305"/>
                </a:lnTo>
                <a:lnTo>
                  <a:pt x="94217" y="4143226"/>
                </a:lnTo>
                <a:lnTo>
                  <a:pt x="131176" y="4169355"/>
                </a:lnTo>
                <a:lnTo>
                  <a:pt x="172425" y="4188946"/>
                </a:lnTo>
                <a:lnTo>
                  <a:pt x="217214" y="4201248"/>
                </a:lnTo>
                <a:lnTo>
                  <a:pt x="264794" y="4205516"/>
                </a:lnTo>
                <a:lnTo>
                  <a:pt x="2383663" y="4205516"/>
                </a:lnTo>
                <a:lnTo>
                  <a:pt x="2431276" y="4201248"/>
                </a:lnTo>
                <a:lnTo>
                  <a:pt x="2476083" y="4188946"/>
                </a:lnTo>
                <a:lnTo>
                  <a:pt x="2517337" y="4169355"/>
                </a:lnTo>
                <a:lnTo>
                  <a:pt x="2554292" y="4143226"/>
                </a:lnTo>
                <a:lnTo>
                  <a:pt x="2586201" y="4111305"/>
                </a:lnTo>
                <a:lnTo>
                  <a:pt x="2612319" y="4074341"/>
                </a:lnTo>
                <a:lnTo>
                  <a:pt x="2631898" y="4033081"/>
                </a:lnTo>
                <a:lnTo>
                  <a:pt x="2644193" y="3988275"/>
                </a:lnTo>
                <a:lnTo>
                  <a:pt x="2648457" y="3940670"/>
                </a:lnTo>
                <a:lnTo>
                  <a:pt x="2648457" y="264795"/>
                </a:lnTo>
                <a:lnTo>
                  <a:pt x="2644193" y="217181"/>
                </a:lnTo>
                <a:lnTo>
                  <a:pt x="2631898" y="172374"/>
                </a:lnTo>
                <a:lnTo>
                  <a:pt x="2612319" y="131120"/>
                </a:lnTo>
                <a:lnTo>
                  <a:pt x="2586201" y="94165"/>
                </a:lnTo>
                <a:lnTo>
                  <a:pt x="2554292" y="62256"/>
                </a:lnTo>
                <a:lnTo>
                  <a:pt x="2517337" y="36138"/>
                </a:lnTo>
                <a:lnTo>
                  <a:pt x="2476083" y="16559"/>
                </a:lnTo>
                <a:lnTo>
                  <a:pt x="2431276" y="4264"/>
                </a:lnTo>
                <a:lnTo>
                  <a:pt x="2383663" y="0"/>
                </a:lnTo>
                <a:close/>
              </a:path>
            </a:pathLst>
          </a:custGeom>
          <a:solidFill>
            <a:srgbClr val="D0D0D0"/>
          </a:solidFill>
        </p:spPr>
        <p:txBody>
          <a:bodyPr wrap="square" lIns="0" tIns="0" rIns="0" bIns="0" rtlCol="0"/>
          <a:lstStyle/>
          <a:p>
            <a:endParaRPr/>
          </a:p>
        </p:txBody>
      </p:sp>
      <p:sp>
        <p:nvSpPr>
          <p:cNvPr id="5" name="object 5"/>
          <p:cNvSpPr txBox="1"/>
          <p:nvPr/>
        </p:nvSpPr>
        <p:spPr>
          <a:xfrm>
            <a:off x="2599308" y="4575125"/>
            <a:ext cx="1534160" cy="391795"/>
          </a:xfrm>
          <a:prstGeom prst="rect">
            <a:avLst/>
          </a:prstGeom>
        </p:spPr>
        <p:txBody>
          <a:bodyPr vert="horz" wrap="square" lIns="0" tIns="12700" rIns="0" bIns="0" rtlCol="0">
            <a:spAutoFit/>
          </a:bodyPr>
          <a:lstStyle/>
          <a:p>
            <a:pPr marL="12700">
              <a:spcBef>
                <a:spcPts val="100"/>
              </a:spcBef>
            </a:pPr>
            <a:r>
              <a:rPr sz="2400" b="1" spc="-10">
                <a:latin typeface="Arial"/>
                <a:cs typeface="Arial"/>
              </a:rPr>
              <a:t>Observing</a:t>
            </a:r>
            <a:endParaRPr sz="2400">
              <a:latin typeface="Arial"/>
              <a:cs typeface="Arial"/>
            </a:endParaRPr>
          </a:p>
        </p:txBody>
      </p:sp>
      <p:grpSp>
        <p:nvGrpSpPr>
          <p:cNvPr id="6" name="object 6"/>
          <p:cNvGrpSpPr/>
          <p:nvPr/>
        </p:nvGrpSpPr>
        <p:grpSpPr>
          <a:xfrm>
            <a:off x="2164207" y="1795272"/>
            <a:ext cx="2402840" cy="2402840"/>
            <a:chOff x="2151507" y="1795272"/>
            <a:chExt cx="2402840" cy="2402840"/>
          </a:xfrm>
        </p:grpSpPr>
        <p:pic>
          <p:nvPicPr>
            <p:cNvPr id="7" name="object 7"/>
            <p:cNvPicPr/>
            <p:nvPr/>
          </p:nvPicPr>
          <p:blipFill>
            <a:blip r:embed="rId3" cstate="print"/>
            <a:stretch>
              <a:fillRect/>
            </a:stretch>
          </p:blipFill>
          <p:spPr>
            <a:xfrm>
              <a:off x="2164207" y="1807972"/>
              <a:ext cx="2377440" cy="2377440"/>
            </a:xfrm>
            <a:prstGeom prst="rect">
              <a:avLst/>
            </a:prstGeom>
          </p:spPr>
        </p:pic>
        <p:sp>
          <p:nvSpPr>
            <p:cNvPr id="8" name="object 8"/>
            <p:cNvSpPr/>
            <p:nvPr/>
          </p:nvSpPr>
          <p:spPr>
            <a:xfrm>
              <a:off x="2164207" y="1807972"/>
              <a:ext cx="2377440" cy="2377440"/>
            </a:xfrm>
            <a:custGeom>
              <a:avLst/>
              <a:gdLst/>
              <a:ahLst/>
              <a:cxnLst/>
              <a:rect l="l" t="t" r="r" b="b"/>
              <a:pathLst>
                <a:path w="2377440" h="2377440">
                  <a:moveTo>
                    <a:pt x="0" y="1188719"/>
                  </a:moveTo>
                  <a:lnTo>
                    <a:pt x="943" y="1140913"/>
                  </a:lnTo>
                  <a:lnTo>
                    <a:pt x="3752" y="1093586"/>
                  </a:lnTo>
                  <a:lnTo>
                    <a:pt x="8389" y="1046773"/>
                  </a:lnTo>
                  <a:lnTo>
                    <a:pt x="14819" y="1000510"/>
                  </a:lnTo>
                  <a:lnTo>
                    <a:pt x="23007" y="954832"/>
                  </a:lnTo>
                  <a:lnTo>
                    <a:pt x="32917" y="909775"/>
                  </a:lnTo>
                  <a:lnTo>
                    <a:pt x="44514" y="865375"/>
                  </a:lnTo>
                  <a:lnTo>
                    <a:pt x="57761" y="821666"/>
                  </a:lnTo>
                  <a:lnTo>
                    <a:pt x="72625" y="778686"/>
                  </a:lnTo>
                  <a:lnTo>
                    <a:pt x="89068" y="736468"/>
                  </a:lnTo>
                  <a:lnTo>
                    <a:pt x="107056" y="695049"/>
                  </a:lnTo>
                  <a:lnTo>
                    <a:pt x="126553" y="654463"/>
                  </a:lnTo>
                  <a:lnTo>
                    <a:pt x="147524" y="614748"/>
                  </a:lnTo>
                  <a:lnTo>
                    <a:pt x="169933" y="575937"/>
                  </a:lnTo>
                  <a:lnTo>
                    <a:pt x="193744" y="538068"/>
                  </a:lnTo>
                  <a:lnTo>
                    <a:pt x="218922" y="501174"/>
                  </a:lnTo>
                  <a:lnTo>
                    <a:pt x="245431" y="465292"/>
                  </a:lnTo>
                  <a:lnTo>
                    <a:pt x="273236" y="430458"/>
                  </a:lnTo>
                  <a:lnTo>
                    <a:pt x="302302" y="396706"/>
                  </a:lnTo>
                  <a:lnTo>
                    <a:pt x="332592" y="364072"/>
                  </a:lnTo>
                  <a:lnTo>
                    <a:pt x="364072" y="332592"/>
                  </a:lnTo>
                  <a:lnTo>
                    <a:pt x="396706" y="302302"/>
                  </a:lnTo>
                  <a:lnTo>
                    <a:pt x="430458" y="273236"/>
                  </a:lnTo>
                  <a:lnTo>
                    <a:pt x="465292" y="245431"/>
                  </a:lnTo>
                  <a:lnTo>
                    <a:pt x="501174" y="218922"/>
                  </a:lnTo>
                  <a:lnTo>
                    <a:pt x="538068" y="193744"/>
                  </a:lnTo>
                  <a:lnTo>
                    <a:pt x="575937" y="169933"/>
                  </a:lnTo>
                  <a:lnTo>
                    <a:pt x="614748" y="147524"/>
                  </a:lnTo>
                  <a:lnTo>
                    <a:pt x="654463" y="126553"/>
                  </a:lnTo>
                  <a:lnTo>
                    <a:pt x="695049" y="107056"/>
                  </a:lnTo>
                  <a:lnTo>
                    <a:pt x="736468" y="89068"/>
                  </a:lnTo>
                  <a:lnTo>
                    <a:pt x="778686" y="72625"/>
                  </a:lnTo>
                  <a:lnTo>
                    <a:pt x="821666" y="57761"/>
                  </a:lnTo>
                  <a:lnTo>
                    <a:pt x="865375" y="44514"/>
                  </a:lnTo>
                  <a:lnTo>
                    <a:pt x="909775" y="32917"/>
                  </a:lnTo>
                  <a:lnTo>
                    <a:pt x="954832" y="23007"/>
                  </a:lnTo>
                  <a:lnTo>
                    <a:pt x="1000510" y="14819"/>
                  </a:lnTo>
                  <a:lnTo>
                    <a:pt x="1046773" y="8389"/>
                  </a:lnTo>
                  <a:lnTo>
                    <a:pt x="1093586" y="3752"/>
                  </a:lnTo>
                  <a:lnTo>
                    <a:pt x="1140913" y="943"/>
                  </a:lnTo>
                  <a:lnTo>
                    <a:pt x="1188720" y="0"/>
                  </a:lnTo>
                  <a:lnTo>
                    <a:pt x="1236526" y="943"/>
                  </a:lnTo>
                  <a:lnTo>
                    <a:pt x="1283853" y="3752"/>
                  </a:lnTo>
                  <a:lnTo>
                    <a:pt x="1330666" y="8389"/>
                  </a:lnTo>
                  <a:lnTo>
                    <a:pt x="1376929" y="14819"/>
                  </a:lnTo>
                  <a:lnTo>
                    <a:pt x="1422607" y="23007"/>
                  </a:lnTo>
                  <a:lnTo>
                    <a:pt x="1467664" y="32917"/>
                  </a:lnTo>
                  <a:lnTo>
                    <a:pt x="1512064" y="44514"/>
                  </a:lnTo>
                  <a:lnTo>
                    <a:pt x="1555773" y="57761"/>
                  </a:lnTo>
                  <a:lnTo>
                    <a:pt x="1598753" y="72625"/>
                  </a:lnTo>
                  <a:lnTo>
                    <a:pt x="1640971" y="89068"/>
                  </a:lnTo>
                  <a:lnTo>
                    <a:pt x="1682390" y="107056"/>
                  </a:lnTo>
                  <a:lnTo>
                    <a:pt x="1722976" y="126553"/>
                  </a:lnTo>
                  <a:lnTo>
                    <a:pt x="1762691" y="147524"/>
                  </a:lnTo>
                  <a:lnTo>
                    <a:pt x="1801502" y="169933"/>
                  </a:lnTo>
                  <a:lnTo>
                    <a:pt x="1839371" y="193744"/>
                  </a:lnTo>
                  <a:lnTo>
                    <a:pt x="1876265" y="218922"/>
                  </a:lnTo>
                  <a:lnTo>
                    <a:pt x="1912147" y="245431"/>
                  </a:lnTo>
                  <a:lnTo>
                    <a:pt x="1946981" y="273236"/>
                  </a:lnTo>
                  <a:lnTo>
                    <a:pt x="1980733" y="302302"/>
                  </a:lnTo>
                  <a:lnTo>
                    <a:pt x="2013367" y="332592"/>
                  </a:lnTo>
                  <a:lnTo>
                    <a:pt x="2044847" y="364072"/>
                  </a:lnTo>
                  <a:lnTo>
                    <a:pt x="2075137" y="396706"/>
                  </a:lnTo>
                  <a:lnTo>
                    <a:pt x="2104203" y="430458"/>
                  </a:lnTo>
                  <a:lnTo>
                    <a:pt x="2132008" y="465292"/>
                  </a:lnTo>
                  <a:lnTo>
                    <a:pt x="2158517" y="501174"/>
                  </a:lnTo>
                  <a:lnTo>
                    <a:pt x="2183695" y="538068"/>
                  </a:lnTo>
                  <a:lnTo>
                    <a:pt x="2207506" y="575937"/>
                  </a:lnTo>
                  <a:lnTo>
                    <a:pt x="2229915" y="614748"/>
                  </a:lnTo>
                  <a:lnTo>
                    <a:pt x="2250886" y="654463"/>
                  </a:lnTo>
                  <a:lnTo>
                    <a:pt x="2270383" y="695049"/>
                  </a:lnTo>
                  <a:lnTo>
                    <a:pt x="2288371" y="736468"/>
                  </a:lnTo>
                  <a:lnTo>
                    <a:pt x="2304814" y="778686"/>
                  </a:lnTo>
                  <a:lnTo>
                    <a:pt x="2319678" y="821666"/>
                  </a:lnTo>
                  <a:lnTo>
                    <a:pt x="2332925" y="865375"/>
                  </a:lnTo>
                  <a:lnTo>
                    <a:pt x="2344522" y="909775"/>
                  </a:lnTo>
                  <a:lnTo>
                    <a:pt x="2354432" y="954832"/>
                  </a:lnTo>
                  <a:lnTo>
                    <a:pt x="2362620" y="1000510"/>
                  </a:lnTo>
                  <a:lnTo>
                    <a:pt x="2369050" y="1046773"/>
                  </a:lnTo>
                  <a:lnTo>
                    <a:pt x="2373687" y="1093586"/>
                  </a:lnTo>
                  <a:lnTo>
                    <a:pt x="2376496" y="1140913"/>
                  </a:lnTo>
                  <a:lnTo>
                    <a:pt x="2377440" y="1188719"/>
                  </a:lnTo>
                  <a:lnTo>
                    <a:pt x="2376496" y="1236535"/>
                  </a:lnTo>
                  <a:lnTo>
                    <a:pt x="2373687" y="1283870"/>
                  </a:lnTo>
                  <a:lnTo>
                    <a:pt x="2369050" y="1330690"/>
                  </a:lnTo>
                  <a:lnTo>
                    <a:pt x="2362620" y="1376960"/>
                  </a:lnTo>
                  <a:lnTo>
                    <a:pt x="2354432" y="1422643"/>
                  </a:lnTo>
                  <a:lnTo>
                    <a:pt x="2344522" y="1467705"/>
                  </a:lnTo>
                  <a:lnTo>
                    <a:pt x="2332925" y="1512109"/>
                  </a:lnTo>
                  <a:lnTo>
                    <a:pt x="2319678" y="1555821"/>
                  </a:lnTo>
                  <a:lnTo>
                    <a:pt x="2304814" y="1598804"/>
                  </a:lnTo>
                  <a:lnTo>
                    <a:pt x="2288371" y="1641024"/>
                  </a:lnTo>
                  <a:lnTo>
                    <a:pt x="2270383" y="1682445"/>
                  </a:lnTo>
                  <a:lnTo>
                    <a:pt x="2250886" y="1723031"/>
                  </a:lnTo>
                  <a:lnTo>
                    <a:pt x="2229915" y="1762747"/>
                  </a:lnTo>
                  <a:lnTo>
                    <a:pt x="2207506" y="1801558"/>
                  </a:lnTo>
                  <a:lnTo>
                    <a:pt x="2183695" y="1839427"/>
                  </a:lnTo>
                  <a:lnTo>
                    <a:pt x="2158517" y="1876320"/>
                  </a:lnTo>
                  <a:lnTo>
                    <a:pt x="2132008" y="1912201"/>
                  </a:lnTo>
                  <a:lnTo>
                    <a:pt x="2104203" y="1947034"/>
                  </a:lnTo>
                  <a:lnTo>
                    <a:pt x="2075137" y="1980784"/>
                  </a:lnTo>
                  <a:lnTo>
                    <a:pt x="2044847" y="2013416"/>
                  </a:lnTo>
                  <a:lnTo>
                    <a:pt x="2013367" y="2044893"/>
                  </a:lnTo>
                  <a:lnTo>
                    <a:pt x="1980733" y="2075181"/>
                  </a:lnTo>
                  <a:lnTo>
                    <a:pt x="1946981" y="2104244"/>
                  </a:lnTo>
                  <a:lnTo>
                    <a:pt x="1912147" y="2132046"/>
                  </a:lnTo>
                  <a:lnTo>
                    <a:pt x="1876265" y="2158553"/>
                  </a:lnTo>
                  <a:lnTo>
                    <a:pt x="1839371" y="2183728"/>
                  </a:lnTo>
                  <a:lnTo>
                    <a:pt x="1801502" y="2207536"/>
                  </a:lnTo>
                  <a:lnTo>
                    <a:pt x="1762691" y="2229941"/>
                  </a:lnTo>
                  <a:lnTo>
                    <a:pt x="1722976" y="2250909"/>
                  </a:lnTo>
                  <a:lnTo>
                    <a:pt x="1682390" y="2270403"/>
                  </a:lnTo>
                  <a:lnTo>
                    <a:pt x="1640971" y="2288388"/>
                  </a:lnTo>
                  <a:lnTo>
                    <a:pt x="1598753" y="2304829"/>
                  </a:lnTo>
                  <a:lnTo>
                    <a:pt x="1555773" y="2319689"/>
                  </a:lnTo>
                  <a:lnTo>
                    <a:pt x="1512064" y="2332935"/>
                  </a:lnTo>
                  <a:lnTo>
                    <a:pt x="1467664" y="2344529"/>
                  </a:lnTo>
                  <a:lnTo>
                    <a:pt x="1422607" y="2354437"/>
                  </a:lnTo>
                  <a:lnTo>
                    <a:pt x="1376929" y="2362623"/>
                  </a:lnTo>
                  <a:lnTo>
                    <a:pt x="1330666" y="2369052"/>
                  </a:lnTo>
                  <a:lnTo>
                    <a:pt x="1283853" y="2373688"/>
                  </a:lnTo>
                  <a:lnTo>
                    <a:pt x="1236526" y="2376496"/>
                  </a:lnTo>
                  <a:lnTo>
                    <a:pt x="1188720" y="2377440"/>
                  </a:lnTo>
                  <a:lnTo>
                    <a:pt x="1140913" y="2376496"/>
                  </a:lnTo>
                  <a:lnTo>
                    <a:pt x="1093586" y="2373688"/>
                  </a:lnTo>
                  <a:lnTo>
                    <a:pt x="1046773" y="2369052"/>
                  </a:lnTo>
                  <a:lnTo>
                    <a:pt x="1000510" y="2362623"/>
                  </a:lnTo>
                  <a:lnTo>
                    <a:pt x="954832" y="2354437"/>
                  </a:lnTo>
                  <a:lnTo>
                    <a:pt x="909775" y="2344529"/>
                  </a:lnTo>
                  <a:lnTo>
                    <a:pt x="865375" y="2332935"/>
                  </a:lnTo>
                  <a:lnTo>
                    <a:pt x="821666" y="2319689"/>
                  </a:lnTo>
                  <a:lnTo>
                    <a:pt x="778686" y="2304829"/>
                  </a:lnTo>
                  <a:lnTo>
                    <a:pt x="736468" y="2288388"/>
                  </a:lnTo>
                  <a:lnTo>
                    <a:pt x="695049" y="2270403"/>
                  </a:lnTo>
                  <a:lnTo>
                    <a:pt x="654463" y="2250909"/>
                  </a:lnTo>
                  <a:lnTo>
                    <a:pt x="614748" y="2229941"/>
                  </a:lnTo>
                  <a:lnTo>
                    <a:pt x="575937" y="2207536"/>
                  </a:lnTo>
                  <a:lnTo>
                    <a:pt x="538068" y="2183728"/>
                  </a:lnTo>
                  <a:lnTo>
                    <a:pt x="501174" y="2158553"/>
                  </a:lnTo>
                  <a:lnTo>
                    <a:pt x="465292" y="2132046"/>
                  </a:lnTo>
                  <a:lnTo>
                    <a:pt x="430458" y="2104244"/>
                  </a:lnTo>
                  <a:lnTo>
                    <a:pt x="396706" y="2075181"/>
                  </a:lnTo>
                  <a:lnTo>
                    <a:pt x="364072" y="2044893"/>
                  </a:lnTo>
                  <a:lnTo>
                    <a:pt x="332592" y="2013416"/>
                  </a:lnTo>
                  <a:lnTo>
                    <a:pt x="302302" y="1980784"/>
                  </a:lnTo>
                  <a:lnTo>
                    <a:pt x="273236" y="1947034"/>
                  </a:lnTo>
                  <a:lnTo>
                    <a:pt x="245431" y="1912201"/>
                  </a:lnTo>
                  <a:lnTo>
                    <a:pt x="218922" y="1876320"/>
                  </a:lnTo>
                  <a:lnTo>
                    <a:pt x="193744" y="1839427"/>
                  </a:lnTo>
                  <a:lnTo>
                    <a:pt x="169933" y="1801558"/>
                  </a:lnTo>
                  <a:lnTo>
                    <a:pt x="147524" y="1762747"/>
                  </a:lnTo>
                  <a:lnTo>
                    <a:pt x="126553" y="1723031"/>
                  </a:lnTo>
                  <a:lnTo>
                    <a:pt x="107056" y="1682445"/>
                  </a:lnTo>
                  <a:lnTo>
                    <a:pt x="89068" y="1641024"/>
                  </a:lnTo>
                  <a:lnTo>
                    <a:pt x="72625" y="1598804"/>
                  </a:lnTo>
                  <a:lnTo>
                    <a:pt x="57761" y="1555821"/>
                  </a:lnTo>
                  <a:lnTo>
                    <a:pt x="44514" y="1512109"/>
                  </a:lnTo>
                  <a:lnTo>
                    <a:pt x="32917" y="1467705"/>
                  </a:lnTo>
                  <a:lnTo>
                    <a:pt x="23007" y="1422643"/>
                  </a:lnTo>
                  <a:lnTo>
                    <a:pt x="14819" y="1376960"/>
                  </a:lnTo>
                  <a:lnTo>
                    <a:pt x="8389" y="1330690"/>
                  </a:lnTo>
                  <a:lnTo>
                    <a:pt x="3752" y="1283870"/>
                  </a:lnTo>
                  <a:lnTo>
                    <a:pt x="943" y="1236535"/>
                  </a:lnTo>
                  <a:lnTo>
                    <a:pt x="0" y="1188719"/>
                  </a:lnTo>
                  <a:close/>
                </a:path>
              </a:pathLst>
            </a:custGeom>
            <a:ln w="25400">
              <a:solidFill>
                <a:srgbClr val="FFFFFF"/>
              </a:solidFill>
            </a:ln>
          </p:spPr>
          <p:txBody>
            <a:bodyPr wrap="square" lIns="0" tIns="0" rIns="0" bIns="0" rtlCol="0"/>
            <a:lstStyle/>
            <a:p>
              <a:endParaRPr/>
            </a:p>
          </p:txBody>
        </p:sp>
      </p:grpSp>
      <p:sp>
        <p:nvSpPr>
          <p:cNvPr id="9" name="object 9"/>
          <p:cNvSpPr/>
          <p:nvPr/>
        </p:nvSpPr>
        <p:spPr>
          <a:xfrm>
            <a:off x="4769359" y="2044193"/>
            <a:ext cx="2648585" cy="4205605"/>
          </a:xfrm>
          <a:custGeom>
            <a:avLst/>
            <a:gdLst/>
            <a:ahLst/>
            <a:cxnLst/>
            <a:rect l="l" t="t" r="r" b="b"/>
            <a:pathLst>
              <a:path w="2648584" h="4205605">
                <a:moveTo>
                  <a:pt x="2383663" y="0"/>
                </a:moveTo>
                <a:lnTo>
                  <a:pt x="264794" y="0"/>
                </a:lnTo>
                <a:lnTo>
                  <a:pt x="217214" y="4264"/>
                </a:lnTo>
                <a:lnTo>
                  <a:pt x="172425" y="16559"/>
                </a:lnTo>
                <a:lnTo>
                  <a:pt x="131176" y="36138"/>
                </a:lnTo>
                <a:lnTo>
                  <a:pt x="94217" y="62256"/>
                </a:lnTo>
                <a:lnTo>
                  <a:pt x="62297" y="94165"/>
                </a:lnTo>
                <a:lnTo>
                  <a:pt x="36166" y="131120"/>
                </a:lnTo>
                <a:lnTo>
                  <a:pt x="16573" y="172374"/>
                </a:lnTo>
                <a:lnTo>
                  <a:pt x="4268" y="217181"/>
                </a:lnTo>
                <a:lnTo>
                  <a:pt x="0" y="264795"/>
                </a:lnTo>
                <a:lnTo>
                  <a:pt x="0" y="3940670"/>
                </a:lnTo>
                <a:lnTo>
                  <a:pt x="4268" y="3988275"/>
                </a:lnTo>
                <a:lnTo>
                  <a:pt x="16573" y="4033081"/>
                </a:lnTo>
                <a:lnTo>
                  <a:pt x="36166" y="4074341"/>
                </a:lnTo>
                <a:lnTo>
                  <a:pt x="62297" y="4111305"/>
                </a:lnTo>
                <a:lnTo>
                  <a:pt x="94217" y="4143226"/>
                </a:lnTo>
                <a:lnTo>
                  <a:pt x="131176" y="4169355"/>
                </a:lnTo>
                <a:lnTo>
                  <a:pt x="172425" y="4188946"/>
                </a:lnTo>
                <a:lnTo>
                  <a:pt x="217214" y="4201248"/>
                </a:lnTo>
                <a:lnTo>
                  <a:pt x="264794" y="4205516"/>
                </a:lnTo>
                <a:lnTo>
                  <a:pt x="2383663" y="4205516"/>
                </a:lnTo>
                <a:lnTo>
                  <a:pt x="2431280" y="4201248"/>
                </a:lnTo>
                <a:lnTo>
                  <a:pt x="2476099" y="4188946"/>
                </a:lnTo>
                <a:lnTo>
                  <a:pt x="2517370" y="4169355"/>
                </a:lnTo>
                <a:lnTo>
                  <a:pt x="2554345" y="4143226"/>
                </a:lnTo>
                <a:lnTo>
                  <a:pt x="2586275" y="4111305"/>
                </a:lnTo>
                <a:lnTo>
                  <a:pt x="2612413" y="4074341"/>
                </a:lnTo>
                <a:lnTo>
                  <a:pt x="2632009" y="4033081"/>
                </a:lnTo>
                <a:lnTo>
                  <a:pt x="2644316" y="3988275"/>
                </a:lnTo>
                <a:lnTo>
                  <a:pt x="2648585" y="3940670"/>
                </a:lnTo>
                <a:lnTo>
                  <a:pt x="2648585" y="264795"/>
                </a:lnTo>
                <a:lnTo>
                  <a:pt x="2644316" y="217181"/>
                </a:lnTo>
                <a:lnTo>
                  <a:pt x="2632009" y="172374"/>
                </a:lnTo>
                <a:lnTo>
                  <a:pt x="2612413" y="131120"/>
                </a:lnTo>
                <a:lnTo>
                  <a:pt x="2586275" y="94165"/>
                </a:lnTo>
                <a:lnTo>
                  <a:pt x="2554345" y="62256"/>
                </a:lnTo>
                <a:lnTo>
                  <a:pt x="2517370" y="36138"/>
                </a:lnTo>
                <a:lnTo>
                  <a:pt x="2476099" y="16559"/>
                </a:lnTo>
                <a:lnTo>
                  <a:pt x="2431280" y="4264"/>
                </a:lnTo>
                <a:lnTo>
                  <a:pt x="2383663" y="0"/>
                </a:lnTo>
                <a:close/>
              </a:path>
            </a:pathLst>
          </a:custGeom>
          <a:solidFill>
            <a:srgbClr val="D0D0D0"/>
          </a:solidFill>
        </p:spPr>
        <p:txBody>
          <a:bodyPr wrap="square" lIns="0" tIns="0" rIns="0" bIns="0" rtlCol="0"/>
          <a:lstStyle/>
          <a:p>
            <a:endParaRPr/>
          </a:p>
        </p:txBody>
      </p:sp>
      <p:sp>
        <p:nvSpPr>
          <p:cNvPr id="10" name="object 10"/>
          <p:cNvSpPr txBox="1"/>
          <p:nvPr/>
        </p:nvSpPr>
        <p:spPr>
          <a:xfrm>
            <a:off x="5336794" y="4410837"/>
            <a:ext cx="1516380" cy="720725"/>
          </a:xfrm>
          <a:prstGeom prst="rect">
            <a:avLst/>
          </a:prstGeom>
        </p:spPr>
        <p:txBody>
          <a:bodyPr vert="horz" wrap="square" lIns="0" tIns="53975" rIns="0" bIns="0" rtlCol="0">
            <a:spAutoFit/>
          </a:bodyPr>
          <a:lstStyle/>
          <a:p>
            <a:pPr marL="12700" marR="5080" indent="237490">
              <a:lnSpc>
                <a:spcPts val="2590"/>
              </a:lnSpc>
              <a:spcBef>
                <a:spcPts val="425"/>
              </a:spcBef>
            </a:pPr>
            <a:r>
              <a:rPr sz="2400" b="1" spc="-10">
                <a:latin typeface="Arial"/>
                <a:cs typeface="Arial"/>
              </a:rPr>
              <a:t>Asking Questions</a:t>
            </a:r>
            <a:endParaRPr sz="2400">
              <a:latin typeface="Arial"/>
              <a:cs typeface="Arial"/>
            </a:endParaRPr>
          </a:p>
        </p:txBody>
      </p:sp>
      <p:grpSp>
        <p:nvGrpSpPr>
          <p:cNvPr id="11" name="object 11"/>
          <p:cNvGrpSpPr/>
          <p:nvPr/>
        </p:nvGrpSpPr>
        <p:grpSpPr>
          <a:xfrm>
            <a:off x="4892166" y="1795272"/>
            <a:ext cx="2402840" cy="2402840"/>
            <a:chOff x="4879466" y="1795272"/>
            <a:chExt cx="2402840" cy="2402840"/>
          </a:xfrm>
        </p:grpSpPr>
        <p:pic>
          <p:nvPicPr>
            <p:cNvPr id="12" name="object 12"/>
            <p:cNvPicPr/>
            <p:nvPr/>
          </p:nvPicPr>
          <p:blipFill>
            <a:blip r:embed="rId4" cstate="print"/>
            <a:stretch>
              <a:fillRect/>
            </a:stretch>
          </p:blipFill>
          <p:spPr>
            <a:xfrm>
              <a:off x="4892166" y="1807972"/>
              <a:ext cx="2377440" cy="2377440"/>
            </a:xfrm>
            <a:prstGeom prst="rect">
              <a:avLst/>
            </a:prstGeom>
          </p:spPr>
        </p:pic>
        <p:sp>
          <p:nvSpPr>
            <p:cNvPr id="13" name="object 13"/>
            <p:cNvSpPr/>
            <p:nvPr/>
          </p:nvSpPr>
          <p:spPr>
            <a:xfrm>
              <a:off x="4892166" y="1807972"/>
              <a:ext cx="2377440" cy="2377440"/>
            </a:xfrm>
            <a:custGeom>
              <a:avLst/>
              <a:gdLst/>
              <a:ahLst/>
              <a:cxnLst/>
              <a:rect l="l" t="t" r="r" b="b"/>
              <a:pathLst>
                <a:path w="2377440" h="2377440">
                  <a:moveTo>
                    <a:pt x="0" y="1188719"/>
                  </a:moveTo>
                  <a:lnTo>
                    <a:pt x="943" y="1140913"/>
                  </a:lnTo>
                  <a:lnTo>
                    <a:pt x="3752" y="1093586"/>
                  </a:lnTo>
                  <a:lnTo>
                    <a:pt x="8389" y="1046773"/>
                  </a:lnTo>
                  <a:lnTo>
                    <a:pt x="14819" y="1000510"/>
                  </a:lnTo>
                  <a:lnTo>
                    <a:pt x="23007" y="954832"/>
                  </a:lnTo>
                  <a:lnTo>
                    <a:pt x="32917" y="909775"/>
                  </a:lnTo>
                  <a:lnTo>
                    <a:pt x="44514" y="865375"/>
                  </a:lnTo>
                  <a:lnTo>
                    <a:pt x="57761" y="821666"/>
                  </a:lnTo>
                  <a:lnTo>
                    <a:pt x="72625" y="778686"/>
                  </a:lnTo>
                  <a:lnTo>
                    <a:pt x="89068" y="736468"/>
                  </a:lnTo>
                  <a:lnTo>
                    <a:pt x="107056" y="695049"/>
                  </a:lnTo>
                  <a:lnTo>
                    <a:pt x="126553" y="654463"/>
                  </a:lnTo>
                  <a:lnTo>
                    <a:pt x="147524" y="614748"/>
                  </a:lnTo>
                  <a:lnTo>
                    <a:pt x="169933" y="575937"/>
                  </a:lnTo>
                  <a:lnTo>
                    <a:pt x="193744" y="538068"/>
                  </a:lnTo>
                  <a:lnTo>
                    <a:pt x="218922" y="501174"/>
                  </a:lnTo>
                  <a:lnTo>
                    <a:pt x="245431" y="465292"/>
                  </a:lnTo>
                  <a:lnTo>
                    <a:pt x="273236" y="430458"/>
                  </a:lnTo>
                  <a:lnTo>
                    <a:pt x="302302" y="396706"/>
                  </a:lnTo>
                  <a:lnTo>
                    <a:pt x="332592" y="364072"/>
                  </a:lnTo>
                  <a:lnTo>
                    <a:pt x="364072" y="332592"/>
                  </a:lnTo>
                  <a:lnTo>
                    <a:pt x="396706" y="302302"/>
                  </a:lnTo>
                  <a:lnTo>
                    <a:pt x="430458" y="273236"/>
                  </a:lnTo>
                  <a:lnTo>
                    <a:pt x="465292" y="245431"/>
                  </a:lnTo>
                  <a:lnTo>
                    <a:pt x="501174" y="218922"/>
                  </a:lnTo>
                  <a:lnTo>
                    <a:pt x="538068" y="193744"/>
                  </a:lnTo>
                  <a:lnTo>
                    <a:pt x="575937" y="169933"/>
                  </a:lnTo>
                  <a:lnTo>
                    <a:pt x="614748" y="147524"/>
                  </a:lnTo>
                  <a:lnTo>
                    <a:pt x="654463" y="126553"/>
                  </a:lnTo>
                  <a:lnTo>
                    <a:pt x="695049" y="107056"/>
                  </a:lnTo>
                  <a:lnTo>
                    <a:pt x="736468" y="89068"/>
                  </a:lnTo>
                  <a:lnTo>
                    <a:pt x="778686" y="72625"/>
                  </a:lnTo>
                  <a:lnTo>
                    <a:pt x="821666" y="57761"/>
                  </a:lnTo>
                  <a:lnTo>
                    <a:pt x="865375" y="44514"/>
                  </a:lnTo>
                  <a:lnTo>
                    <a:pt x="909775" y="32917"/>
                  </a:lnTo>
                  <a:lnTo>
                    <a:pt x="954832" y="23007"/>
                  </a:lnTo>
                  <a:lnTo>
                    <a:pt x="1000510" y="14819"/>
                  </a:lnTo>
                  <a:lnTo>
                    <a:pt x="1046773" y="8389"/>
                  </a:lnTo>
                  <a:lnTo>
                    <a:pt x="1093586" y="3752"/>
                  </a:lnTo>
                  <a:lnTo>
                    <a:pt x="1140913" y="943"/>
                  </a:lnTo>
                  <a:lnTo>
                    <a:pt x="1188720" y="0"/>
                  </a:lnTo>
                  <a:lnTo>
                    <a:pt x="1236535" y="943"/>
                  </a:lnTo>
                  <a:lnTo>
                    <a:pt x="1283870" y="3752"/>
                  </a:lnTo>
                  <a:lnTo>
                    <a:pt x="1330690" y="8389"/>
                  </a:lnTo>
                  <a:lnTo>
                    <a:pt x="1376960" y="14819"/>
                  </a:lnTo>
                  <a:lnTo>
                    <a:pt x="1422643" y="23007"/>
                  </a:lnTo>
                  <a:lnTo>
                    <a:pt x="1467705" y="32917"/>
                  </a:lnTo>
                  <a:lnTo>
                    <a:pt x="1512109" y="44514"/>
                  </a:lnTo>
                  <a:lnTo>
                    <a:pt x="1555821" y="57761"/>
                  </a:lnTo>
                  <a:lnTo>
                    <a:pt x="1598804" y="72625"/>
                  </a:lnTo>
                  <a:lnTo>
                    <a:pt x="1641024" y="89068"/>
                  </a:lnTo>
                  <a:lnTo>
                    <a:pt x="1682445" y="107056"/>
                  </a:lnTo>
                  <a:lnTo>
                    <a:pt x="1723031" y="126553"/>
                  </a:lnTo>
                  <a:lnTo>
                    <a:pt x="1762747" y="147524"/>
                  </a:lnTo>
                  <a:lnTo>
                    <a:pt x="1801558" y="169933"/>
                  </a:lnTo>
                  <a:lnTo>
                    <a:pt x="1839427" y="193744"/>
                  </a:lnTo>
                  <a:lnTo>
                    <a:pt x="1876320" y="218922"/>
                  </a:lnTo>
                  <a:lnTo>
                    <a:pt x="1912201" y="245431"/>
                  </a:lnTo>
                  <a:lnTo>
                    <a:pt x="1947034" y="273236"/>
                  </a:lnTo>
                  <a:lnTo>
                    <a:pt x="1980784" y="302302"/>
                  </a:lnTo>
                  <a:lnTo>
                    <a:pt x="2013416" y="332592"/>
                  </a:lnTo>
                  <a:lnTo>
                    <a:pt x="2044893" y="364072"/>
                  </a:lnTo>
                  <a:lnTo>
                    <a:pt x="2075181" y="396706"/>
                  </a:lnTo>
                  <a:lnTo>
                    <a:pt x="2104244" y="430458"/>
                  </a:lnTo>
                  <a:lnTo>
                    <a:pt x="2132046" y="465292"/>
                  </a:lnTo>
                  <a:lnTo>
                    <a:pt x="2158553" y="501174"/>
                  </a:lnTo>
                  <a:lnTo>
                    <a:pt x="2183728" y="538068"/>
                  </a:lnTo>
                  <a:lnTo>
                    <a:pt x="2207536" y="575937"/>
                  </a:lnTo>
                  <a:lnTo>
                    <a:pt x="2229941" y="614748"/>
                  </a:lnTo>
                  <a:lnTo>
                    <a:pt x="2250909" y="654463"/>
                  </a:lnTo>
                  <a:lnTo>
                    <a:pt x="2270403" y="695049"/>
                  </a:lnTo>
                  <a:lnTo>
                    <a:pt x="2288388" y="736468"/>
                  </a:lnTo>
                  <a:lnTo>
                    <a:pt x="2304829" y="778686"/>
                  </a:lnTo>
                  <a:lnTo>
                    <a:pt x="2319689" y="821666"/>
                  </a:lnTo>
                  <a:lnTo>
                    <a:pt x="2332935" y="865375"/>
                  </a:lnTo>
                  <a:lnTo>
                    <a:pt x="2344529" y="909775"/>
                  </a:lnTo>
                  <a:lnTo>
                    <a:pt x="2354437" y="954832"/>
                  </a:lnTo>
                  <a:lnTo>
                    <a:pt x="2362623" y="1000510"/>
                  </a:lnTo>
                  <a:lnTo>
                    <a:pt x="2369052" y="1046773"/>
                  </a:lnTo>
                  <a:lnTo>
                    <a:pt x="2373688" y="1093586"/>
                  </a:lnTo>
                  <a:lnTo>
                    <a:pt x="2376496" y="1140913"/>
                  </a:lnTo>
                  <a:lnTo>
                    <a:pt x="2377440" y="1188719"/>
                  </a:lnTo>
                  <a:lnTo>
                    <a:pt x="2376496" y="1236535"/>
                  </a:lnTo>
                  <a:lnTo>
                    <a:pt x="2373688" y="1283870"/>
                  </a:lnTo>
                  <a:lnTo>
                    <a:pt x="2369052" y="1330690"/>
                  </a:lnTo>
                  <a:lnTo>
                    <a:pt x="2362623" y="1376960"/>
                  </a:lnTo>
                  <a:lnTo>
                    <a:pt x="2354437" y="1422643"/>
                  </a:lnTo>
                  <a:lnTo>
                    <a:pt x="2344529" y="1467705"/>
                  </a:lnTo>
                  <a:lnTo>
                    <a:pt x="2332935" y="1512109"/>
                  </a:lnTo>
                  <a:lnTo>
                    <a:pt x="2319689" y="1555821"/>
                  </a:lnTo>
                  <a:lnTo>
                    <a:pt x="2304829" y="1598804"/>
                  </a:lnTo>
                  <a:lnTo>
                    <a:pt x="2288388" y="1641024"/>
                  </a:lnTo>
                  <a:lnTo>
                    <a:pt x="2270403" y="1682445"/>
                  </a:lnTo>
                  <a:lnTo>
                    <a:pt x="2250909" y="1723031"/>
                  </a:lnTo>
                  <a:lnTo>
                    <a:pt x="2229941" y="1762747"/>
                  </a:lnTo>
                  <a:lnTo>
                    <a:pt x="2207536" y="1801558"/>
                  </a:lnTo>
                  <a:lnTo>
                    <a:pt x="2183728" y="1839427"/>
                  </a:lnTo>
                  <a:lnTo>
                    <a:pt x="2158553" y="1876320"/>
                  </a:lnTo>
                  <a:lnTo>
                    <a:pt x="2132046" y="1912201"/>
                  </a:lnTo>
                  <a:lnTo>
                    <a:pt x="2104244" y="1947034"/>
                  </a:lnTo>
                  <a:lnTo>
                    <a:pt x="2075181" y="1980784"/>
                  </a:lnTo>
                  <a:lnTo>
                    <a:pt x="2044893" y="2013416"/>
                  </a:lnTo>
                  <a:lnTo>
                    <a:pt x="2013416" y="2044893"/>
                  </a:lnTo>
                  <a:lnTo>
                    <a:pt x="1980784" y="2075181"/>
                  </a:lnTo>
                  <a:lnTo>
                    <a:pt x="1947034" y="2104244"/>
                  </a:lnTo>
                  <a:lnTo>
                    <a:pt x="1912201" y="2132046"/>
                  </a:lnTo>
                  <a:lnTo>
                    <a:pt x="1876320" y="2158553"/>
                  </a:lnTo>
                  <a:lnTo>
                    <a:pt x="1839427" y="2183728"/>
                  </a:lnTo>
                  <a:lnTo>
                    <a:pt x="1801558" y="2207536"/>
                  </a:lnTo>
                  <a:lnTo>
                    <a:pt x="1762747" y="2229941"/>
                  </a:lnTo>
                  <a:lnTo>
                    <a:pt x="1723031" y="2250909"/>
                  </a:lnTo>
                  <a:lnTo>
                    <a:pt x="1682445" y="2270403"/>
                  </a:lnTo>
                  <a:lnTo>
                    <a:pt x="1641024" y="2288388"/>
                  </a:lnTo>
                  <a:lnTo>
                    <a:pt x="1598804" y="2304829"/>
                  </a:lnTo>
                  <a:lnTo>
                    <a:pt x="1555821" y="2319689"/>
                  </a:lnTo>
                  <a:lnTo>
                    <a:pt x="1512109" y="2332935"/>
                  </a:lnTo>
                  <a:lnTo>
                    <a:pt x="1467705" y="2344529"/>
                  </a:lnTo>
                  <a:lnTo>
                    <a:pt x="1422643" y="2354437"/>
                  </a:lnTo>
                  <a:lnTo>
                    <a:pt x="1376960" y="2362623"/>
                  </a:lnTo>
                  <a:lnTo>
                    <a:pt x="1330690" y="2369052"/>
                  </a:lnTo>
                  <a:lnTo>
                    <a:pt x="1283870" y="2373688"/>
                  </a:lnTo>
                  <a:lnTo>
                    <a:pt x="1236535" y="2376496"/>
                  </a:lnTo>
                  <a:lnTo>
                    <a:pt x="1188720" y="2377440"/>
                  </a:lnTo>
                  <a:lnTo>
                    <a:pt x="1140913" y="2376496"/>
                  </a:lnTo>
                  <a:lnTo>
                    <a:pt x="1093586" y="2373688"/>
                  </a:lnTo>
                  <a:lnTo>
                    <a:pt x="1046773" y="2369052"/>
                  </a:lnTo>
                  <a:lnTo>
                    <a:pt x="1000510" y="2362623"/>
                  </a:lnTo>
                  <a:lnTo>
                    <a:pt x="954832" y="2354437"/>
                  </a:lnTo>
                  <a:lnTo>
                    <a:pt x="909775" y="2344529"/>
                  </a:lnTo>
                  <a:lnTo>
                    <a:pt x="865375" y="2332935"/>
                  </a:lnTo>
                  <a:lnTo>
                    <a:pt x="821666" y="2319689"/>
                  </a:lnTo>
                  <a:lnTo>
                    <a:pt x="778686" y="2304829"/>
                  </a:lnTo>
                  <a:lnTo>
                    <a:pt x="736468" y="2288388"/>
                  </a:lnTo>
                  <a:lnTo>
                    <a:pt x="695049" y="2270403"/>
                  </a:lnTo>
                  <a:lnTo>
                    <a:pt x="654463" y="2250909"/>
                  </a:lnTo>
                  <a:lnTo>
                    <a:pt x="614748" y="2229941"/>
                  </a:lnTo>
                  <a:lnTo>
                    <a:pt x="575937" y="2207536"/>
                  </a:lnTo>
                  <a:lnTo>
                    <a:pt x="538068" y="2183728"/>
                  </a:lnTo>
                  <a:lnTo>
                    <a:pt x="501174" y="2158553"/>
                  </a:lnTo>
                  <a:lnTo>
                    <a:pt x="465292" y="2132046"/>
                  </a:lnTo>
                  <a:lnTo>
                    <a:pt x="430458" y="2104244"/>
                  </a:lnTo>
                  <a:lnTo>
                    <a:pt x="396706" y="2075181"/>
                  </a:lnTo>
                  <a:lnTo>
                    <a:pt x="364072" y="2044893"/>
                  </a:lnTo>
                  <a:lnTo>
                    <a:pt x="332592" y="2013416"/>
                  </a:lnTo>
                  <a:lnTo>
                    <a:pt x="302302" y="1980784"/>
                  </a:lnTo>
                  <a:lnTo>
                    <a:pt x="273236" y="1947034"/>
                  </a:lnTo>
                  <a:lnTo>
                    <a:pt x="245431" y="1912201"/>
                  </a:lnTo>
                  <a:lnTo>
                    <a:pt x="218922" y="1876320"/>
                  </a:lnTo>
                  <a:lnTo>
                    <a:pt x="193744" y="1839427"/>
                  </a:lnTo>
                  <a:lnTo>
                    <a:pt x="169933" y="1801558"/>
                  </a:lnTo>
                  <a:lnTo>
                    <a:pt x="147524" y="1762747"/>
                  </a:lnTo>
                  <a:lnTo>
                    <a:pt x="126553" y="1723031"/>
                  </a:lnTo>
                  <a:lnTo>
                    <a:pt x="107056" y="1682445"/>
                  </a:lnTo>
                  <a:lnTo>
                    <a:pt x="89068" y="1641024"/>
                  </a:lnTo>
                  <a:lnTo>
                    <a:pt x="72625" y="1598804"/>
                  </a:lnTo>
                  <a:lnTo>
                    <a:pt x="57761" y="1555821"/>
                  </a:lnTo>
                  <a:lnTo>
                    <a:pt x="44514" y="1512109"/>
                  </a:lnTo>
                  <a:lnTo>
                    <a:pt x="32917" y="1467705"/>
                  </a:lnTo>
                  <a:lnTo>
                    <a:pt x="23007" y="1422643"/>
                  </a:lnTo>
                  <a:lnTo>
                    <a:pt x="14819" y="1376960"/>
                  </a:lnTo>
                  <a:lnTo>
                    <a:pt x="8389" y="1330690"/>
                  </a:lnTo>
                  <a:lnTo>
                    <a:pt x="3752" y="1283870"/>
                  </a:lnTo>
                  <a:lnTo>
                    <a:pt x="943" y="1236535"/>
                  </a:lnTo>
                  <a:lnTo>
                    <a:pt x="0" y="1188719"/>
                  </a:lnTo>
                  <a:close/>
                </a:path>
              </a:pathLst>
            </a:custGeom>
            <a:ln w="25400">
              <a:solidFill>
                <a:srgbClr val="FFFFFF"/>
              </a:solidFill>
            </a:ln>
          </p:spPr>
          <p:txBody>
            <a:bodyPr wrap="square" lIns="0" tIns="0" rIns="0" bIns="0" rtlCol="0"/>
            <a:lstStyle/>
            <a:p>
              <a:endParaRPr/>
            </a:p>
          </p:txBody>
        </p:sp>
      </p:grpSp>
      <p:sp>
        <p:nvSpPr>
          <p:cNvPr id="14" name="object 14"/>
          <p:cNvSpPr/>
          <p:nvPr/>
        </p:nvSpPr>
        <p:spPr>
          <a:xfrm>
            <a:off x="7497319" y="2044193"/>
            <a:ext cx="2648585" cy="4205605"/>
          </a:xfrm>
          <a:custGeom>
            <a:avLst/>
            <a:gdLst/>
            <a:ahLst/>
            <a:cxnLst/>
            <a:rect l="l" t="t" r="r" b="b"/>
            <a:pathLst>
              <a:path w="2648584" h="4205605">
                <a:moveTo>
                  <a:pt x="2383662" y="0"/>
                </a:moveTo>
                <a:lnTo>
                  <a:pt x="264922" y="0"/>
                </a:lnTo>
                <a:lnTo>
                  <a:pt x="217304" y="4264"/>
                </a:lnTo>
                <a:lnTo>
                  <a:pt x="172485" y="16559"/>
                </a:lnTo>
                <a:lnTo>
                  <a:pt x="131214" y="36138"/>
                </a:lnTo>
                <a:lnTo>
                  <a:pt x="94239" y="62256"/>
                </a:lnTo>
                <a:lnTo>
                  <a:pt x="62309" y="94165"/>
                </a:lnTo>
                <a:lnTo>
                  <a:pt x="36171" y="131120"/>
                </a:lnTo>
                <a:lnTo>
                  <a:pt x="16575" y="172374"/>
                </a:lnTo>
                <a:lnTo>
                  <a:pt x="4268" y="217181"/>
                </a:lnTo>
                <a:lnTo>
                  <a:pt x="0" y="264795"/>
                </a:lnTo>
                <a:lnTo>
                  <a:pt x="0" y="3940670"/>
                </a:lnTo>
                <a:lnTo>
                  <a:pt x="4268" y="3988275"/>
                </a:lnTo>
                <a:lnTo>
                  <a:pt x="16575" y="4033081"/>
                </a:lnTo>
                <a:lnTo>
                  <a:pt x="36171" y="4074341"/>
                </a:lnTo>
                <a:lnTo>
                  <a:pt x="62309" y="4111305"/>
                </a:lnTo>
                <a:lnTo>
                  <a:pt x="94239" y="4143226"/>
                </a:lnTo>
                <a:lnTo>
                  <a:pt x="131214" y="4169355"/>
                </a:lnTo>
                <a:lnTo>
                  <a:pt x="172485" y="4188946"/>
                </a:lnTo>
                <a:lnTo>
                  <a:pt x="217304" y="4201248"/>
                </a:lnTo>
                <a:lnTo>
                  <a:pt x="264922" y="4205516"/>
                </a:lnTo>
                <a:lnTo>
                  <a:pt x="2383662" y="4205516"/>
                </a:lnTo>
                <a:lnTo>
                  <a:pt x="2431280" y="4201248"/>
                </a:lnTo>
                <a:lnTo>
                  <a:pt x="2476099" y="4188946"/>
                </a:lnTo>
                <a:lnTo>
                  <a:pt x="2517370" y="4169355"/>
                </a:lnTo>
                <a:lnTo>
                  <a:pt x="2554345" y="4143226"/>
                </a:lnTo>
                <a:lnTo>
                  <a:pt x="2586275" y="4111305"/>
                </a:lnTo>
                <a:lnTo>
                  <a:pt x="2612413" y="4074341"/>
                </a:lnTo>
                <a:lnTo>
                  <a:pt x="2632009" y="4033081"/>
                </a:lnTo>
                <a:lnTo>
                  <a:pt x="2644316" y="3988275"/>
                </a:lnTo>
                <a:lnTo>
                  <a:pt x="2648584" y="3940670"/>
                </a:lnTo>
                <a:lnTo>
                  <a:pt x="2648584" y="264795"/>
                </a:lnTo>
                <a:lnTo>
                  <a:pt x="2644316" y="217181"/>
                </a:lnTo>
                <a:lnTo>
                  <a:pt x="2632009" y="172374"/>
                </a:lnTo>
                <a:lnTo>
                  <a:pt x="2612413" y="131120"/>
                </a:lnTo>
                <a:lnTo>
                  <a:pt x="2586275" y="94165"/>
                </a:lnTo>
                <a:lnTo>
                  <a:pt x="2554345" y="62256"/>
                </a:lnTo>
                <a:lnTo>
                  <a:pt x="2517370" y="36138"/>
                </a:lnTo>
                <a:lnTo>
                  <a:pt x="2476099" y="16559"/>
                </a:lnTo>
                <a:lnTo>
                  <a:pt x="2431280" y="4264"/>
                </a:lnTo>
                <a:lnTo>
                  <a:pt x="2383662" y="0"/>
                </a:lnTo>
                <a:close/>
              </a:path>
            </a:pathLst>
          </a:custGeom>
          <a:solidFill>
            <a:srgbClr val="D9D9D9"/>
          </a:solidFill>
        </p:spPr>
        <p:txBody>
          <a:bodyPr wrap="square" lIns="0" tIns="0" rIns="0" bIns="0" rtlCol="0"/>
          <a:lstStyle/>
          <a:p>
            <a:endParaRPr/>
          </a:p>
        </p:txBody>
      </p:sp>
      <p:sp>
        <p:nvSpPr>
          <p:cNvPr id="15" name="object 15"/>
          <p:cNvSpPr txBox="1"/>
          <p:nvPr/>
        </p:nvSpPr>
        <p:spPr>
          <a:xfrm>
            <a:off x="8132319" y="4410837"/>
            <a:ext cx="1382395" cy="720725"/>
          </a:xfrm>
          <a:prstGeom prst="rect">
            <a:avLst/>
          </a:prstGeom>
        </p:spPr>
        <p:txBody>
          <a:bodyPr vert="horz" wrap="square" lIns="0" tIns="53975" rIns="0" bIns="0" rtlCol="0">
            <a:spAutoFit/>
          </a:bodyPr>
          <a:lstStyle/>
          <a:p>
            <a:pPr marL="12700" marR="5080" indent="220979">
              <a:lnSpc>
                <a:spcPts val="2590"/>
              </a:lnSpc>
              <a:spcBef>
                <a:spcPts val="425"/>
              </a:spcBef>
            </a:pPr>
            <a:r>
              <a:rPr sz="2400" b="1" spc="-10">
                <a:latin typeface="Arial"/>
                <a:cs typeface="Arial"/>
              </a:rPr>
              <a:t>Active Listening</a:t>
            </a:r>
            <a:endParaRPr sz="2400">
              <a:latin typeface="Arial"/>
              <a:cs typeface="Arial"/>
            </a:endParaRPr>
          </a:p>
        </p:txBody>
      </p:sp>
      <p:grpSp>
        <p:nvGrpSpPr>
          <p:cNvPr id="16" name="object 16"/>
          <p:cNvGrpSpPr/>
          <p:nvPr/>
        </p:nvGrpSpPr>
        <p:grpSpPr>
          <a:xfrm>
            <a:off x="7620127" y="1795272"/>
            <a:ext cx="2402840" cy="2402840"/>
            <a:chOff x="7607427" y="1795272"/>
            <a:chExt cx="2402840" cy="2402840"/>
          </a:xfrm>
        </p:grpSpPr>
        <p:pic>
          <p:nvPicPr>
            <p:cNvPr id="17" name="object 17"/>
            <p:cNvPicPr/>
            <p:nvPr/>
          </p:nvPicPr>
          <p:blipFill>
            <a:blip r:embed="rId5" cstate="print"/>
            <a:stretch>
              <a:fillRect/>
            </a:stretch>
          </p:blipFill>
          <p:spPr>
            <a:xfrm>
              <a:off x="7620127" y="1807972"/>
              <a:ext cx="2377440" cy="2377440"/>
            </a:xfrm>
            <a:prstGeom prst="rect">
              <a:avLst/>
            </a:prstGeom>
          </p:spPr>
        </p:pic>
        <p:sp>
          <p:nvSpPr>
            <p:cNvPr id="18" name="object 18"/>
            <p:cNvSpPr/>
            <p:nvPr/>
          </p:nvSpPr>
          <p:spPr>
            <a:xfrm>
              <a:off x="7620127" y="1807972"/>
              <a:ext cx="2377440" cy="2377440"/>
            </a:xfrm>
            <a:custGeom>
              <a:avLst/>
              <a:gdLst/>
              <a:ahLst/>
              <a:cxnLst/>
              <a:rect l="l" t="t" r="r" b="b"/>
              <a:pathLst>
                <a:path w="2377440" h="2377440">
                  <a:moveTo>
                    <a:pt x="0" y="1188719"/>
                  </a:moveTo>
                  <a:lnTo>
                    <a:pt x="943" y="1140913"/>
                  </a:lnTo>
                  <a:lnTo>
                    <a:pt x="3752" y="1093586"/>
                  </a:lnTo>
                  <a:lnTo>
                    <a:pt x="8389" y="1046773"/>
                  </a:lnTo>
                  <a:lnTo>
                    <a:pt x="14819" y="1000510"/>
                  </a:lnTo>
                  <a:lnTo>
                    <a:pt x="23007" y="954832"/>
                  </a:lnTo>
                  <a:lnTo>
                    <a:pt x="32917" y="909775"/>
                  </a:lnTo>
                  <a:lnTo>
                    <a:pt x="44514" y="865375"/>
                  </a:lnTo>
                  <a:lnTo>
                    <a:pt x="57761" y="821666"/>
                  </a:lnTo>
                  <a:lnTo>
                    <a:pt x="72625" y="778686"/>
                  </a:lnTo>
                  <a:lnTo>
                    <a:pt x="89068" y="736468"/>
                  </a:lnTo>
                  <a:lnTo>
                    <a:pt x="107056" y="695049"/>
                  </a:lnTo>
                  <a:lnTo>
                    <a:pt x="126553" y="654463"/>
                  </a:lnTo>
                  <a:lnTo>
                    <a:pt x="147524" y="614748"/>
                  </a:lnTo>
                  <a:lnTo>
                    <a:pt x="169933" y="575937"/>
                  </a:lnTo>
                  <a:lnTo>
                    <a:pt x="193744" y="538068"/>
                  </a:lnTo>
                  <a:lnTo>
                    <a:pt x="218922" y="501174"/>
                  </a:lnTo>
                  <a:lnTo>
                    <a:pt x="245431" y="465292"/>
                  </a:lnTo>
                  <a:lnTo>
                    <a:pt x="273236" y="430458"/>
                  </a:lnTo>
                  <a:lnTo>
                    <a:pt x="302302" y="396706"/>
                  </a:lnTo>
                  <a:lnTo>
                    <a:pt x="332592" y="364072"/>
                  </a:lnTo>
                  <a:lnTo>
                    <a:pt x="364072" y="332592"/>
                  </a:lnTo>
                  <a:lnTo>
                    <a:pt x="396706" y="302302"/>
                  </a:lnTo>
                  <a:lnTo>
                    <a:pt x="430458" y="273236"/>
                  </a:lnTo>
                  <a:lnTo>
                    <a:pt x="465292" y="245431"/>
                  </a:lnTo>
                  <a:lnTo>
                    <a:pt x="501174" y="218922"/>
                  </a:lnTo>
                  <a:lnTo>
                    <a:pt x="538068" y="193744"/>
                  </a:lnTo>
                  <a:lnTo>
                    <a:pt x="575937" y="169933"/>
                  </a:lnTo>
                  <a:lnTo>
                    <a:pt x="614748" y="147524"/>
                  </a:lnTo>
                  <a:lnTo>
                    <a:pt x="654463" y="126553"/>
                  </a:lnTo>
                  <a:lnTo>
                    <a:pt x="695049" y="107056"/>
                  </a:lnTo>
                  <a:lnTo>
                    <a:pt x="736468" y="89068"/>
                  </a:lnTo>
                  <a:lnTo>
                    <a:pt x="778686" y="72625"/>
                  </a:lnTo>
                  <a:lnTo>
                    <a:pt x="821666" y="57761"/>
                  </a:lnTo>
                  <a:lnTo>
                    <a:pt x="865375" y="44514"/>
                  </a:lnTo>
                  <a:lnTo>
                    <a:pt x="909775" y="32917"/>
                  </a:lnTo>
                  <a:lnTo>
                    <a:pt x="954832" y="23007"/>
                  </a:lnTo>
                  <a:lnTo>
                    <a:pt x="1000510" y="14819"/>
                  </a:lnTo>
                  <a:lnTo>
                    <a:pt x="1046773" y="8389"/>
                  </a:lnTo>
                  <a:lnTo>
                    <a:pt x="1093586" y="3752"/>
                  </a:lnTo>
                  <a:lnTo>
                    <a:pt x="1140913" y="943"/>
                  </a:lnTo>
                  <a:lnTo>
                    <a:pt x="1188720" y="0"/>
                  </a:lnTo>
                  <a:lnTo>
                    <a:pt x="1236535" y="943"/>
                  </a:lnTo>
                  <a:lnTo>
                    <a:pt x="1283870" y="3752"/>
                  </a:lnTo>
                  <a:lnTo>
                    <a:pt x="1330690" y="8389"/>
                  </a:lnTo>
                  <a:lnTo>
                    <a:pt x="1376960" y="14819"/>
                  </a:lnTo>
                  <a:lnTo>
                    <a:pt x="1422643" y="23007"/>
                  </a:lnTo>
                  <a:lnTo>
                    <a:pt x="1467705" y="32917"/>
                  </a:lnTo>
                  <a:lnTo>
                    <a:pt x="1512109" y="44514"/>
                  </a:lnTo>
                  <a:lnTo>
                    <a:pt x="1555821" y="57761"/>
                  </a:lnTo>
                  <a:lnTo>
                    <a:pt x="1598804" y="72625"/>
                  </a:lnTo>
                  <a:lnTo>
                    <a:pt x="1641024" y="89068"/>
                  </a:lnTo>
                  <a:lnTo>
                    <a:pt x="1682445" y="107056"/>
                  </a:lnTo>
                  <a:lnTo>
                    <a:pt x="1723031" y="126553"/>
                  </a:lnTo>
                  <a:lnTo>
                    <a:pt x="1762747" y="147524"/>
                  </a:lnTo>
                  <a:lnTo>
                    <a:pt x="1801558" y="169933"/>
                  </a:lnTo>
                  <a:lnTo>
                    <a:pt x="1839427" y="193744"/>
                  </a:lnTo>
                  <a:lnTo>
                    <a:pt x="1876320" y="218922"/>
                  </a:lnTo>
                  <a:lnTo>
                    <a:pt x="1912201" y="245431"/>
                  </a:lnTo>
                  <a:lnTo>
                    <a:pt x="1947034" y="273236"/>
                  </a:lnTo>
                  <a:lnTo>
                    <a:pt x="1980784" y="302302"/>
                  </a:lnTo>
                  <a:lnTo>
                    <a:pt x="2013416" y="332592"/>
                  </a:lnTo>
                  <a:lnTo>
                    <a:pt x="2044893" y="364072"/>
                  </a:lnTo>
                  <a:lnTo>
                    <a:pt x="2075181" y="396706"/>
                  </a:lnTo>
                  <a:lnTo>
                    <a:pt x="2104244" y="430458"/>
                  </a:lnTo>
                  <a:lnTo>
                    <a:pt x="2132046" y="465292"/>
                  </a:lnTo>
                  <a:lnTo>
                    <a:pt x="2158553" y="501174"/>
                  </a:lnTo>
                  <a:lnTo>
                    <a:pt x="2183728" y="538068"/>
                  </a:lnTo>
                  <a:lnTo>
                    <a:pt x="2207536" y="575937"/>
                  </a:lnTo>
                  <a:lnTo>
                    <a:pt x="2229941" y="614748"/>
                  </a:lnTo>
                  <a:lnTo>
                    <a:pt x="2250909" y="654463"/>
                  </a:lnTo>
                  <a:lnTo>
                    <a:pt x="2270403" y="695049"/>
                  </a:lnTo>
                  <a:lnTo>
                    <a:pt x="2288388" y="736468"/>
                  </a:lnTo>
                  <a:lnTo>
                    <a:pt x="2304829" y="778686"/>
                  </a:lnTo>
                  <a:lnTo>
                    <a:pt x="2319689" y="821666"/>
                  </a:lnTo>
                  <a:lnTo>
                    <a:pt x="2332935" y="865375"/>
                  </a:lnTo>
                  <a:lnTo>
                    <a:pt x="2344529" y="909775"/>
                  </a:lnTo>
                  <a:lnTo>
                    <a:pt x="2354437" y="954832"/>
                  </a:lnTo>
                  <a:lnTo>
                    <a:pt x="2362623" y="1000510"/>
                  </a:lnTo>
                  <a:lnTo>
                    <a:pt x="2369052" y="1046773"/>
                  </a:lnTo>
                  <a:lnTo>
                    <a:pt x="2373688" y="1093586"/>
                  </a:lnTo>
                  <a:lnTo>
                    <a:pt x="2376496" y="1140913"/>
                  </a:lnTo>
                  <a:lnTo>
                    <a:pt x="2377440" y="1188719"/>
                  </a:lnTo>
                  <a:lnTo>
                    <a:pt x="2376496" y="1236535"/>
                  </a:lnTo>
                  <a:lnTo>
                    <a:pt x="2373688" y="1283870"/>
                  </a:lnTo>
                  <a:lnTo>
                    <a:pt x="2369052" y="1330690"/>
                  </a:lnTo>
                  <a:lnTo>
                    <a:pt x="2362623" y="1376960"/>
                  </a:lnTo>
                  <a:lnTo>
                    <a:pt x="2354437" y="1422643"/>
                  </a:lnTo>
                  <a:lnTo>
                    <a:pt x="2344529" y="1467705"/>
                  </a:lnTo>
                  <a:lnTo>
                    <a:pt x="2332935" y="1512109"/>
                  </a:lnTo>
                  <a:lnTo>
                    <a:pt x="2319689" y="1555821"/>
                  </a:lnTo>
                  <a:lnTo>
                    <a:pt x="2304829" y="1598804"/>
                  </a:lnTo>
                  <a:lnTo>
                    <a:pt x="2288388" y="1641024"/>
                  </a:lnTo>
                  <a:lnTo>
                    <a:pt x="2270403" y="1682445"/>
                  </a:lnTo>
                  <a:lnTo>
                    <a:pt x="2250909" y="1723031"/>
                  </a:lnTo>
                  <a:lnTo>
                    <a:pt x="2229941" y="1762747"/>
                  </a:lnTo>
                  <a:lnTo>
                    <a:pt x="2207536" y="1801558"/>
                  </a:lnTo>
                  <a:lnTo>
                    <a:pt x="2183728" y="1839427"/>
                  </a:lnTo>
                  <a:lnTo>
                    <a:pt x="2158553" y="1876320"/>
                  </a:lnTo>
                  <a:lnTo>
                    <a:pt x="2132046" y="1912201"/>
                  </a:lnTo>
                  <a:lnTo>
                    <a:pt x="2104244" y="1947034"/>
                  </a:lnTo>
                  <a:lnTo>
                    <a:pt x="2075181" y="1980784"/>
                  </a:lnTo>
                  <a:lnTo>
                    <a:pt x="2044893" y="2013416"/>
                  </a:lnTo>
                  <a:lnTo>
                    <a:pt x="2013416" y="2044893"/>
                  </a:lnTo>
                  <a:lnTo>
                    <a:pt x="1980784" y="2075181"/>
                  </a:lnTo>
                  <a:lnTo>
                    <a:pt x="1947034" y="2104244"/>
                  </a:lnTo>
                  <a:lnTo>
                    <a:pt x="1912201" y="2132046"/>
                  </a:lnTo>
                  <a:lnTo>
                    <a:pt x="1876320" y="2158553"/>
                  </a:lnTo>
                  <a:lnTo>
                    <a:pt x="1839427" y="2183728"/>
                  </a:lnTo>
                  <a:lnTo>
                    <a:pt x="1801558" y="2207536"/>
                  </a:lnTo>
                  <a:lnTo>
                    <a:pt x="1762747" y="2229941"/>
                  </a:lnTo>
                  <a:lnTo>
                    <a:pt x="1723031" y="2250909"/>
                  </a:lnTo>
                  <a:lnTo>
                    <a:pt x="1682445" y="2270403"/>
                  </a:lnTo>
                  <a:lnTo>
                    <a:pt x="1641024" y="2288388"/>
                  </a:lnTo>
                  <a:lnTo>
                    <a:pt x="1598804" y="2304829"/>
                  </a:lnTo>
                  <a:lnTo>
                    <a:pt x="1555821" y="2319689"/>
                  </a:lnTo>
                  <a:lnTo>
                    <a:pt x="1512109" y="2332935"/>
                  </a:lnTo>
                  <a:lnTo>
                    <a:pt x="1467705" y="2344529"/>
                  </a:lnTo>
                  <a:lnTo>
                    <a:pt x="1422643" y="2354437"/>
                  </a:lnTo>
                  <a:lnTo>
                    <a:pt x="1376960" y="2362623"/>
                  </a:lnTo>
                  <a:lnTo>
                    <a:pt x="1330690" y="2369052"/>
                  </a:lnTo>
                  <a:lnTo>
                    <a:pt x="1283870" y="2373688"/>
                  </a:lnTo>
                  <a:lnTo>
                    <a:pt x="1236535" y="2376496"/>
                  </a:lnTo>
                  <a:lnTo>
                    <a:pt x="1188720" y="2377440"/>
                  </a:lnTo>
                  <a:lnTo>
                    <a:pt x="1140913" y="2376496"/>
                  </a:lnTo>
                  <a:lnTo>
                    <a:pt x="1093586" y="2373688"/>
                  </a:lnTo>
                  <a:lnTo>
                    <a:pt x="1046773" y="2369052"/>
                  </a:lnTo>
                  <a:lnTo>
                    <a:pt x="1000510" y="2362623"/>
                  </a:lnTo>
                  <a:lnTo>
                    <a:pt x="954832" y="2354437"/>
                  </a:lnTo>
                  <a:lnTo>
                    <a:pt x="909775" y="2344529"/>
                  </a:lnTo>
                  <a:lnTo>
                    <a:pt x="865375" y="2332935"/>
                  </a:lnTo>
                  <a:lnTo>
                    <a:pt x="821666" y="2319689"/>
                  </a:lnTo>
                  <a:lnTo>
                    <a:pt x="778686" y="2304829"/>
                  </a:lnTo>
                  <a:lnTo>
                    <a:pt x="736468" y="2288388"/>
                  </a:lnTo>
                  <a:lnTo>
                    <a:pt x="695049" y="2270403"/>
                  </a:lnTo>
                  <a:lnTo>
                    <a:pt x="654463" y="2250909"/>
                  </a:lnTo>
                  <a:lnTo>
                    <a:pt x="614748" y="2229941"/>
                  </a:lnTo>
                  <a:lnTo>
                    <a:pt x="575937" y="2207536"/>
                  </a:lnTo>
                  <a:lnTo>
                    <a:pt x="538068" y="2183728"/>
                  </a:lnTo>
                  <a:lnTo>
                    <a:pt x="501174" y="2158553"/>
                  </a:lnTo>
                  <a:lnTo>
                    <a:pt x="465292" y="2132046"/>
                  </a:lnTo>
                  <a:lnTo>
                    <a:pt x="430458" y="2104244"/>
                  </a:lnTo>
                  <a:lnTo>
                    <a:pt x="396706" y="2075181"/>
                  </a:lnTo>
                  <a:lnTo>
                    <a:pt x="364072" y="2044893"/>
                  </a:lnTo>
                  <a:lnTo>
                    <a:pt x="332592" y="2013416"/>
                  </a:lnTo>
                  <a:lnTo>
                    <a:pt x="302302" y="1980784"/>
                  </a:lnTo>
                  <a:lnTo>
                    <a:pt x="273236" y="1947034"/>
                  </a:lnTo>
                  <a:lnTo>
                    <a:pt x="245431" y="1912201"/>
                  </a:lnTo>
                  <a:lnTo>
                    <a:pt x="218922" y="1876320"/>
                  </a:lnTo>
                  <a:lnTo>
                    <a:pt x="193744" y="1839427"/>
                  </a:lnTo>
                  <a:lnTo>
                    <a:pt x="169933" y="1801558"/>
                  </a:lnTo>
                  <a:lnTo>
                    <a:pt x="147524" y="1762747"/>
                  </a:lnTo>
                  <a:lnTo>
                    <a:pt x="126553" y="1723031"/>
                  </a:lnTo>
                  <a:lnTo>
                    <a:pt x="107056" y="1682445"/>
                  </a:lnTo>
                  <a:lnTo>
                    <a:pt x="89068" y="1641024"/>
                  </a:lnTo>
                  <a:lnTo>
                    <a:pt x="72625" y="1598804"/>
                  </a:lnTo>
                  <a:lnTo>
                    <a:pt x="57761" y="1555821"/>
                  </a:lnTo>
                  <a:lnTo>
                    <a:pt x="44514" y="1512109"/>
                  </a:lnTo>
                  <a:lnTo>
                    <a:pt x="32917" y="1467705"/>
                  </a:lnTo>
                  <a:lnTo>
                    <a:pt x="23007" y="1422643"/>
                  </a:lnTo>
                  <a:lnTo>
                    <a:pt x="14819" y="1376960"/>
                  </a:lnTo>
                  <a:lnTo>
                    <a:pt x="8389" y="1330690"/>
                  </a:lnTo>
                  <a:lnTo>
                    <a:pt x="3752" y="1283870"/>
                  </a:lnTo>
                  <a:lnTo>
                    <a:pt x="943" y="1236535"/>
                  </a:lnTo>
                  <a:lnTo>
                    <a:pt x="0" y="1188719"/>
                  </a:lnTo>
                  <a:close/>
                </a:path>
              </a:pathLst>
            </a:custGeom>
            <a:ln w="25399">
              <a:solidFill>
                <a:srgbClr val="FFFFFF"/>
              </a:solidFill>
            </a:ln>
          </p:spPr>
          <p:txBody>
            <a:bodyPr wrap="square" lIns="0" tIns="0" rIns="0" bIns="0" rtlCol="0"/>
            <a:lstStyle/>
            <a:p>
              <a:endParaRPr/>
            </a:p>
          </p:txBody>
        </p:sp>
      </p:grpSp>
      <p:sp>
        <p:nvSpPr>
          <p:cNvPr id="19" name="object 19"/>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spc="-25"/>
              <a:t>53</a:t>
            </a:r>
          </a:p>
        </p:txBody>
      </p:sp>
      <p:sp>
        <p:nvSpPr>
          <p:cNvPr id="20" name="object 20"/>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t>Automotive</a:t>
            </a:r>
            <a:r>
              <a:rPr spc="-35"/>
              <a:t> </a:t>
            </a:r>
            <a:r>
              <a:rPr spc="-10"/>
              <a:t>Division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058" y="300990"/>
            <a:ext cx="5031740" cy="605155"/>
          </a:xfrm>
          <a:prstGeom prst="rect">
            <a:avLst/>
          </a:prstGeom>
        </p:spPr>
        <p:txBody>
          <a:bodyPr vert="horz" wrap="square" lIns="0" tIns="12700" rIns="0" bIns="0" rtlCol="0">
            <a:spAutoFit/>
          </a:bodyPr>
          <a:lstStyle/>
          <a:p>
            <a:pPr marL="12700">
              <a:spcBef>
                <a:spcPts val="100"/>
              </a:spcBef>
              <a:tabLst>
                <a:tab pos="1615440" algn="l"/>
              </a:tabLst>
            </a:pPr>
            <a:r>
              <a:rPr sz="3800"/>
              <a:t>Step</a:t>
            </a:r>
            <a:r>
              <a:rPr sz="3800" spc="-15"/>
              <a:t> </a:t>
            </a:r>
            <a:r>
              <a:rPr sz="3800" spc="-25"/>
              <a:t>3:</a:t>
            </a:r>
            <a:r>
              <a:rPr sz="3800"/>
              <a:t>	Offer</a:t>
            </a:r>
            <a:r>
              <a:rPr sz="3800" spc="-20"/>
              <a:t> </a:t>
            </a:r>
            <a:r>
              <a:rPr sz="3800"/>
              <a:t>the</a:t>
            </a:r>
            <a:r>
              <a:rPr sz="3800" spc="-20"/>
              <a:t> </a:t>
            </a:r>
            <a:r>
              <a:rPr sz="3800" spc="-10"/>
              <a:t>Vehicle</a:t>
            </a:r>
            <a:endParaRPr sz="3800"/>
          </a:p>
        </p:txBody>
      </p:sp>
      <p:grpSp>
        <p:nvGrpSpPr>
          <p:cNvPr id="3" name="object 3"/>
          <p:cNvGrpSpPr/>
          <p:nvPr/>
        </p:nvGrpSpPr>
        <p:grpSpPr>
          <a:xfrm>
            <a:off x="2925952" y="776630"/>
            <a:ext cx="7051040" cy="5756910"/>
            <a:chOff x="2913252" y="776630"/>
            <a:chExt cx="7051040" cy="5756910"/>
          </a:xfrm>
        </p:grpSpPr>
        <p:pic>
          <p:nvPicPr>
            <p:cNvPr id="4" name="object 4"/>
            <p:cNvPicPr/>
            <p:nvPr/>
          </p:nvPicPr>
          <p:blipFill>
            <a:blip r:embed="rId3" cstate="print"/>
            <a:stretch>
              <a:fillRect/>
            </a:stretch>
          </p:blipFill>
          <p:spPr>
            <a:xfrm>
              <a:off x="2913252" y="776630"/>
              <a:ext cx="7050532" cy="5756656"/>
            </a:xfrm>
            <a:prstGeom prst="rect">
              <a:avLst/>
            </a:prstGeom>
          </p:spPr>
        </p:pic>
        <p:sp>
          <p:nvSpPr>
            <p:cNvPr id="5" name="object 5"/>
            <p:cNvSpPr/>
            <p:nvPr/>
          </p:nvSpPr>
          <p:spPr>
            <a:xfrm>
              <a:off x="5096510" y="3395090"/>
              <a:ext cx="1677035" cy="626745"/>
            </a:xfrm>
            <a:custGeom>
              <a:avLst/>
              <a:gdLst/>
              <a:ahLst/>
              <a:cxnLst/>
              <a:rect l="l" t="t" r="r" b="b"/>
              <a:pathLst>
                <a:path w="1677034" h="626745">
                  <a:moveTo>
                    <a:pt x="1572387" y="0"/>
                  </a:moveTo>
                  <a:lnTo>
                    <a:pt x="104393" y="0"/>
                  </a:lnTo>
                  <a:lnTo>
                    <a:pt x="63757" y="8205"/>
                  </a:lnTo>
                  <a:lnTo>
                    <a:pt x="30575" y="30591"/>
                  </a:lnTo>
                  <a:lnTo>
                    <a:pt x="8203" y="63811"/>
                  </a:lnTo>
                  <a:lnTo>
                    <a:pt x="0" y="104521"/>
                  </a:lnTo>
                  <a:lnTo>
                    <a:pt x="0" y="522097"/>
                  </a:lnTo>
                  <a:lnTo>
                    <a:pt x="8203" y="562806"/>
                  </a:lnTo>
                  <a:lnTo>
                    <a:pt x="30575" y="596026"/>
                  </a:lnTo>
                  <a:lnTo>
                    <a:pt x="63757" y="618412"/>
                  </a:lnTo>
                  <a:lnTo>
                    <a:pt x="104393" y="626618"/>
                  </a:lnTo>
                  <a:lnTo>
                    <a:pt x="1572387" y="626618"/>
                  </a:lnTo>
                  <a:lnTo>
                    <a:pt x="1613023" y="618412"/>
                  </a:lnTo>
                  <a:lnTo>
                    <a:pt x="1646205" y="596026"/>
                  </a:lnTo>
                  <a:lnTo>
                    <a:pt x="1668577" y="562806"/>
                  </a:lnTo>
                  <a:lnTo>
                    <a:pt x="1676781" y="522097"/>
                  </a:lnTo>
                  <a:lnTo>
                    <a:pt x="1676781" y="104521"/>
                  </a:lnTo>
                  <a:lnTo>
                    <a:pt x="1668577" y="63811"/>
                  </a:lnTo>
                  <a:lnTo>
                    <a:pt x="1646205" y="30591"/>
                  </a:lnTo>
                  <a:lnTo>
                    <a:pt x="1613023" y="8205"/>
                  </a:lnTo>
                  <a:lnTo>
                    <a:pt x="1572387" y="0"/>
                  </a:lnTo>
                  <a:close/>
                </a:path>
              </a:pathLst>
            </a:custGeom>
            <a:solidFill>
              <a:srgbClr val="1B407A"/>
            </a:solidFill>
          </p:spPr>
          <p:txBody>
            <a:bodyPr wrap="square" lIns="0" tIns="0" rIns="0" bIns="0" rtlCol="0"/>
            <a:lstStyle/>
            <a:p>
              <a:endParaRPr kern="0">
                <a:solidFill>
                  <a:sysClr val="windowText" lastClr="000000"/>
                </a:solidFill>
              </a:endParaRPr>
            </a:p>
          </p:txBody>
        </p:sp>
      </p:grpSp>
      <p:sp>
        <p:nvSpPr>
          <p:cNvPr id="6" name="object 6"/>
          <p:cNvSpPr txBox="1"/>
          <p:nvPr/>
        </p:nvSpPr>
        <p:spPr>
          <a:xfrm>
            <a:off x="5378197" y="3455034"/>
            <a:ext cx="1139825" cy="506730"/>
          </a:xfrm>
          <a:prstGeom prst="rect">
            <a:avLst/>
          </a:prstGeom>
        </p:spPr>
        <p:txBody>
          <a:bodyPr vert="horz" wrap="square" lIns="0" tIns="13335" rIns="0" bIns="0" rtlCol="0">
            <a:spAutoFit/>
          </a:bodyPr>
          <a:lstStyle/>
          <a:p>
            <a:pPr marL="12700" marR="5080" indent="-635" algn="ctr">
              <a:spcBef>
                <a:spcPts val="105"/>
              </a:spcBef>
            </a:pPr>
            <a:r>
              <a:rPr sz="1050" b="1" kern="0" spc="-10">
                <a:solidFill>
                  <a:srgbClr val="FFFFFF"/>
                </a:solidFill>
                <a:latin typeface="Arial"/>
                <a:cs typeface="Arial"/>
              </a:rPr>
              <a:t>Knowledge </a:t>
            </a:r>
            <a:r>
              <a:rPr sz="1050" b="1" kern="0">
                <a:solidFill>
                  <a:srgbClr val="FFFFFF"/>
                </a:solidFill>
                <a:latin typeface="Arial"/>
                <a:cs typeface="Arial"/>
              </a:rPr>
              <a:t>Customer</a:t>
            </a:r>
            <a:r>
              <a:rPr sz="1050" b="1" kern="0" spc="-65">
                <a:solidFill>
                  <a:srgbClr val="FFFFFF"/>
                </a:solidFill>
                <a:latin typeface="Arial"/>
                <a:cs typeface="Arial"/>
              </a:rPr>
              <a:t> </a:t>
            </a:r>
            <a:r>
              <a:rPr sz="1050" b="1" kern="0" spc="-10">
                <a:solidFill>
                  <a:srgbClr val="FFFFFF"/>
                </a:solidFill>
                <a:latin typeface="Arial"/>
                <a:cs typeface="Arial"/>
              </a:rPr>
              <a:t>Delight Presentation</a:t>
            </a:r>
            <a:endParaRPr sz="1050" kern="0">
              <a:solidFill>
                <a:sysClr val="windowText" lastClr="000000"/>
              </a:solidFill>
              <a:latin typeface="Arial"/>
              <a:cs typeface="Arial"/>
            </a:endParaRPr>
          </a:p>
        </p:txBody>
      </p:sp>
      <p:sp>
        <p:nvSpPr>
          <p:cNvPr id="7" name="object 7"/>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kern="0" spc="-25">
                <a:solidFill>
                  <a:prstClr val="white"/>
                </a:solidFill>
              </a:rPr>
              <a:t>76</a:t>
            </a:r>
          </a:p>
        </p:txBody>
      </p:sp>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9" name="object 5">
            <a:extLst>
              <a:ext uri="{FF2B5EF4-FFF2-40B4-BE49-F238E27FC236}">
                <a16:creationId xmlns:a16="http://schemas.microsoft.com/office/drawing/2014/main" id="{972E2295-40CA-ABEB-BD1B-817869E579BF}"/>
              </a:ext>
            </a:extLst>
          </p:cNvPr>
          <p:cNvSpPr/>
          <p:nvPr/>
        </p:nvSpPr>
        <p:spPr>
          <a:xfrm>
            <a:off x="5316275" y="3455034"/>
            <a:ext cx="1201747" cy="501270"/>
          </a:xfrm>
          <a:custGeom>
            <a:avLst/>
            <a:gdLst/>
            <a:ahLst/>
            <a:cxnLst/>
            <a:rect l="l" t="t" r="r" b="b"/>
            <a:pathLst>
              <a:path w="1635759" h="635000">
                <a:moveTo>
                  <a:pt x="1529714" y="0"/>
                </a:moveTo>
                <a:lnTo>
                  <a:pt x="105790" y="0"/>
                </a:lnTo>
                <a:lnTo>
                  <a:pt x="64615" y="8314"/>
                </a:lnTo>
                <a:lnTo>
                  <a:pt x="30987" y="30987"/>
                </a:lnTo>
                <a:lnTo>
                  <a:pt x="8314" y="64615"/>
                </a:lnTo>
                <a:lnTo>
                  <a:pt x="0" y="105790"/>
                </a:lnTo>
                <a:lnTo>
                  <a:pt x="0" y="528955"/>
                </a:lnTo>
                <a:lnTo>
                  <a:pt x="8314" y="570130"/>
                </a:lnTo>
                <a:lnTo>
                  <a:pt x="30987" y="603757"/>
                </a:lnTo>
                <a:lnTo>
                  <a:pt x="64615" y="626431"/>
                </a:lnTo>
                <a:lnTo>
                  <a:pt x="105790" y="634745"/>
                </a:lnTo>
                <a:lnTo>
                  <a:pt x="1529714" y="634745"/>
                </a:lnTo>
                <a:lnTo>
                  <a:pt x="1570890" y="626431"/>
                </a:lnTo>
                <a:lnTo>
                  <a:pt x="1604517" y="603757"/>
                </a:lnTo>
                <a:lnTo>
                  <a:pt x="1627191" y="570130"/>
                </a:lnTo>
                <a:lnTo>
                  <a:pt x="1635506" y="528955"/>
                </a:lnTo>
                <a:lnTo>
                  <a:pt x="1635506" y="105790"/>
                </a:lnTo>
                <a:lnTo>
                  <a:pt x="1627191" y="64615"/>
                </a:lnTo>
                <a:lnTo>
                  <a:pt x="1604517" y="30987"/>
                </a:lnTo>
                <a:lnTo>
                  <a:pt x="1570890" y="8314"/>
                </a:lnTo>
                <a:lnTo>
                  <a:pt x="1529714" y="0"/>
                </a:lnTo>
                <a:close/>
              </a:path>
            </a:pathLst>
          </a:custGeom>
          <a:solidFill>
            <a:srgbClr val="1B407A"/>
          </a:solidFill>
        </p:spPr>
        <p:txBody>
          <a:bodyPr wrap="square" lIns="0" tIns="0" rIns="0" bIns="0" rtlCol="0"/>
          <a:lstStyle/>
          <a:p>
            <a:endParaRPr kern="0">
              <a:solidFill>
                <a:sysClr val="windowText" lastClr="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2000" cy="6858000"/>
          </a:xfrm>
          <a:prstGeom prst="rect">
            <a:avLst/>
          </a:prstGeom>
          <a:effectLst>
            <a:reflection endPos="0" dist="50800" dir="5400000" sy="-100000" algn="bl" rotWithShape="0"/>
          </a:effectLst>
        </p:spPr>
      </p:pic>
      <p:sp>
        <p:nvSpPr>
          <p:cNvPr id="5" name="Title 1">
            <a:extLst>
              <a:ext uri="{FF2B5EF4-FFF2-40B4-BE49-F238E27FC236}">
                <a16:creationId xmlns:a16="http://schemas.microsoft.com/office/drawing/2014/main" id="{DC3B4DD2-8695-4255-B88E-4DF60B5A71FC}"/>
              </a:ext>
            </a:extLst>
          </p:cNvPr>
          <p:cNvSpPr>
            <a:spLocks noGrp="1"/>
          </p:cNvSpPr>
          <p:nvPr>
            <p:ph type="title"/>
          </p:nvPr>
        </p:nvSpPr>
        <p:spPr>
          <a:xfrm>
            <a:off x="335280" y="318808"/>
            <a:ext cx="11521440" cy="5539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3600" b="1">
                <a:solidFill>
                  <a:schemeClr val="bg1"/>
                </a:solidFill>
                <a:cs typeface="Arial"/>
              </a:rPr>
              <a:t>HOUSEKEEPING</a:t>
            </a:r>
          </a:p>
        </p:txBody>
      </p:sp>
      <p:pic>
        <p:nvPicPr>
          <p:cNvPr id="4" name="Graphic 3" descr="Watch with solid fill">
            <a:extLst>
              <a:ext uri="{FF2B5EF4-FFF2-40B4-BE49-F238E27FC236}">
                <a16:creationId xmlns:a16="http://schemas.microsoft.com/office/drawing/2014/main" id="{AD51ED11-6A5B-DC15-EFAD-FFBBC8CC0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2772" y="1808320"/>
            <a:ext cx="1659622" cy="1659622"/>
          </a:xfrm>
          <a:prstGeom prst="rect">
            <a:avLst/>
          </a:prstGeom>
        </p:spPr>
      </p:pic>
      <p:pic>
        <p:nvPicPr>
          <p:cNvPr id="10" name="Graphic 9" descr="Fire with solid fill">
            <a:extLst>
              <a:ext uri="{FF2B5EF4-FFF2-40B4-BE49-F238E27FC236}">
                <a16:creationId xmlns:a16="http://schemas.microsoft.com/office/drawing/2014/main" id="{0DF01B9F-BD69-3F81-EE8A-A1ECDDCDA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94406" y="1794687"/>
            <a:ext cx="1686887" cy="1686887"/>
          </a:xfrm>
          <a:prstGeom prst="rect">
            <a:avLst/>
          </a:prstGeom>
        </p:spPr>
      </p:pic>
      <p:pic>
        <p:nvPicPr>
          <p:cNvPr id="12" name="Graphic 11" descr="No smoking with solid fill">
            <a:extLst>
              <a:ext uri="{FF2B5EF4-FFF2-40B4-BE49-F238E27FC236}">
                <a16:creationId xmlns:a16="http://schemas.microsoft.com/office/drawing/2014/main" id="{9CF3EBF6-E43B-83F1-59D8-B9E4016CF9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5670" y="1848167"/>
            <a:ext cx="1686887" cy="1686887"/>
          </a:xfrm>
          <a:prstGeom prst="rect">
            <a:avLst/>
          </a:prstGeom>
        </p:spPr>
      </p:pic>
      <p:pic>
        <p:nvPicPr>
          <p:cNvPr id="14" name="Graphic 13" descr="Questions with solid fill">
            <a:extLst>
              <a:ext uri="{FF2B5EF4-FFF2-40B4-BE49-F238E27FC236}">
                <a16:creationId xmlns:a16="http://schemas.microsoft.com/office/drawing/2014/main" id="{031C9126-624F-8616-0127-5DAED0867B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4040" y="3848229"/>
            <a:ext cx="1376492" cy="1376492"/>
          </a:xfrm>
          <a:prstGeom prst="rect">
            <a:avLst/>
          </a:prstGeom>
        </p:spPr>
      </p:pic>
      <p:pic>
        <p:nvPicPr>
          <p:cNvPr id="16" name="Graphic 15" descr="Latte Cup with solid fill">
            <a:extLst>
              <a:ext uri="{FF2B5EF4-FFF2-40B4-BE49-F238E27FC236}">
                <a16:creationId xmlns:a16="http://schemas.microsoft.com/office/drawing/2014/main" id="{3FB4DBEC-2656-4540-CE1B-9CFB522BC6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31814" y="1808320"/>
            <a:ext cx="1544927" cy="1544927"/>
          </a:xfrm>
          <a:prstGeom prst="rect">
            <a:avLst/>
          </a:prstGeom>
        </p:spPr>
      </p:pic>
      <p:pic>
        <p:nvPicPr>
          <p:cNvPr id="20" name="Graphic 19" descr="Table setting with solid fill">
            <a:extLst>
              <a:ext uri="{FF2B5EF4-FFF2-40B4-BE49-F238E27FC236}">
                <a16:creationId xmlns:a16="http://schemas.microsoft.com/office/drawing/2014/main" id="{F7E2879A-E81E-CCD1-2BC4-3C8065FD7F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8628" y="3695697"/>
            <a:ext cx="1806430" cy="1806430"/>
          </a:xfrm>
          <a:prstGeom prst="rect">
            <a:avLst/>
          </a:prstGeom>
        </p:spPr>
      </p:pic>
      <p:pic>
        <p:nvPicPr>
          <p:cNvPr id="24" name="Graphic 23" descr="No Phones with solid fill">
            <a:extLst>
              <a:ext uri="{FF2B5EF4-FFF2-40B4-BE49-F238E27FC236}">
                <a16:creationId xmlns:a16="http://schemas.microsoft.com/office/drawing/2014/main" id="{B57327EE-1C86-EC39-DA19-B37E4DCA16F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57506" y="3788864"/>
            <a:ext cx="1376492" cy="1376492"/>
          </a:xfrm>
          <a:prstGeom prst="rect">
            <a:avLst/>
          </a:prstGeom>
        </p:spPr>
      </p:pic>
      <p:pic>
        <p:nvPicPr>
          <p:cNvPr id="7" name="Graphic 6" descr="Gender with solid fill">
            <a:extLst>
              <a:ext uri="{FF2B5EF4-FFF2-40B4-BE49-F238E27FC236}">
                <a16:creationId xmlns:a16="http://schemas.microsoft.com/office/drawing/2014/main" id="{0A076874-6AE4-55E3-F68E-6775D34874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77969" y="1862109"/>
            <a:ext cx="1659621" cy="1659621"/>
          </a:xfrm>
          <a:prstGeom prst="rect">
            <a:avLst/>
          </a:prstGeom>
        </p:spPr>
      </p:pic>
      <p:pic>
        <p:nvPicPr>
          <p:cNvPr id="2" name="Graphic 1" descr="Clipboard Checked with solid fill">
            <a:extLst>
              <a:ext uri="{FF2B5EF4-FFF2-40B4-BE49-F238E27FC236}">
                <a16:creationId xmlns:a16="http://schemas.microsoft.com/office/drawing/2014/main" id="{A540349B-CEDF-69A1-994C-25F2A83ADBD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001063" y="3535054"/>
            <a:ext cx="1806430" cy="1806430"/>
          </a:xfrm>
          <a:prstGeom prst="rect">
            <a:avLst/>
          </a:prstGeom>
        </p:spPr>
      </p:pic>
      <p:grpSp>
        <p:nvGrpSpPr>
          <p:cNvPr id="3" name="Group 2">
            <a:extLst>
              <a:ext uri="{FF2B5EF4-FFF2-40B4-BE49-F238E27FC236}">
                <a16:creationId xmlns:a16="http://schemas.microsoft.com/office/drawing/2014/main" id="{7A546A3C-7374-0652-7139-6462FFB86F1C}"/>
              </a:ext>
            </a:extLst>
          </p:cNvPr>
          <p:cNvGrpSpPr/>
          <p:nvPr/>
        </p:nvGrpSpPr>
        <p:grpSpPr>
          <a:xfrm>
            <a:off x="5116617" y="3709717"/>
            <a:ext cx="1686887" cy="1673563"/>
            <a:chOff x="6096000" y="4850012"/>
            <a:chExt cx="1689180" cy="1689180"/>
          </a:xfrm>
        </p:grpSpPr>
        <p:pic>
          <p:nvPicPr>
            <p:cNvPr id="8" name="Graphic 7" descr="Laptop outline">
              <a:extLst>
                <a:ext uri="{FF2B5EF4-FFF2-40B4-BE49-F238E27FC236}">
                  <a16:creationId xmlns:a16="http://schemas.microsoft.com/office/drawing/2014/main" id="{1500F06A-7C99-D630-508E-B4832090DF6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96000" y="4850012"/>
              <a:ext cx="1689180" cy="1689180"/>
            </a:xfrm>
            <a:prstGeom prst="rect">
              <a:avLst/>
            </a:prstGeom>
          </p:spPr>
        </p:pic>
        <p:cxnSp>
          <p:nvCxnSpPr>
            <p:cNvPr id="9" name="Straight Connector 8">
              <a:extLst>
                <a:ext uri="{FF2B5EF4-FFF2-40B4-BE49-F238E27FC236}">
                  <a16:creationId xmlns:a16="http://schemas.microsoft.com/office/drawing/2014/main" id="{B175FEBA-995C-11FC-FB37-1E0B140696EF}"/>
                </a:ext>
              </a:extLst>
            </p:cNvPr>
            <p:cNvCxnSpPr>
              <a:cxnSpLocks/>
            </p:cNvCxnSpPr>
            <p:nvPr/>
          </p:nvCxnSpPr>
          <p:spPr>
            <a:xfrm flipH="1">
              <a:off x="6495691" y="5094542"/>
              <a:ext cx="973061" cy="1260039"/>
            </a:xfrm>
            <a:prstGeom prst="line">
              <a:avLst/>
            </a:prstGeom>
            <a:ln w="920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51859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01" y="1732788"/>
            <a:ext cx="12162155" cy="5125720"/>
            <a:chOff x="0" y="1732788"/>
            <a:chExt cx="12162155" cy="5125720"/>
          </a:xfrm>
        </p:grpSpPr>
        <p:pic>
          <p:nvPicPr>
            <p:cNvPr id="3" name="object 3"/>
            <p:cNvPicPr/>
            <p:nvPr/>
          </p:nvPicPr>
          <p:blipFill>
            <a:blip r:embed="rId3" cstate="print"/>
            <a:stretch>
              <a:fillRect/>
            </a:stretch>
          </p:blipFill>
          <p:spPr>
            <a:xfrm>
              <a:off x="3" y="1743964"/>
              <a:ext cx="2493263" cy="3313429"/>
            </a:xfrm>
            <a:prstGeom prst="rect">
              <a:avLst/>
            </a:prstGeom>
          </p:spPr>
        </p:pic>
        <p:pic>
          <p:nvPicPr>
            <p:cNvPr id="4" name="object 4"/>
            <p:cNvPicPr/>
            <p:nvPr/>
          </p:nvPicPr>
          <p:blipFill>
            <a:blip r:embed="rId4" cstate="print"/>
            <a:stretch>
              <a:fillRect/>
            </a:stretch>
          </p:blipFill>
          <p:spPr>
            <a:xfrm>
              <a:off x="9580499" y="1743964"/>
              <a:ext cx="2522626" cy="3318890"/>
            </a:xfrm>
            <a:prstGeom prst="rect">
              <a:avLst/>
            </a:prstGeom>
          </p:spPr>
        </p:pic>
        <p:pic>
          <p:nvPicPr>
            <p:cNvPr id="5" name="object 5"/>
            <p:cNvPicPr/>
            <p:nvPr/>
          </p:nvPicPr>
          <p:blipFill>
            <a:blip r:embed="rId5" cstate="print"/>
            <a:stretch>
              <a:fillRect/>
            </a:stretch>
          </p:blipFill>
          <p:spPr>
            <a:xfrm>
              <a:off x="0" y="5080888"/>
              <a:ext cx="2585284" cy="1777110"/>
            </a:xfrm>
            <a:prstGeom prst="rect">
              <a:avLst/>
            </a:prstGeom>
          </p:spPr>
        </p:pic>
        <p:pic>
          <p:nvPicPr>
            <p:cNvPr id="6" name="object 6"/>
            <p:cNvPicPr/>
            <p:nvPr/>
          </p:nvPicPr>
          <p:blipFill>
            <a:blip r:embed="rId6" cstate="print"/>
            <a:stretch>
              <a:fillRect/>
            </a:stretch>
          </p:blipFill>
          <p:spPr>
            <a:xfrm>
              <a:off x="2052066" y="4640207"/>
              <a:ext cx="3178810" cy="2122551"/>
            </a:xfrm>
            <a:prstGeom prst="rect">
              <a:avLst/>
            </a:prstGeom>
          </p:spPr>
        </p:pic>
        <p:pic>
          <p:nvPicPr>
            <p:cNvPr id="7" name="object 7"/>
            <p:cNvPicPr/>
            <p:nvPr/>
          </p:nvPicPr>
          <p:blipFill>
            <a:blip r:embed="rId7" cstate="print"/>
            <a:stretch>
              <a:fillRect/>
            </a:stretch>
          </p:blipFill>
          <p:spPr>
            <a:xfrm>
              <a:off x="7040626" y="5019890"/>
              <a:ext cx="2470657" cy="1649730"/>
            </a:xfrm>
            <a:prstGeom prst="rect">
              <a:avLst/>
            </a:prstGeom>
          </p:spPr>
        </p:pic>
        <p:pic>
          <p:nvPicPr>
            <p:cNvPr id="8" name="object 8"/>
            <p:cNvPicPr/>
            <p:nvPr/>
          </p:nvPicPr>
          <p:blipFill>
            <a:blip r:embed="rId8" cstate="print"/>
            <a:stretch>
              <a:fillRect/>
            </a:stretch>
          </p:blipFill>
          <p:spPr>
            <a:xfrm>
              <a:off x="4497196" y="4839861"/>
              <a:ext cx="3009900" cy="2009775"/>
            </a:xfrm>
            <a:prstGeom prst="rect">
              <a:avLst/>
            </a:prstGeom>
          </p:spPr>
        </p:pic>
        <p:pic>
          <p:nvPicPr>
            <p:cNvPr id="9" name="object 9"/>
            <p:cNvPicPr/>
            <p:nvPr/>
          </p:nvPicPr>
          <p:blipFill>
            <a:blip r:embed="rId9" cstate="print"/>
            <a:stretch>
              <a:fillRect/>
            </a:stretch>
          </p:blipFill>
          <p:spPr>
            <a:xfrm>
              <a:off x="9377171" y="4945456"/>
              <a:ext cx="2616327" cy="1747012"/>
            </a:xfrm>
            <a:prstGeom prst="rect">
              <a:avLst/>
            </a:prstGeom>
          </p:spPr>
        </p:pic>
        <p:sp>
          <p:nvSpPr>
            <p:cNvPr id="10" name="object 10"/>
            <p:cNvSpPr/>
            <p:nvPr/>
          </p:nvSpPr>
          <p:spPr>
            <a:xfrm>
              <a:off x="11459210" y="4934572"/>
              <a:ext cx="534670" cy="513080"/>
            </a:xfrm>
            <a:custGeom>
              <a:avLst/>
              <a:gdLst/>
              <a:ahLst/>
              <a:cxnLst/>
              <a:rect l="l" t="t" r="r" b="b"/>
              <a:pathLst>
                <a:path w="534670" h="513079">
                  <a:moveTo>
                    <a:pt x="534339" y="0"/>
                  </a:moveTo>
                  <a:lnTo>
                    <a:pt x="0" y="0"/>
                  </a:lnTo>
                  <a:lnTo>
                    <a:pt x="0" y="512584"/>
                  </a:lnTo>
                  <a:lnTo>
                    <a:pt x="534339" y="512584"/>
                  </a:lnTo>
                  <a:lnTo>
                    <a:pt x="534339"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11" name="object 11"/>
            <p:cNvPicPr/>
            <p:nvPr/>
          </p:nvPicPr>
          <p:blipFill>
            <a:blip r:embed="rId10" cstate="print"/>
            <a:stretch>
              <a:fillRect/>
            </a:stretch>
          </p:blipFill>
          <p:spPr>
            <a:xfrm>
              <a:off x="2493264" y="1738503"/>
              <a:ext cx="2493264" cy="3324352"/>
            </a:xfrm>
            <a:prstGeom prst="rect">
              <a:avLst/>
            </a:prstGeom>
          </p:spPr>
        </p:pic>
        <p:pic>
          <p:nvPicPr>
            <p:cNvPr id="12" name="object 12"/>
            <p:cNvPicPr/>
            <p:nvPr/>
          </p:nvPicPr>
          <p:blipFill>
            <a:blip r:embed="rId11" cstate="print"/>
            <a:stretch>
              <a:fillRect/>
            </a:stretch>
          </p:blipFill>
          <p:spPr>
            <a:xfrm>
              <a:off x="4916424" y="1732788"/>
              <a:ext cx="4664075" cy="3322828"/>
            </a:xfrm>
            <a:prstGeom prst="rect">
              <a:avLst/>
            </a:prstGeom>
          </p:spPr>
        </p:pic>
        <p:sp>
          <p:nvSpPr>
            <p:cNvPr id="13" name="object 13"/>
            <p:cNvSpPr/>
            <p:nvPr/>
          </p:nvSpPr>
          <p:spPr>
            <a:xfrm>
              <a:off x="7172070" y="1740916"/>
              <a:ext cx="2411730" cy="3315335"/>
            </a:xfrm>
            <a:custGeom>
              <a:avLst/>
              <a:gdLst/>
              <a:ahLst/>
              <a:cxnLst/>
              <a:rect l="l" t="t" r="r" b="b"/>
              <a:pathLst>
                <a:path w="2411729" h="3315335">
                  <a:moveTo>
                    <a:pt x="0" y="3315080"/>
                  </a:moveTo>
                  <a:lnTo>
                    <a:pt x="2411603" y="3315080"/>
                  </a:lnTo>
                  <a:lnTo>
                    <a:pt x="2411603" y="0"/>
                  </a:lnTo>
                  <a:lnTo>
                    <a:pt x="0" y="0"/>
                  </a:lnTo>
                  <a:lnTo>
                    <a:pt x="0" y="3315080"/>
                  </a:lnTo>
                  <a:close/>
                </a:path>
              </a:pathLst>
            </a:custGeom>
            <a:ln w="6350">
              <a:solidFill>
                <a:srgbClr val="D9D9D9"/>
              </a:solidFill>
            </a:ln>
          </p:spPr>
          <p:txBody>
            <a:bodyPr wrap="square" lIns="0" tIns="0" rIns="0" bIns="0" rtlCol="0"/>
            <a:lstStyle/>
            <a:p>
              <a:endParaRPr kern="0">
                <a:solidFill>
                  <a:sysClr val="windowText" lastClr="000000"/>
                </a:solidFill>
              </a:endParaRPr>
            </a:p>
          </p:txBody>
        </p:sp>
      </p:grpSp>
      <p:sp>
        <p:nvSpPr>
          <p:cNvPr id="14" name="object 14"/>
          <p:cNvSpPr txBox="1">
            <a:spLocks noGrp="1"/>
          </p:cNvSpPr>
          <p:nvPr>
            <p:ph type="ctrTitle"/>
          </p:nvPr>
        </p:nvSpPr>
        <p:spPr>
          <a:prstGeom prst="rect">
            <a:avLst/>
          </a:prstGeom>
        </p:spPr>
        <p:txBody>
          <a:bodyPr vert="horz" wrap="square" lIns="0" tIns="12700" rIns="0" bIns="0" rtlCol="0">
            <a:spAutoFit/>
          </a:bodyPr>
          <a:lstStyle/>
          <a:p>
            <a:pPr marL="12700">
              <a:spcBef>
                <a:spcPts val="100"/>
              </a:spcBef>
            </a:pPr>
            <a:r>
              <a:rPr sz="3800"/>
              <a:t>Step</a:t>
            </a:r>
            <a:r>
              <a:rPr sz="3800" spc="-25"/>
              <a:t> </a:t>
            </a:r>
            <a:r>
              <a:rPr sz="3800"/>
              <a:t>3:</a:t>
            </a:r>
            <a:r>
              <a:rPr sz="3800" spc="-5"/>
              <a:t> </a:t>
            </a:r>
            <a:r>
              <a:rPr sz="3800"/>
              <a:t>Offer</a:t>
            </a:r>
            <a:r>
              <a:rPr sz="3800" spc="-15"/>
              <a:t> </a:t>
            </a:r>
            <a:r>
              <a:rPr sz="3800"/>
              <a:t>the</a:t>
            </a:r>
            <a:r>
              <a:rPr sz="3800" spc="-15"/>
              <a:t> </a:t>
            </a:r>
            <a:r>
              <a:rPr sz="3800" spc="-10"/>
              <a:t>vehicle</a:t>
            </a:r>
            <a:endParaRPr sz="3800"/>
          </a:p>
        </p:txBody>
      </p:sp>
      <p:sp>
        <p:nvSpPr>
          <p:cNvPr id="16" name="object 16"/>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kern="0" spc="-25">
                <a:solidFill>
                  <a:prstClr val="white"/>
                </a:solidFill>
              </a:rPr>
              <a:t>77</a:t>
            </a:r>
          </a:p>
        </p:txBody>
      </p:sp>
      <p:sp>
        <p:nvSpPr>
          <p:cNvPr id="17" name="object 17"/>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15" name="object 15"/>
          <p:cNvSpPr txBox="1"/>
          <p:nvPr/>
        </p:nvSpPr>
        <p:spPr>
          <a:xfrm>
            <a:off x="437692" y="1131824"/>
            <a:ext cx="4621530" cy="398780"/>
          </a:xfrm>
          <a:prstGeom prst="rect">
            <a:avLst/>
          </a:prstGeom>
        </p:spPr>
        <p:txBody>
          <a:bodyPr vert="horz" wrap="square" lIns="0" tIns="12065" rIns="0" bIns="0" rtlCol="0">
            <a:spAutoFit/>
          </a:bodyPr>
          <a:lstStyle/>
          <a:p>
            <a:pPr marL="12700">
              <a:spcBef>
                <a:spcPts val="95"/>
              </a:spcBef>
            </a:pPr>
            <a:r>
              <a:rPr sz="2450" b="1" kern="0">
                <a:solidFill>
                  <a:sysClr val="windowText" lastClr="000000"/>
                </a:solidFill>
                <a:latin typeface="Calibri"/>
                <a:cs typeface="Calibri"/>
              </a:rPr>
              <a:t>Match</a:t>
            </a:r>
            <a:r>
              <a:rPr sz="2450" b="1" kern="0" spc="-55">
                <a:solidFill>
                  <a:sysClr val="windowText" lastClr="000000"/>
                </a:solidFill>
                <a:latin typeface="Calibri"/>
                <a:cs typeface="Calibri"/>
              </a:rPr>
              <a:t> </a:t>
            </a:r>
            <a:r>
              <a:rPr sz="2450" b="1" kern="0">
                <a:solidFill>
                  <a:sysClr val="windowText" lastClr="000000"/>
                </a:solidFill>
                <a:latin typeface="Calibri"/>
                <a:cs typeface="Calibri"/>
              </a:rPr>
              <a:t>the</a:t>
            </a:r>
            <a:r>
              <a:rPr sz="2450" b="1" kern="0" spc="-60">
                <a:solidFill>
                  <a:sysClr val="windowText" lastClr="000000"/>
                </a:solidFill>
                <a:latin typeface="Calibri"/>
                <a:cs typeface="Calibri"/>
              </a:rPr>
              <a:t> </a:t>
            </a:r>
            <a:r>
              <a:rPr sz="2450" b="1" kern="0">
                <a:solidFill>
                  <a:sysClr val="windowText" lastClr="000000"/>
                </a:solidFill>
                <a:latin typeface="Calibri"/>
                <a:cs typeface="Calibri"/>
              </a:rPr>
              <a:t>car</a:t>
            </a:r>
            <a:r>
              <a:rPr sz="2450" b="1" kern="0" spc="-65">
                <a:solidFill>
                  <a:sysClr val="windowText" lastClr="000000"/>
                </a:solidFill>
                <a:latin typeface="Calibri"/>
                <a:cs typeface="Calibri"/>
              </a:rPr>
              <a:t> </a:t>
            </a:r>
            <a:r>
              <a:rPr sz="2450" b="1" kern="0">
                <a:solidFill>
                  <a:sysClr val="windowText" lastClr="000000"/>
                </a:solidFill>
                <a:latin typeface="Calibri"/>
                <a:cs typeface="Calibri"/>
              </a:rPr>
              <a:t>to</a:t>
            </a:r>
            <a:r>
              <a:rPr sz="2450" b="1" kern="0" spc="-55">
                <a:solidFill>
                  <a:sysClr val="windowText" lastClr="000000"/>
                </a:solidFill>
                <a:latin typeface="Calibri"/>
                <a:cs typeface="Calibri"/>
              </a:rPr>
              <a:t> </a:t>
            </a:r>
            <a:r>
              <a:rPr sz="2450" b="1" kern="0">
                <a:solidFill>
                  <a:sysClr val="windowText" lastClr="000000"/>
                </a:solidFill>
                <a:latin typeface="Calibri"/>
                <a:cs typeface="Calibri"/>
              </a:rPr>
              <a:t>the</a:t>
            </a:r>
            <a:r>
              <a:rPr sz="2450" b="1" kern="0" spc="-55">
                <a:solidFill>
                  <a:sysClr val="windowText" lastClr="000000"/>
                </a:solidFill>
                <a:latin typeface="Calibri"/>
                <a:cs typeface="Calibri"/>
              </a:rPr>
              <a:t> </a:t>
            </a:r>
            <a:r>
              <a:rPr sz="2450" b="1" kern="0">
                <a:solidFill>
                  <a:sysClr val="windowText" lastClr="000000"/>
                </a:solidFill>
                <a:latin typeface="Calibri"/>
                <a:cs typeface="Calibri"/>
              </a:rPr>
              <a:t>right</a:t>
            </a:r>
            <a:r>
              <a:rPr sz="2450" b="1" kern="0" spc="-70">
                <a:solidFill>
                  <a:sysClr val="windowText" lastClr="000000"/>
                </a:solidFill>
                <a:latin typeface="Calibri"/>
                <a:cs typeface="Calibri"/>
              </a:rPr>
              <a:t> </a:t>
            </a:r>
            <a:r>
              <a:rPr sz="2450" b="1" kern="0" spc="-10">
                <a:solidFill>
                  <a:sysClr val="windowText" lastClr="000000"/>
                </a:solidFill>
                <a:latin typeface="Calibri"/>
                <a:cs typeface="Calibri"/>
              </a:rPr>
              <a:t>customer</a:t>
            </a:r>
            <a:endParaRPr sz="2450" kern="0">
              <a:solidFill>
                <a:sysClr val="windowText" lastClr="000000"/>
              </a:solidFill>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25"/>
              <a:t> </a:t>
            </a:r>
            <a:r>
              <a:rPr sz="3800"/>
              <a:t>3:</a:t>
            </a:r>
            <a:r>
              <a:rPr sz="3800" spc="-5"/>
              <a:t> </a:t>
            </a:r>
            <a:r>
              <a:rPr sz="3800"/>
              <a:t>Offer</a:t>
            </a:r>
            <a:r>
              <a:rPr sz="3800" spc="-15"/>
              <a:t> </a:t>
            </a:r>
            <a:r>
              <a:rPr sz="3800"/>
              <a:t>the</a:t>
            </a:r>
            <a:r>
              <a:rPr sz="3800" spc="-15"/>
              <a:t> </a:t>
            </a:r>
            <a:r>
              <a:rPr sz="3800" spc="-10"/>
              <a:t>vehicle</a:t>
            </a:r>
            <a:endParaRPr sz="3800"/>
          </a:p>
        </p:txBody>
      </p:sp>
      <p:sp>
        <p:nvSpPr>
          <p:cNvPr id="4" name="object 4"/>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kern="0" spc="-25">
                <a:solidFill>
                  <a:prstClr val="white"/>
                </a:solidFill>
              </a:rPr>
              <a:t>78</a:t>
            </a:r>
          </a:p>
        </p:txBody>
      </p:sp>
      <p:sp>
        <p:nvSpPr>
          <p:cNvPr id="5" name="object 5"/>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3" name="object 3"/>
          <p:cNvSpPr txBox="1"/>
          <p:nvPr/>
        </p:nvSpPr>
        <p:spPr>
          <a:xfrm>
            <a:off x="436169" y="1131825"/>
            <a:ext cx="5744845" cy="3326765"/>
          </a:xfrm>
          <a:prstGeom prst="rect">
            <a:avLst/>
          </a:prstGeom>
        </p:spPr>
        <p:txBody>
          <a:bodyPr vert="horz" wrap="square" lIns="0" tIns="12065" rIns="0" bIns="0" rtlCol="0">
            <a:spAutoFit/>
          </a:bodyPr>
          <a:lstStyle/>
          <a:p>
            <a:pPr marL="13970">
              <a:spcBef>
                <a:spcPts val="95"/>
              </a:spcBef>
            </a:pPr>
            <a:r>
              <a:rPr sz="2450" b="1" kern="0">
                <a:solidFill>
                  <a:sysClr val="windowText" lastClr="000000"/>
                </a:solidFill>
                <a:latin typeface="Calibri"/>
                <a:cs typeface="Calibri"/>
              </a:rPr>
              <a:t>Important</a:t>
            </a:r>
            <a:r>
              <a:rPr sz="2450" b="1" kern="0" spc="-105">
                <a:solidFill>
                  <a:sysClr val="windowText" lastClr="000000"/>
                </a:solidFill>
                <a:latin typeface="Calibri"/>
                <a:cs typeface="Calibri"/>
              </a:rPr>
              <a:t> </a:t>
            </a:r>
            <a:r>
              <a:rPr sz="2450" b="1" kern="0">
                <a:solidFill>
                  <a:sysClr val="windowText" lastClr="000000"/>
                </a:solidFill>
                <a:latin typeface="Calibri"/>
                <a:cs typeface="Calibri"/>
              </a:rPr>
              <a:t>reminder</a:t>
            </a:r>
            <a:r>
              <a:rPr sz="2450" b="1" kern="0" spc="-110">
                <a:solidFill>
                  <a:sysClr val="windowText" lastClr="000000"/>
                </a:solidFill>
                <a:latin typeface="Calibri"/>
                <a:cs typeface="Calibri"/>
              </a:rPr>
              <a:t> </a:t>
            </a:r>
            <a:r>
              <a:rPr sz="2450" b="1" kern="0">
                <a:solidFill>
                  <a:sysClr val="windowText" lastClr="000000"/>
                </a:solidFill>
                <a:latin typeface="Calibri"/>
                <a:cs typeface="Calibri"/>
              </a:rPr>
              <a:t>when</a:t>
            </a:r>
            <a:r>
              <a:rPr sz="2450" b="1" kern="0" spc="-75">
                <a:solidFill>
                  <a:sysClr val="windowText" lastClr="000000"/>
                </a:solidFill>
                <a:latin typeface="Calibri"/>
                <a:cs typeface="Calibri"/>
              </a:rPr>
              <a:t> </a:t>
            </a:r>
            <a:r>
              <a:rPr sz="2450" b="1" kern="0" spc="-10">
                <a:solidFill>
                  <a:sysClr val="windowText" lastClr="000000"/>
                </a:solidFill>
                <a:latin typeface="Calibri"/>
                <a:cs typeface="Calibri"/>
              </a:rPr>
              <a:t>Upselling</a:t>
            </a:r>
            <a:endParaRPr sz="2450" kern="0">
              <a:solidFill>
                <a:sysClr val="windowText" lastClr="000000"/>
              </a:solidFill>
              <a:latin typeface="Calibri"/>
              <a:cs typeface="Calibri"/>
            </a:endParaRPr>
          </a:p>
          <a:p>
            <a:pPr>
              <a:spcBef>
                <a:spcPts val="1730"/>
              </a:spcBef>
            </a:pPr>
            <a:endParaRPr sz="2450" kern="0">
              <a:solidFill>
                <a:sysClr val="windowText" lastClr="000000"/>
              </a:solidFill>
              <a:latin typeface="Calibri"/>
              <a:cs typeface="Calibri"/>
            </a:endParaRPr>
          </a:p>
          <a:p>
            <a:pPr marL="476884" indent="-464184">
              <a:buSzPct val="118750"/>
              <a:buFontTx/>
              <a:buChar char="•"/>
              <a:tabLst>
                <a:tab pos="476884" algn="l"/>
              </a:tabLst>
            </a:pPr>
            <a:r>
              <a:rPr sz="2400" kern="0">
                <a:solidFill>
                  <a:sysClr val="windowText" lastClr="000000"/>
                </a:solidFill>
                <a:latin typeface="Calibri"/>
                <a:cs typeface="Calibri"/>
              </a:rPr>
              <a:t>Never</a:t>
            </a:r>
            <a:r>
              <a:rPr sz="2400" kern="0" spc="-55">
                <a:solidFill>
                  <a:sysClr val="windowText" lastClr="000000"/>
                </a:solidFill>
                <a:latin typeface="Calibri"/>
                <a:cs typeface="Calibri"/>
              </a:rPr>
              <a:t> </a:t>
            </a:r>
            <a:r>
              <a:rPr sz="2400" kern="0" spc="-10">
                <a:solidFill>
                  <a:sysClr val="windowText" lastClr="000000"/>
                </a:solidFill>
                <a:latin typeface="Calibri"/>
                <a:cs typeface="Calibri"/>
              </a:rPr>
              <a:t>pre-</a:t>
            </a:r>
            <a:r>
              <a:rPr sz="2400" kern="0">
                <a:solidFill>
                  <a:sysClr val="windowText" lastClr="000000"/>
                </a:solidFill>
                <a:latin typeface="Calibri"/>
                <a:cs typeface="Calibri"/>
              </a:rPr>
              <a:t>judge</a:t>
            </a:r>
            <a:r>
              <a:rPr sz="2400" kern="0" spc="-45">
                <a:solidFill>
                  <a:sysClr val="windowText" lastClr="000000"/>
                </a:solidFill>
                <a:latin typeface="Calibri"/>
                <a:cs typeface="Calibri"/>
              </a:rPr>
              <a:t> </a:t>
            </a:r>
            <a:r>
              <a:rPr sz="2400" kern="0" spc="-10">
                <a:solidFill>
                  <a:sysClr val="windowText" lastClr="000000"/>
                </a:solidFill>
                <a:latin typeface="Calibri"/>
                <a:cs typeface="Calibri"/>
              </a:rPr>
              <a:t>customers</a:t>
            </a:r>
            <a:endParaRPr sz="2400" kern="0">
              <a:solidFill>
                <a:sysClr val="windowText" lastClr="000000"/>
              </a:solidFill>
              <a:latin typeface="Calibri"/>
              <a:cs typeface="Calibri"/>
            </a:endParaRPr>
          </a:p>
          <a:p>
            <a:pPr marL="476884" indent="-464184">
              <a:spcBef>
                <a:spcPts val="2245"/>
              </a:spcBef>
              <a:buSzPct val="118750"/>
              <a:buFontTx/>
              <a:buChar char="•"/>
              <a:tabLst>
                <a:tab pos="476884" algn="l"/>
              </a:tabLst>
            </a:pPr>
            <a:r>
              <a:rPr sz="2400" kern="0">
                <a:solidFill>
                  <a:sysClr val="windowText" lastClr="000000"/>
                </a:solidFill>
                <a:latin typeface="Calibri"/>
                <a:cs typeface="Calibri"/>
              </a:rPr>
              <a:t>Be</a:t>
            </a:r>
            <a:r>
              <a:rPr sz="2400" kern="0" spc="-10">
                <a:solidFill>
                  <a:sysClr val="windowText" lastClr="000000"/>
                </a:solidFill>
                <a:latin typeface="Calibri"/>
                <a:cs typeface="Calibri"/>
              </a:rPr>
              <a:t> consistent</a:t>
            </a:r>
            <a:endParaRPr sz="2400" kern="0">
              <a:solidFill>
                <a:sysClr val="windowText" lastClr="000000"/>
              </a:solidFill>
              <a:latin typeface="Calibri"/>
              <a:cs typeface="Calibri"/>
            </a:endParaRPr>
          </a:p>
          <a:p>
            <a:pPr marL="476884" indent="-464184">
              <a:spcBef>
                <a:spcPts val="2230"/>
              </a:spcBef>
              <a:buSzPct val="118750"/>
              <a:buFontTx/>
              <a:buChar char="•"/>
              <a:tabLst>
                <a:tab pos="476884" algn="l"/>
              </a:tabLst>
            </a:pPr>
            <a:r>
              <a:rPr sz="2400" kern="0">
                <a:solidFill>
                  <a:sysClr val="windowText" lastClr="000000"/>
                </a:solidFill>
                <a:latin typeface="Calibri"/>
                <a:cs typeface="Calibri"/>
              </a:rPr>
              <a:t>Avoid</a:t>
            </a:r>
            <a:r>
              <a:rPr sz="2400" kern="0" spc="-60">
                <a:solidFill>
                  <a:sysClr val="windowText" lastClr="000000"/>
                </a:solidFill>
                <a:latin typeface="Calibri"/>
                <a:cs typeface="Calibri"/>
              </a:rPr>
              <a:t> </a:t>
            </a:r>
            <a:r>
              <a:rPr sz="2400" kern="0">
                <a:solidFill>
                  <a:sysClr val="windowText" lastClr="000000"/>
                </a:solidFill>
                <a:latin typeface="Calibri"/>
                <a:cs typeface="Calibri"/>
              </a:rPr>
              <a:t>negative</a:t>
            </a:r>
            <a:r>
              <a:rPr sz="2400" kern="0" spc="-55">
                <a:solidFill>
                  <a:sysClr val="windowText" lastClr="000000"/>
                </a:solidFill>
                <a:latin typeface="Calibri"/>
                <a:cs typeface="Calibri"/>
              </a:rPr>
              <a:t> </a:t>
            </a:r>
            <a:r>
              <a:rPr sz="2400" kern="0">
                <a:solidFill>
                  <a:sysClr val="windowText" lastClr="000000"/>
                </a:solidFill>
                <a:latin typeface="Calibri"/>
                <a:cs typeface="Calibri"/>
              </a:rPr>
              <a:t>words</a:t>
            </a:r>
            <a:r>
              <a:rPr sz="2400" kern="0" spc="-60">
                <a:solidFill>
                  <a:sysClr val="windowText" lastClr="000000"/>
                </a:solidFill>
                <a:latin typeface="Calibri"/>
                <a:cs typeface="Calibri"/>
              </a:rPr>
              <a:t> </a:t>
            </a:r>
            <a:r>
              <a:rPr sz="2400" kern="0">
                <a:solidFill>
                  <a:sysClr val="windowText" lastClr="000000"/>
                </a:solidFill>
                <a:latin typeface="Calibri"/>
                <a:cs typeface="Calibri"/>
              </a:rPr>
              <a:t>of</a:t>
            </a:r>
            <a:r>
              <a:rPr sz="2400" kern="0" spc="-55">
                <a:solidFill>
                  <a:sysClr val="windowText" lastClr="000000"/>
                </a:solidFill>
                <a:latin typeface="Calibri"/>
                <a:cs typeface="Calibri"/>
              </a:rPr>
              <a:t> </a:t>
            </a:r>
            <a:r>
              <a:rPr sz="2400" kern="0">
                <a:solidFill>
                  <a:sysClr val="windowText" lastClr="000000"/>
                </a:solidFill>
                <a:latin typeface="Calibri"/>
                <a:cs typeface="Calibri"/>
              </a:rPr>
              <a:t>their</a:t>
            </a:r>
            <a:r>
              <a:rPr sz="2400" kern="0" spc="-55">
                <a:solidFill>
                  <a:sysClr val="windowText" lastClr="000000"/>
                </a:solidFill>
                <a:latin typeface="Calibri"/>
                <a:cs typeface="Calibri"/>
              </a:rPr>
              <a:t> </a:t>
            </a:r>
            <a:r>
              <a:rPr sz="2400" kern="0">
                <a:solidFill>
                  <a:sysClr val="windowText" lastClr="000000"/>
                </a:solidFill>
                <a:latin typeface="Calibri"/>
                <a:cs typeface="Calibri"/>
              </a:rPr>
              <a:t>reserved</a:t>
            </a:r>
            <a:r>
              <a:rPr sz="2400" kern="0" spc="-60">
                <a:solidFill>
                  <a:sysClr val="windowText" lastClr="000000"/>
                </a:solidFill>
                <a:latin typeface="Calibri"/>
                <a:cs typeface="Calibri"/>
              </a:rPr>
              <a:t> </a:t>
            </a:r>
            <a:r>
              <a:rPr sz="2400" kern="0" spc="-25">
                <a:solidFill>
                  <a:sysClr val="windowText" lastClr="000000"/>
                </a:solidFill>
                <a:latin typeface="Calibri"/>
                <a:cs typeface="Calibri"/>
              </a:rPr>
              <a:t>car</a:t>
            </a:r>
            <a:endParaRPr sz="2400" kern="0">
              <a:solidFill>
                <a:sysClr val="windowText" lastClr="000000"/>
              </a:solidFill>
              <a:latin typeface="Calibri"/>
              <a:cs typeface="Calibri"/>
            </a:endParaRPr>
          </a:p>
          <a:p>
            <a:pPr marL="476884" indent="-464184">
              <a:spcBef>
                <a:spcPts val="2245"/>
              </a:spcBef>
              <a:buSzPct val="118750"/>
              <a:buFontTx/>
              <a:buChar char="•"/>
              <a:tabLst>
                <a:tab pos="476884" algn="l"/>
              </a:tabLst>
            </a:pPr>
            <a:r>
              <a:rPr sz="2400" kern="0">
                <a:solidFill>
                  <a:sysClr val="windowText" lastClr="000000"/>
                </a:solidFill>
                <a:latin typeface="Calibri"/>
                <a:cs typeface="Calibri"/>
              </a:rPr>
              <a:t>Become</a:t>
            </a:r>
            <a:r>
              <a:rPr sz="2400" kern="0" spc="-45">
                <a:solidFill>
                  <a:sysClr val="windowText" lastClr="000000"/>
                </a:solidFill>
                <a:latin typeface="Calibri"/>
                <a:cs typeface="Calibri"/>
              </a:rPr>
              <a:t> </a:t>
            </a:r>
            <a:r>
              <a:rPr sz="2400" kern="0">
                <a:solidFill>
                  <a:sysClr val="windowText" lastClr="000000"/>
                </a:solidFill>
                <a:latin typeface="Calibri"/>
                <a:cs typeface="Calibri"/>
              </a:rPr>
              <a:t>an</a:t>
            </a:r>
            <a:r>
              <a:rPr sz="2400" kern="0" spc="-20">
                <a:solidFill>
                  <a:sysClr val="windowText" lastClr="000000"/>
                </a:solidFill>
                <a:latin typeface="Calibri"/>
                <a:cs typeface="Calibri"/>
              </a:rPr>
              <a:t> </a:t>
            </a:r>
            <a:r>
              <a:rPr sz="2400" kern="0">
                <a:solidFill>
                  <a:sysClr val="windowText" lastClr="000000"/>
                </a:solidFill>
                <a:latin typeface="Calibri"/>
                <a:cs typeface="Calibri"/>
              </a:rPr>
              <a:t>expert</a:t>
            </a:r>
            <a:r>
              <a:rPr sz="2400" kern="0" spc="-40">
                <a:solidFill>
                  <a:sysClr val="windowText" lastClr="000000"/>
                </a:solidFill>
                <a:latin typeface="Calibri"/>
                <a:cs typeface="Calibri"/>
              </a:rPr>
              <a:t> </a:t>
            </a:r>
            <a:r>
              <a:rPr sz="2400" kern="0">
                <a:solidFill>
                  <a:sysClr val="windowText" lastClr="000000"/>
                </a:solidFill>
                <a:latin typeface="Calibri"/>
                <a:cs typeface="Calibri"/>
              </a:rPr>
              <a:t>on</a:t>
            </a:r>
            <a:r>
              <a:rPr sz="2400" kern="0" spc="-25">
                <a:solidFill>
                  <a:sysClr val="windowText" lastClr="000000"/>
                </a:solidFill>
                <a:latin typeface="Calibri"/>
                <a:cs typeface="Calibri"/>
              </a:rPr>
              <a:t> </a:t>
            </a:r>
            <a:r>
              <a:rPr sz="2400" kern="0">
                <a:solidFill>
                  <a:sysClr val="windowText" lastClr="000000"/>
                </a:solidFill>
                <a:latin typeface="Calibri"/>
                <a:cs typeface="Calibri"/>
              </a:rPr>
              <a:t>specific</a:t>
            </a:r>
            <a:r>
              <a:rPr sz="2400" kern="0" spc="-35">
                <a:solidFill>
                  <a:sysClr val="windowText" lastClr="000000"/>
                </a:solidFill>
                <a:latin typeface="Calibri"/>
                <a:cs typeface="Calibri"/>
              </a:rPr>
              <a:t> </a:t>
            </a:r>
            <a:r>
              <a:rPr sz="2400" kern="0" spc="-10">
                <a:solidFill>
                  <a:sysClr val="windowText" lastClr="000000"/>
                </a:solidFill>
                <a:latin typeface="Calibri"/>
                <a:cs typeface="Calibri"/>
              </a:rPr>
              <a:t>features</a:t>
            </a:r>
            <a:endParaRPr sz="2400" kern="0">
              <a:solidFill>
                <a:sysClr val="windowText" lastClr="000000"/>
              </a:solidFill>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25"/>
              <a:t> </a:t>
            </a:r>
            <a:r>
              <a:rPr sz="3800"/>
              <a:t>3:</a:t>
            </a:r>
            <a:r>
              <a:rPr sz="3800" spc="-5"/>
              <a:t> </a:t>
            </a:r>
            <a:r>
              <a:rPr sz="3800"/>
              <a:t>Offer</a:t>
            </a:r>
            <a:r>
              <a:rPr sz="3800" spc="-15"/>
              <a:t> </a:t>
            </a:r>
            <a:r>
              <a:rPr sz="3800"/>
              <a:t>the</a:t>
            </a:r>
            <a:r>
              <a:rPr sz="3800" spc="-15"/>
              <a:t> </a:t>
            </a:r>
            <a:r>
              <a:rPr sz="3800" spc="-10"/>
              <a:t>vehicle</a:t>
            </a:r>
            <a:endParaRPr sz="3800"/>
          </a:p>
        </p:txBody>
      </p:sp>
      <p:sp>
        <p:nvSpPr>
          <p:cNvPr id="3" name="object 3"/>
          <p:cNvSpPr txBox="1"/>
          <p:nvPr/>
        </p:nvSpPr>
        <p:spPr>
          <a:xfrm>
            <a:off x="436169" y="1131825"/>
            <a:ext cx="9785985" cy="3992879"/>
          </a:xfrm>
          <a:prstGeom prst="rect">
            <a:avLst/>
          </a:prstGeom>
        </p:spPr>
        <p:txBody>
          <a:bodyPr vert="horz" wrap="square" lIns="0" tIns="12065" rIns="0" bIns="0" rtlCol="0">
            <a:spAutoFit/>
          </a:bodyPr>
          <a:lstStyle/>
          <a:p>
            <a:pPr marL="13970">
              <a:spcBef>
                <a:spcPts val="95"/>
              </a:spcBef>
            </a:pPr>
            <a:r>
              <a:rPr sz="2450" b="1" kern="0">
                <a:solidFill>
                  <a:sysClr val="windowText" lastClr="000000"/>
                </a:solidFill>
                <a:latin typeface="Calibri"/>
                <a:cs typeface="Calibri"/>
              </a:rPr>
              <a:t>Matching</a:t>
            </a:r>
            <a:r>
              <a:rPr sz="2450" b="1" kern="0" spc="-75">
                <a:solidFill>
                  <a:sysClr val="windowText" lastClr="000000"/>
                </a:solidFill>
                <a:latin typeface="Calibri"/>
                <a:cs typeface="Calibri"/>
              </a:rPr>
              <a:t> </a:t>
            </a:r>
            <a:r>
              <a:rPr sz="2450" b="1" kern="0">
                <a:solidFill>
                  <a:sysClr val="windowText" lastClr="000000"/>
                </a:solidFill>
                <a:latin typeface="Calibri"/>
                <a:cs typeface="Calibri"/>
              </a:rPr>
              <a:t>Features</a:t>
            </a:r>
            <a:r>
              <a:rPr sz="2450" b="1" kern="0" spc="-110">
                <a:solidFill>
                  <a:sysClr val="windowText" lastClr="000000"/>
                </a:solidFill>
                <a:latin typeface="Calibri"/>
                <a:cs typeface="Calibri"/>
              </a:rPr>
              <a:t> </a:t>
            </a:r>
            <a:r>
              <a:rPr sz="2450" b="1" kern="0">
                <a:solidFill>
                  <a:sysClr val="windowText" lastClr="000000"/>
                </a:solidFill>
                <a:latin typeface="Calibri"/>
                <a:cs typeface="Calibri"/>
              </a:rPr>
              <a:t>and</a:t>
            </a:r>
            <a:r>
              <a:rPr sz="2450" b="1" kern="0" spc="-75">
                <a:solidFill>
                  <a:sysClr val="windowText" lastClr="000000"/>
                </a:solidFill>
                <a:latin typeface="Calibri"/>
                <a:cs typeface="Calibri"/>
              </a:rPr>
              <a:t> </a:t>
            </a:r>
            <a:r>
              <a:rPr sz="2450" b="1" kern="0">
                <a:solidFill>
                  <a:sysClr val="windowText" lastClr="000000"/>
                </a:solidFill>
                <a:latin typeface="Calibri"/>
                <a:cs typeface="Calibri"/>
              </a:rPr>
              <a:t>Benefits</a:t>
            </a:r>
            <a:r>
              <a:rPr sz="2450" b="1" kern="0" spc="-100">
                <a:solidFill>
                  <a:sysClr val="windowText" lastClr="000000"/>
                </a:solidFill>
                <a:latin typeface="Calibri"/>
                <a:cs typeface="Calibri"/>
              </a:rPr>
              <a:t> </a:t>
            </a:r>
            <a:r>
              <a:rPr sz="2450" b="1" kern="0">
                <a:solidFill>
                  <a:sysClr val="windowText" lastClr="000000"/>
                </a:solidFill>
                <a:latin typeface="Calibri"/>
                <a:cs typeface="Calibri"/>
              </a:rPr>
              <a:t>to</a:t>
            </a:r>
            <a:r>
              <a:rPr sz="2450" b="1" kern="0" spc="-75">
                <a:solidFill>
                  <a:sysClr val="windowText" lastClr="000000"/>
                </a:solidFill>
                <a:latin typeface="Calibri"/>
                <a:cs typeface="Calibri"/>
              </a:rPr>
              <a:t> </a:t>
            </a:r>
            <a:r>
              <a:rPr sz="2450" b="1" kern="0">
                <a:solidFill>
                  <a:sysClr val="windowText" lastClr="000000"/>
                </a:solidFill>
                <a:latin typeface="Calibri"/>
                <a:cs typeface="Calibri"/>
              </a:rPr>
              <a:t>customer</a:t>
            </a:r>
            <a:r>
              <a:rPr sz="2450" b="1" kern="0" spc="-85">
                <a:solidFill>
                  <a:sysClr val="windowText" lastClr="000000"/>
                </a:solidFill>
                <a:latin typeface="Calibri"/>
                <a:cs typeface="Calibri"/>
              </a:rPr>
              <a:t> </a:t>
            </a:r>
            <a:r>
              <a:rPr sz="2450" b="1" kern="0" spc="-10">
                <a:solidFill>
                  <a:sysClr val="windowText" lastClr="000000"/>
                </a:solidFill>
                <a:latin typeface="Calibri"/>
                <a:cs typeface="Calibri"/>
              </a:rPr>
              <a:t>profile</a:t>
            </a:r>
            <a:endParaRPr sz="2450" kern="0">
              <a:solidFill>
                <a:sysClr val="windowText" lastClr="000000"/>
              </a:solidFill>
              <a:latin typeface="Calibri"/>
              <a:cs typeface="Calibri"/>
            </a:endParaRPr>
          </a:p>
          <a:p>
            <a:pPr>
              <a:spcBef>
                <a:spcPts val="720"/>
              </a:spcBef>
            </a:pPr>
            <a:endParaRPr sz="2450" kern="0">
              <a:solidFill>
                <a:sysClr val="windowText" lastClr="000000"/>
              </a:solidFill>
              <a:latin typeface="Calibri"/>
              <a:cs typeface="Calibri"/>
            </a:endParaRPr>
          </a:p>
          <a:p>
            <a:pPr marL="12700">
              <a:spcBef>
                <a:spcPts val="5"/>
              </a:spcBef>
            </a:pPr>
            <a:r>
              <a:rPr sz="2000" b="1" i="1" kern="0">
                <a:solidFill>
                  <a:srgbClr val="0946A3"/>
                </a:solidFill>
                <a:latin typeface="Calibri"/>
                <a:cs typeface="Calibri"/>
              </a:rPr>
              <a:t>What</a:t>
            </a:r>
            <a:r>
              <a:rPr sz="2000" b="1" i="1" kern="0" spc="-30">
                <a:solidFill>
                  <a:srgbClr val="0946A3"/>
                </a:solidFill>
                <a:latin typeface="Calibri"/>
                <a:cs typeface="Calibri"/>
              </a:rPr>
              <a:t> </a:t>
            </a:r>
            <a:r>
              <a:rPr sz="2000" b="1" i="1" kern="0">
                <a:solidFill>
                  <a:srgbClr val="0946A3"/>
                </a:solidFill>
                <a:latin typeface="Calibri"/>
                <a:cs typeface="Calibri"/>
              </a:rPr>
              <a:t>comes</a:t>
            </a:r>
            <a:r>
              <a:rPr sz="2000" b="1" i="1" kern="0" spc="-20">
                <a:solidFill>
                  <a:srgbClr val="0946A3"/>
                </a:solidFill>
                <a:latin typeface="Calibri"/>
                <a:cs typeface="Calibri"/>
              </a:rPr>
              <a:t> </a:t>
            </a:r>
            <a:r>
              <a:rPr sz="2000" b="1" i="1" kern="0">
                <a:solidFill>
                  <a:srgbClr val="0946A3"/>
                </a:solidFill>
                <a:latin typeface="Calibri"/>
                <a:cs typeface="Calibri"/>
              </a:rPr>
              <a:t>to</a:t>
            </a:r>
            <a:r>
              <a:rPr sz="2000" b="1" i="1" kern="0" spc="-30">
                <a:solidFill>
                  <a:srgbClr val="0946A3"/>
                </a:solidFill>
                <a:latin typeface="Calibri"/>
                <a:cs typeface="Calibri"/>
              </a:rPr>
              <a:t> </a:t>
            </a:r>
            <a:r>
              <a:rPr sz="2000" b="1" i="1" kern="0" spc="-10">
                <a:solidFill>
                  <a:srgbClr val="0946A3"/>
                </a:solidFill>
                <a:latin typeface="Calibri"/>
                <a:cs typeface="Calibri"/>
              </a:rPr>
              <a:t>mind?</a:t>
            </a:r>
            <a:endParaRPr sz="2000" kern="0">
              <a:solidFill>
                <a:sysClr val="windowText" lastClr="000000"/>
              </a:solidFill>
              <a:latin typeface="Calibri"/>
              <a:cs typeface="Calibri"/>
            </a:endParaRPr>
          </a:p>
          <a:p>
            <a:pPr>
              <a:spcBef>
                <a:spcPts val="459"/>
              </a:spcBef>
            </a:pPr>
            <a:endParaRPr sz="2000" kern="0">
              <a:solidFill>
                <a:sysClr val="windowText" lastClr="000000"/>
              </a:solidFill>
              <a:latin typeface="Calibri"/>
              <a:cs typeface="Calibri"/>
            </a:endParaRPr>
          </a:p>
          <a:p>
            <a:pPr marL="476884" indent="-464184">
              <a:buSzPct val="120000"/>
              <a:buFontTx/>
              <a:buChar char="•"/>
              <a:tabLst>
                <a:tab pos="476884" algn="l"/>
              </a:tabLst>
            </a:pPr>
            <a:r>
              <a:rPr sz="2000" kern="0">
                <a:solidFill>
                  <a:sysClr val="windowText" lastClr="000000"/>
                </a:solidFill>
                <a:latin typeface="Calibri"/>
                <a:cs typeface="Calibri"/>
              </a:rPr>
              <a:t>Knowing</a:t>
            </a:r>
            <a:r>
              <a:rPr sz="2000" kern="0" spc="-50">
                <a:solidFill>
                  <a:sysClr val="windowText" lastClr="000000"/>
                </a:solidFill>
                <a:latin typeface="Calibri"/>
                <a:cs typeface="Calibri"/>
              </a:rPr>
              <a:t> </a:t>
            </a:r>
            <a:r>
              <a:rPr sz="2000" kern="0">
                <a:solidFill>
                  <a:sysClr val="windowText" lastClr="000000"/>
                </a:solidFill>
                <a:latin typeface="Calibri"/>
                <a:cs typeface="Calibri"/>
              </a:rPr>
              <a:t>that</a:t>
            </a:r>
            <a:r>
              <a:rPr sz="2000" kern="0" spc="-10">
                <a:solidFill>
                  <a:sysClr val="windowText" lastClr="000000"/>
                </a:solidFill>
                <a:latin typeface="Calibri"/>
                <a:cs typeface="Calibri"/>
              </a:rPr>
              <a:t> </a:t>
            </a:r>
            <a:r>
              <a:rPr sz="2000" kern="0">
                <a:solidFill>
                  <a:sysClr val="windowText" lastClr="000000"/>
                </a:solidFill>
                <a:latin typeface="Calibri"/>
                <a:cs typeface="Calibri"/>
              </a:rPr>
              <a:t>the</a:t>
            </a:r>
            <a:r>
              <a:rPr sz="2000" kern="0" spc="-20">
                <a:solidFill>
                  <a:sysClr val="windowText" lastClr="000000"/>
                </a:solidFill>
                <a:latin typeface="Calibri"/>
                <a:cs typeface="Calibri"/>
              </a:rPr>
              <a:t> </a:t>
            </a:r>
            <a:r>
              <a:rPr sz="2000" kern="0">
                <a:solidFill>
                  <a:sysClr val="windowText" lastClr="000000"/>
                </a:solidFill>
                <a:latin typeface="Calibri"/>
                <a:cs typeface="Calibri"/>
              </a:rPr>
              <a:t>customer</a:t>
            </a:r>
            <a:r>
              <a:rPr sz="2000" kern="0" spc="-15">
                <a:solidFill>
                  <a:sysClr val="windowText" lastClr="000000"/>
                </a:solidFill>
                <a:latin typeface="Calibri"/>
                <a:cs typeface="Calibri"/>
              </a:rPr>
              <a:t> </a:t>
            </a:r>
            <a:r>
              <a:rPr sz="2000" kern="0">
                <a:solidFill>
                  <a:sysClr val="windowText" lastClr="000000"/>
                </a:solidFill>
                <a:latin typeface="Calibri"/>
                <a:cs typeface="Calibri"/>
              </a:rPr>
              <a:t>will</a:t>
            </a:r>
            <a:r>
              <a:rPr sz="2000" kern="0" spc="-15">
                <a:solidFill>
                  <a:sysClr val="windowText" lastClr="000000"/>
                </a:solidFill>
                <a:latin typeface="Calibri"/>
                <a:cs typeface="Calibri"/>
              </a:rPr>
              <a:t> </a:t>
            </a:r>
            <a:r>
              <a:rPr sz="2000" kern="0">
                <a:solidFill>
                  <a:sysClr val="windowText" lastClr="000000"/>
                </a:solidFill>
                <a:latin typeface="Calibri"/>
                <a:cs typeface="Calibri"/>
              </a:rPr>
              <a:t>be</a:t>
            </a:r>
            <a:r>
              <a:rPr sz="2000" kern="0" spc="-15">
                <a:solidFill>
                  <a:sysClr val="windowText" lastClr="000000"/>
                </a:solidFill>
                <a:latin typeface="Calibri"/>
                <a:cs typeface="Calibri"/>
              </a:rPr>
              <a:t> </a:t>
            </a:r>
            <a:r>
              <a:rPr sz="2000" kern="0">
                <a:solidFill>
                  <a:sysClr val="windowText" lastClr="000000"/>
                </a:solidFill>
                <a:latin typeface="Calibri"/>
                <a:cs typeface="Calibri"/>
              </a:rPr>
              <a:t>doing</a:t>
            </a:r>
            <a:r>
              <a:rPr sz="2000" kern="0" spc="-45">
                <a:solidFill>
                  <a:sysClr val="windowText" lastClr="000000"/>
                </a:solidFill>
                <a:latin typeface="Calibri"/>
                <a:cs typeface="Calibri"/>
              </a:rPr>
              <a:t> </a:t>
            </a:r>
            <a:r>
              <a:rPr sz="2000" kern="0">
                <a:solidFill>
                  <a:sysClr val="windowText" lastClr="000000"/>
                </a:solidFill>
                <a:latin typeface="Calibri"/>
                <a:cs typeface="Calibri"/>
              </a:rPr>
              <a:t>a</a:t>
            </a:r>
            <a:r>
              <a:rPr sz="2000" kern="0" spc="-15">
                <a:solidFill>
                  <a:sysClr val="windowText" lastClr="000000"/>
                </a:solidFill>
                <a:latin typeface="Calibri"/>
                <a:cs typeface="Calibri"/>
              </a:rPr>
              <a:t> </a:t>
            </a:r>
            <a:r>
              <a:rPr sz="2000" kern="0">
                <a:solidFill>
                  <a:sysClr val="windowText" lastClr="000000"/>
                </a:solidFill>
                <a:latin typeface="Calibri"/>
                <a:cs typeface="Calibri"/>
              </a:rPr>
              <a:t>lot</a:t>
            </a:r>
            <a:r>
              <a:rPr sz="2000" kern="0" spc="-20">
                <a:solidFill>
                  <a:sysClr val="windowText" lastClr="000000"/>
                </a:solidFill>
                <a:latin typeface="Calibri"/>
                <a:cs typeface="Calibri"/>
              </a:rPr>
              <a:t> </a:t>
            </a:r>
            <a:r>
              <a:rPr sz="2000" kern="0">
                <a:solidFill>
                  <a:sysClr val="windowText" lastClr="000000"/>
                </a:solidFill>
                <a:latin typeface="Calibri"/>
                <a:cs typeface="Calibri"/>
              </a:rPr>
              <a:t>of</a:t>
            </a:r>
            <a:r>
              <a:rPr sz="2000" kern="0" spc="-25">
                <a:solidFill>
                  <a:sysClr val="windowText" lastClr="000000"/>
                </a:solidFill>
                <a:latin typeface="Calibri"/>
                <a:cs typeface="Calibri"/>
              </a:rPr>
              <a:t> </a:t>
            </a:r>
            <a:r>
              <a:rPr sz="2000" kern="0">
                <a:solidFill>
                  <a:sysClr val="windowText" lastClr="000000"/>
                </a:solidFill>
                <a:latin typeface="Calibri"/>
                <a:cs typeface="Calibri"/>
              </a:rPr>
              <a:t>driving</a:t>
            </a:r>
            <a:r>
              <a:rPr sz="2000" kern="0" spc="-15">
                <a:solidFill>
                  <a:sysClr val="windowText" lastClr="000000"/>
                </a:solidFill>
                <a:latin typeface="Calibri"/>
                <a:cs typeface="Calibri"/>
              </a:rPr>
              <a:t> </a:t>
            </a:r>
            <a:r>
              <a:rPr sz="2000" kern="0">
                <a:solidFill>
                  <a:sysClr val="windowText" lastClr="000000"/>
                </a:solidFill>
                <a:latin typeface="Calibri"/>
                <a:cs typeface="Calibri"/>
              </a:rPr>
              <a:t>can</a:t>
            </a:r>
            <a:r>
              <a:rPr sz="2000" kern="0" spc="-25">
                <a:solidFill>
                  <a:sysClr val="windowText" lastClr="000000"/>
                </a:solidFill>
                <a:latin typeface="Calibri"/>
                <a:cs typeface="Calibri"/>
              </a:rPr>
              <a:t> </a:t>
            </a:r>
            <a:r>
              <a:rPr sz="2000" kern="0">
                <a:solidFill>
                  <a:sysClr val="windowText" lastClr="000000"/>
                </a:solidFill>
                <a:latin typeface="Calibri"/>
                <a:cs typeface="Calibri"/>
              </a:rPr>
              <a:t>tell</a:t>
            </a:r>
            <a:r>
              <a:rPr sz="2000" kern="0" spc="-15">
                <a:solidFill>
                  <a:sysClr val="windowText" lastClr="000000"/>
                </a:solidFill>
                <a:latin typeface="Calibri"/>
                <a:cs typeface="Calibri"/>
              </a:rPr>
              <a:t> </a:t>
            </a:r>
            <a:r>
              <a:rPr sz="2000" kern="0" spc="-20">
                <a:solidFill>
                  <a:sysClr val="windowText" lastClr="000000"/>
                </a:solidFill>
                <a:latin typeface="Calibri"/>
                <a:cs typeface="Calibri"/>
              </a:rPr>
              <a:t>you…</a:t>
            </a:r>
            <a:endParaRPr sz="2000" kern="0">
              <a:solidFill>
                <a:sysClr val="windowText" lastClr="000000"/>
              </a:solidFill>
              <a:latin typeface="Calibri"/>
              <a:cs typeface="Calibri"/>
            </a:endParaRPr>
          </a:p>
          <a:p>
            <a:pPr>
              <a:spcBef>
                <a:spcPts val="750"/>
              </a:spcBef>
              <a:buFont typeface="Calibri"/>
              <a:buChar char="•"/>
            </a:pPr>
            <a:endParaRPr sz="2000" kern="0">
              <a:solidFill>
                <a:sysClr val="windowText" lastClr="000000"/>
              </a:solidFill>
              <a:latin typeface="Calibri"/>
              <a:cs typeface="Calibri"/>
            </a:endParaRPr>
          </a:p>
          <a:p>
            <a:pPr marL="476884" indent="-464184">
              <a:spcBef>
                <a:spcPts val="5"/>
              </a:spcBef>
              <a:buSzPct val="120000"/>
              <a:buFontTx/>
              <a:buChar char="•"/>
              <a:tabLst>
                <a:tab pos="476884" algn="l"/>
              </a:tabLst>
            </a:pPr>
            <a:r>
              <a:rPr sz="2000" kern="0">
                <a:solidFill>
                  <a:sysClr val="windowText" lastClr="000000"/>
                </a:solidFill>
                <a:latin typeface="Calibri"/>
                <a:cs typeface="Calibri"/>
              </a:rPr>
              <a:t>Knowing</a:t>
            </a:r>
            <a:r>
              <a:rPr sz="2000" kern="0" spc="-50">
                <a:solidFill>
                  <a:sysClr val="windowText" lastClr="000000"/>
                </a:solidFill>
                <a:latin typeface="Calibri"/>
                <a:cs typeface="Calibri"/>
              </a:rPr>
              <a:t> </a:t>
            </a:r>
            <a:r>
              <a:rPr sz="2000" kern="0">
                <a:solidFill>
                  <a:sysClr val="windowText" lastClr="000000"/>
                </a:solidFill>
                <a:latin typeface="Calibri"/>
                <a:cs typeface="Calibri"/>
              </a:rPr>
              <a:t>how</a:t>
            </a:r>
            <a:r>
              <a:rPr sz="2000" kern="0" spc="-40">
                <a:solidFill>
                  <a:sysClr val="windowText" lastClr="000000"/>
                </a:solidFill>
                <a:latin typeface="Calibri"/>
                <a:cs typeface="Calibri"/>
              </a:rPr>
              <a:t> </a:t>
            </a:r>
            <a:r>
              <a:rPr sz="2000" kern="0">
                <a:solidFill>
                  <a:sysClr val="windowText" lastClr="000000"/>
                </a:solidFill>
                <a:latin typeface="Calibri"/>
                <a:cs typeface="Calibri"/>
              </a:rPr>
              <a:t>many</a:t>
            </a:r>
            <a:r>
              <a:rPr sz="2000" kern="0" spc="-20">
                <a:solidFill>
                  <a:sysClr val="windowText" lastClr="000000"/>
                </a:solidFill>
                <a:latin typeface="Calibri"/>
                <a:cs typeface="Calibri"/>
              </a:rPr>
              <a:t> </a:t>
            </a:r>
            <a:r>
              <a:rPr sz="2000" kern="0">
                <a:solidFill>
                  <a:sysClr val="windowText" lastClr="000000"/>
                </a:solidFill>
                <a:latin typeface="Calibri"/>
                <a:cs typeface="Calibri"/>
              </a:rPr>
              <a:t>passengers</a:t>
            </a:r>
            <a:r>
              <a:rPr sz="2000" kern="0" spc="-25">
                <a:solidFill>
                  <a:sysClr val="windowText" lastClr="000000"/>
                </a:solidFill>
                <a:latin typeface="Calibri"/>
                <a:cs typeface="Calibri"/>
              </a:rPr>
              <a:t> </a:t>
            </a:r>
            <a:r>
              <a:rPr sz="2000" kern="0">
                <a:solidFill>
                  <a:sysClr val="windowText" lastClr="000000"/>
                </a:solidFill>
                <a:latin typeface="Calibri"/>
                <a:cs typeface="Calibri"/>
              </a:rPr>
              <a:t>and</a:t>
            </a:r>
            <a:r>
              <a:rPr sz="2000" kern="0" spc="-20">
                <a:solidFill>
                  <a:sysClr val="windowText" lastClr="000000"/>
                </a:solidFill>
                <a:latin typeface="Calibri"/>
                <a:cs typeface="Calibri"/>
              </a:rPr>
              <a:t> </a:t>
            </a:r>
            <a:r>
              <a:rPr sz="2000" kern="0">
                <a:solidFill>
                  <a:sysClr val="windowText" lastClr="000000"/>
                </a:solidFill>
                <a:latin typeface="Calibri"/>
                <a:cs typeface="Calibri"/>
              </a:rPr>
              <a:t>how</a:t>
            </a:r>
            <a:r>
              <a:rPr sz="2000" kern="0" spc="-40">
                <a:solidFill>
                  <a:sysClr val="windowText" lastClr="000000"/>
                </a:solidFill>
                <a:latin typeface="Calibri"/>
                <a:cs typeface="Calibri"/>
              </a:rPr>
              <a:t> </a:t>
            </a:r>
            <a:r>
              <a:rPr sz="2000" kern="0">
                <a:solidFill>
                  <a:sysClr val="windowText" lastClr="000000"/>
                </a:solidFill>
                <a:latin typeface="Calibri"/>
                <a:cs typeface="Calibri"/>
              </a:rPr>
              <a:t>much</a:t>
            </a:r>
            <a:r>
              <a:rPr sz="2000" kern="0" spc="-25">
                <a:solidFill>
                  <a:sysClr val="windowText" lastClr="000000"/>
                </a:solidFill>
                <a:latin typeface="Calibri"/>
                <a:cs typeface="Calibri"/>
              </a:rPr>
              <a:t> </a:t>
            </a:r>
            <a:r>
              <a:rPr sz="2000" kern="0">
                <a:solidFill>
                  <a:sysClr val="windowText" lastClr="000000"/>
                </a:solidFill>
                <a:latin typeface="Calibri"/>
                <a:cs typeface="Calibri"/>
              </a:rPr>
              <a:t>luggage</a:t>
            </a:r>
            <a:r>
              <a:rPr sz="2000" kern="0" spc="-45">
                <a:solidFill>
                  <a:sysClr val="windowText" lastClr="000000"/>
                </a:solidFill>
                <a:latin typeface="Calibri"/>
                <a:cs typeface="Calibri"/>
              </a:rPr>
              <a:t> </a:t>
            </a:r>
            <a:r>
              <a:rPr sz="2000" kern="0">
                <a:solidFill>
                  <a:sysClr val="windowText" lastClr="000000"/>
                </a:solidFill>
                <a:latin typeface="Calibri"/>
                <a:cs typeface="Calibri"/>
              </a:rPr>
              <a:t>can</a:t>
            </a:r>
            <a:r>
              <a:rPr sz="2000" kern="0" spc="-15">
                <a:solidFill>
                  <a:sysClr val="windowText" lastClr="000000"/>
                </a:solidFill>
                <a:latin typeface="Calibri"/>
                <a:cs typeface="Calibri"/>
              </a:rPr>
              <a:t> </a:t>
            </a:r>
            <a:r>
              <a:rPr sz="2000" kern="0">
                <a:solidFill>
                  <a:sysClr val="windowText" lastClr="000000"/>
                </a:solidFill>
                <a:latin typeface="Calibri"/>
                <a:cs typeface="Calibri"/>
              </a:rPr>
              <a:t>tell</a:t>
            </a:r>
            <a:r>
              <a:rPr sz="2000" kern="0" spc="-15">
                <a:solidFill>
                  <a:sysClr val="windowText" lastClr="000000"/>
                </a:solidFill>
                <a:latin typeface="Calibri"/>
                <a:cs typeface="Calibri"/>
              </a:rPr>
              <a:t> </a:t>
            </a:r>
            <a:r>
              <a:rPr sz="2000" kern="0" spc="-20">
                <a:solidFill>
                  <a:sysClr val="windowText" lastClr="000000"/>
                </a:solidFill>
                <a:latin typeface="Calibri"/>
                <a:cs typeface="Calibri"/>
              </a:rPr>
              <a:t>you…</a:t>
            </a:r>
            <a:endParaRPr sz="2000" kern="0">
              <a:solidFill>
                <a:sysClr val="windowText" lastClr="000000"/>
              </a:solidFill>
              <a:latin typeface="Calibri"/>
              <a:cs typeface="Calibri"/>
            </a:endParaRPr>
          </a:p>
          <a:p>
            <a:pPr>
              <a:spcBef>
                <a:spcPts val="760"/>
              </a:spcBef>
              <a:buFont typeface="Calibri"/>
              <a:buChar char="•"/>
            </a:pPr>
            <a:endParaRPr sz="2000" kern="0">
              <a:solidFill>
                <a:sysClr val="windowText" lastClr="000000"/>
              </a:solidFill>
              <a:latin typeface="Calibri"/>
              <a:cs typeface="Calibri"/>
            </a:endParaRPr>
          </a:p>
          <a:p>
            <a:pPr marL="476884" indent="-464184">
              <a:spcBef>
                <a:spcPts val="5"/>
              </a:spcBef>
              <a:buSzPct val="120000"/>
              <a:buFontTx/>
              <a:buChar char="•"/>
              <a:tabLst>
                <a:tab pos="476884" algn="l"/>
              </a:tabLst>
            </a:pPr>
            <a:r>
              <a:rPr sz="2000" kern="0">
                <a:solidFill>
                  <a:sysClr val="windowText" lastClr="000000"/>
                </a:solidFill>
                <a:latin typeface="Calibri"/>
                <a:cs typeface="Calibri"/>
              </a:rPr>
              <a:t>Knowing</a:t>
            </a:r>
            <a:r>
              <a:rPr sz="2000" kern="0" spc="-55">
                <a:solidFill>
                  <a:sysClr val="windowText" lastClr="000000"/>
                </a:solidFill>
                <a:latin typeface="Calibri"/>
                <a:cs typeface="Calibri"/>
              </a:rPr>
              <a:t> </a:t>
            </a:r>
            <a:r>
              <a:rPr sz="2000" kern="0">
                <a:solidFill>
                  <a:sysClr val="windowText" lastClr="000000"/>
                </a:solidFill>
                <a:latin typeface="Calibri"/>
                <a:cs typeface="Calibri"/>
              </a:rPr>
              <a:t>the</a:t>
            </a:r>
            <a:r>
              <a:rPr sz="2000" kern="0" spc="-35">
                <a:solidFill>
                  <a:sysClr val="windowText" lastClr="000000"/>
                </a:solidFill>
                <a:latin typeface="Calibri"/>
                <a:cs typeface="Calibri"/>
              </a:rPr>
              <a:t> </a:t>
            </a:r>
            <a:r>
              <a:rPr sz="2000" kern="0">
                <a:solidFill>
                  <a:sysClr val="windowText" lastClr="000000"/>
                </a:solidFill>
                <a:latin typeface="Calibri"/>
                <a:cs typeface="Calibri"/>
              </a:rPr>
              <a:t>type</a:t>
            </a:r>
            <a:r>
              <a:rPr sz="2000" kern="0" spc="-35">
                <a:solidFill>
                  <a:sysClr val="windowText" lastClr="000000"/>
                </a:solidFill>
                <a:latin typeface="Calibri"/>
                <a:cs typeface="Calibri"/>
              </a:rPr>
              <a:t> </a:t>
            </a:r>
            <a:r>
              <a:rPr sz="2000" kern="0">
                <a:solidFill>
                  <a:sysClr val="windowText" lastClr="000000"/>
                </a:solidFill>
                <a:latin typeface="Calibri"/>
                <a:cs typeface="Calibri"/>
              </a:rPr>
              <a:t>of</a:t>
            </a:r>
            <a:r>
              <a:rPr sz="2000" kern="0" spc="-35">
                <a:solidFill>
                  <a:sysClr val="windowText" lastClr="000000"/>
                </a:solidFill>
                <a:latin typeface="Calibri"/>
                <a:cs typeface="Calibri"/>
              </a:rPr>
              <a:t> </a:t>
            </a:r>
            <a:r>
              <a:rPr sz="2000" kern="0">
                <a:solidFill>
                  <a:sysClr val="windowText" lastClr="000000"/>
                </a:solidFill>
                <a:latin typeface="Calibri"/>
                <a:cs typeface="Calibri"/>
              </a:rPr>
              <a:t>vehicle</a:t>
            </a:r>
            <a:r>
              <a:rPr sz="2000" kern="0" spc="-20">
                <a:solidFill>
                  <a:sysClr val="windowText" lastClr="000000"/>
                </a:solidFill>
                <a:latin typeface="Calibri"/>
                <a:cs typeface="Calibri"/>
              </a:rPr>
              <a:t> </a:t>
            </a:r>
            <a:r>
              <a:rPr sz="2000" kern="0">
                <a:solidFill>
                  <a:sysClr val="windowText" lastClr="000000"/>
                </a:solidFill>
                <a:latin typeface="Calibri"/>
                <a:cs typeface="Calibri"/>
              </a:rPr>
              <a:t>the</a:t>
            </a:r>
            <a:r>
              <a:rPr sz="2000" kern="0" spc="-30">
                <a:solidFill>
                  <a:sysClr val="windowText" lastClr="000000"/>
                </a:solidFill>
                <a:latin typeface="Calibri"/>
                <a:cs typeface="Calibri"/>
              </a:rPr>
              <a:t> </a:t>
            </a:r>
            <a:r>
              <a:rPr sz="2000" kern="0">
                <a:solidFill>
                  <a:sysClr val="windowText" lastClr="000000"/>
                </a:solidFill>
                <a:latin typeface="Calibri"/>
                <a:cs typeface="Calibri"/>
              </a:rPr>
              <a:t>customer</a:t>
            </a:r>
            <a:r>
              <a:rPr sz="2000" kern="0" spc="-25">
                <a:solidFill>
                  <a:sysClr val="windowText" lastClr="000000"/>
                </a:solidFill>
                <a:latin typeface="Calibri"/>
                <a:cs typeface="Calibri"/>
              </a:rPr>
              <a:t> </a:t>
            </a:r>
            <a:r>
              <a:rPr sz="2000" kern="0">
                <a:solidFill>
                  <a:sysClr val="windowText" lastClr="000000"/>
                </a:solidFill>
                <a:latin typeface="Calibri"/>
                <a:cs typeface="Calibri"/>
              </a:rPr>
              <a:t>normally</a:t>
            </a:r>
            <a:r>
              <a:rPr sz="2000" kern="0" spc="-25">
                <a:solidFill>
                  <a:sysClr val="windowText" lastClr="000000"/>
                </a:solidFill>
                <a:latin typeface="Calibri"/>
                <a:cs typeface="Calibri"/>
              </a:rPr>
              <a:t> </a:t>
            </a:r>
            <a:r>
              <a:rPr sz="2000" kern="0">
                <a:solidFill>
                  <a:sysClr val="windowText" lastClr="000000"/>
                </a:solidFill>
                <a:latin typeface="Calibri"/>
                <a:cs typeface="Calibri"/>
              </a:rPr>
              <a:t>drives</a:t>
            </a:r>
            <a:r>
              <a:rPr sz="2000" kern="0" spc="-20">
                <a:solidFill>
                  <a:sysClr val="windowText" lastClr="000000"/>
                </a:solidFill>
                <a:latin typeface="Calibri"/>
                <a:cs typeface="Calibri"/>
              </a:rPr>
              <a:t> </a:t>
            </a:r>
            <a:r>
              <a:rPr sz="2000" kern="0">
                <a:solidFill>
                  <a:sysClr val="windowText" lastClr="000000"/>
                </a:solidFill>
                <a:latin typeface="Calibri"/>
                <a:cs typeface="Calibri"/>
              </a:rPr>
              <a:t>can</a:t>
            </a:r>
            <a:r>
              <a:rPr sz="2000" kern="0" spc="-30">
                <a:solidFill>
                  <a:sysClr val="windowText" lastClr="000000"/>
                </a:solidFill>
                <a:latin typeface="Calibri"/>
                <a:cs typeface="Calibri"/>
              </a:rPr>
              <a:t> </a:t>
            </a:r>
            <a:r>
              <a:rPr sz="2000" kern="0">
                <a:solidFill>
                  <a:sysClr val="windowText" lastClr="000000"/>
                </a:solidFill>
                <a:latin typeface="Calibri"/>
                <a:cs typeface="Calibri"/>
              </a:rPr>
              <a:t>tell</a:t>
            </a:r>
            <a:r>
              <a:rPr sz="2000" kern="0" spc="-25">
                <a:solidFill>
                  <a:sysClr val="windowText" lastClr="000000"/>
                </a:solidFill>
                <a:latin typeface="Calibri"/>
                <a:cs typeface="Calibri"/>
              </a:rPr>
              <a:t> </a:t>
            </a:r>
            <a:r>
              <a:rPr sz="2000" kern="0" spc="-10">
                <a:solidFill>
                  <a:sysClr val="windowText" lastClr="000000"/>
                </a:solidFill>
                <a:latin typeface="Calibri"/>
                <a:cs typeface="Calibri"/>
              </a:rPr>
              <a:t>you...</a:t>
            </a:r>
            <a:endParaRPr sz="2000" kern="0">
              <a:solidFill>
                <a:sysClr val="windowText" lastClr="000000"/>
              </a:solidFill>
              <a:latin typeface="Calibri"/>
              <a:cs typeface="Calibri"/>
            </a:endParaRPr>
          </a:p>
          <a:p>
            <a:pPr>
              <a:spcBef>
                <a:spcPts val="760"/>
              </a:spcBef>
              <a:buFont typeface="Calibri"/>
              <a:buChar char="•"/>
            </a:pPr>
            <a:endParaRPr sz="2000" kern="0">
              <a:solidFill>
                <a:sysClr val="windowText" lastClr="000000"/>
              </a:solidFill>
              <a:latin typeface="Calibri"/>
              <a:cs typeface="Calibri"/>
            </a:endParaRPr>
          </a:p>
          <a:p>
            <a:pPr marL="476884" indent="-464184">
              <a:buSzPct val="120000"/>
              <a:buFontTx/>
              <a:buChar char="•"/>
              <a:tabLst>
                <a:tab pos="476884" algn="l"/>
              </a:tabLst>
            </a:pPr>
            <a:r>
              <a:rPr sz="2000" kern="0">
                <a:solidFill>
                  <a:sysClr val="windowText" lastClr="000000"/>
                </a:solidFill>
                <a:latin typeface="Calibri"/>
                <a:cs typeface="Calibri"/>
              </a:rPr>
              <a:t>Knowing</a:t>
            </a:r>
            <a:r>
              <a:rPr sz="2000" kern="0" spc="-50">
                <a:solidFill>
                  <a:sysClr val="windowText" lastClr="000000"/>
                </a:solidFill>
                <a:latin typeface="Calibri"/>
                <a:cs typeface="Calibri"/>
              </a:rPr>
              <a:t> </a:t>
            </a:r>
            <a:r>
              <a:rPr sz="2000" kern="0">
                <a:solidFill>
                  <a:sysClr val="windowText" lastClr="000000"/>
                </a:solidFill>
                <a:latin typeface="Calibri"/>
                <a:cs typeface="Calibri"/>
              </a:rPr>
              <a:t>the</a:t>
            </a:r>
            <a:r>
              <a:rPr sz="2000" kern="0" spc="-20">
                <a:solidFill>
                  <a:sysClr val="windowText" lastClr="000000"/>
                </a:solidFill>
                <a:latin typeface="Calibri"/>
                <a:cs typeface="Calibri"/>
              </a:rPr>
              <a:t> </a:t>
            </a:r>
            <a:r>
              <a:rPr sz="2000" kern="0">
                <a:solidFill>
                  <a:sysClr val="windowText" lastClr="000000"/>
                </a:solidFill>
                <a:latin typeface="Calibri"/>
                <a:cs typeface="Calibri"/>
              </a:rPr>
              <a:t>customer</a:t>
            </a:r>
            <a:r>
              <a:rPr sz="2000" kern="0" spc="-15">
                <a:solidFill>
                  <a:sysClr val="windowText" lastClr="000000"/>
                </a:solidFill>
                <a:latin typeface="Calibri"/>
                <a:cs typeface="Calibri"/>
              </a:rPr>
              <a:t> </a:t>
            </a:r>
            <a:r>
              <a:rPr sz="2000" kern="0">
                <a:solidFill>
                  <a:sysClr val="windowText" lastClr="000000"/>
                </a:solidFill>
                <a:latin typeface="Calibri"/>
                <a:cs typeface="Calibri"/>
              </a:rPr>
              <a:t>is</a:t>
            </a:r>
            <a:r>
              <a:rPr sz="2000" kern="0" spc="-25">
                <a:solidFill>
                  <a:sysClr val="windowText" lastClr="000000"/>
                </a:solidFill>
                <a:latin typeface="Calibri"/>
                <a:cs typeface="Calibri"/>
              </a:rPr>
              <a:t> </a:t>
            </a:r>
            <a:r>
              <a:rPr sz="2000" kern="0">
                <a:solidFill>
                  <a:sysClr val="windowText" lastClr="000000"/>
                </a:solidFill>
                <a:latin typeface="Calibri"/>
                <a:cs typeface="Calibri"/>
              </a:rPr>
              <a:t>in</a:t>
            </a:r>
            <a:r>
              <a:rPr sz="2000" kern="0" spc="-20">
                <a:solidFill>
                  <a:sysClr val="windowText" lastClr="000000"/>
                </a:solidFill>
                <a:latin typeface="Calibri"/>
                <a:cs typeface="Calibri"/>
              </a:rPr>
              <a:t> </a:t>
            </a:r>
            <a:r>
              <a:rPr sz="2000" kern="0">
                <a:solidFill>
                  <a:sysClr val="windowText" lastClr="000000"/>
                </a:solidFill>
                <a:latin typeface="Calibri"/>
                <a:cs typeface="Calibri"/>
              </a:rPr>
              <a:t>a</a:t>
            </a:r>
            <a:r>
              <a:rPr sz="2000" kern="0" spc="-10">
                <a:solidFill>
                  <a:sysClr val="windowText" lastClr="000000"/>
                </a:solidFill>
                <a:latin typeface="Calibri"/>
                <a:cs typeface="Calibri"/>
              </a:rPr>
              <a:t> </a:t>
            </a:r>
            <a:r>
              <a:rPr sz="2000" kern="0">
                <a:solidFill>
                  <a:sysClr val="windowText" lastClr="000000"/>
                </a:solidFill>
                <a:latin typeface="Calibri"/>
                <a:cs typeface="Calibri"/>
              </a:rPr>
              <a:t>hurry</a:t>
            </a:r>
            <a:r>
              <a:rPr sz="2000" kern="0" spc="-35">
                <a:solidFill>
                  <a:sysClr val="windowText" lastClr="000000"/>
                </a:solidFill>
                <a:latin typeface="Calibri"/>
                <a:cs typeface="Calibri"/>
              </a:rPr>
              <a:t> </a:t>
            </a:r>
            <a:r>
              <a:rPr sz="2000" kern="0">
                <a:solidFill>
                  <a:sysClr val="windowText" lastClr="000000"/>
                </a:solidFill>
                <a:latin typeface="Calibri"/>
                <a:cs typeface="Calibri"/>
              </a:rPr>
              <a:t>or</a:t>
            </a:r>
            <a:r>
              <a:rPr sz="2000" kern="0" spc="-30">
                <a:solidFill>
                  <a:sysClr val="windowText" lastClr="000000"/>
                </a:solidFill>
                <a:latin typeface="Calibri"/>
                <a:cs typeface="Calibri"/>
              </a:rPr>
              <a:t> </a:t>
            </a:r>
            <a:r>
              <a:rPr sz="2000" kern="0">
                <a:solidFill>
                  <a:sysClr val="windowText" lastClr="000000"/>
                </a:solidFill>
                <a:latin typeface="Calibri"/>
                <a:cs typeface="Calibri"/>
              </a:rPr>
              <a:t>asking</a:t>
            </a:r>
            <a:r>
              <a:rPr sz="2000" kern="0" spc="-10">
                <a:solidFill>
                  <a:sysClr val="windowText" lastClr="000000"/>
                </a:solidFill>
                <a:latin typeface="Calibri"/>
                <a:cs typeface="Calibri"/>
              </a:rPr>
              <a:t> </a:t>
            </a:r>
            <a:r>
              <a:rPr sz="2000" kern="0">
                <a:solidFill>
                  <a:sysClr val="windowText" lastClr="000000"/>
                </a:solidFill>
                <a:latin typeface="Calibri"/>
                <a:cs typeface="Calibri"/>
              </a:rPr>
              <a:t>about</a:t>
            </a:r>
            <a:r>
              <a:rPr sz="2000" kern="0" spc="-40">
                <a:solidFill>
                  <a:sysClr val="windowText" lastClr="000000"/>
                </a:solidFill>
                <a:latin typeface="Calibri"/>
                <a:cs typeface="Calibri"/>
              </a:rPr>
              <a:t> </a:t>
            </a:r>
            <a:r>
              <a:rPr sz="2000" kern="0">
                <a:solidFill>
                  <a:sysClr val="windowText" lastClr="000000"/>
                </a:solidFill>
                <a:latin typeface="Calibri"/>
                <a:cs typeface="Calibri"/>
              </a:rPr>
              <a:t>return</a:t>
            </a:r>
            <a:r>
              <a:rPr sz="2000" kern="0" spc="-15">
                <a:solidFill>
                  <a:sysClr val="windowText" lastClr="000000"/>
                </a:solidFill>
                <a:latin typeface="Calibri"/>
                <a:cs typeface="Calibri"/>
              </a:rPr>
              <a:t> </a:t>
            </a:r>
            <a:r>
              <a:rPr sz="2000" kern="0" spc="-10">
                <a:solidFill>
                  <a:sysClr val="windowText" lastClr="000000"/>
                </a:solidFill>
                <a:latin typeface="Calibri"/>
                <a:cs typeface="Calibri"/>
              </a:rPr>
              <a:t>procedures/hours</a:t>
            </a:r>
            <a:r>
              <a:rPr sz="2000" kern="0" spc="-50">
                <a:solidFill>
                  <a:sysClr val="windowText" lastClr="000000"/>
                </a:solidFill>
                <a:latin typeface="Calibri"/>
                <a:cs typeface="Calibri"/>
              </a:rPr>
              <a:t> </a:t>
            </a:r>
            <a:r>
              <a:rPr sz="2000" kern="0">
                <a:solidFill>
                  <a:sysClr val="windowText" lastClr="000000"/>
                </a:solidFill>
                <a:latin typeface="Calibri"/>
                <a:cs typeface="Calibri"/>
              </a:rPr>
              <a:t>can</a:t>
            </a:r>
            <a:r>
              <a:rPr sz="2000" kern="0" spc="-20">
                <a:solidFill>
                  <a:sysClr val="windowText" lastClr="000000"/>
                </a:solidFill>
                <a:latin typeface="Calibri"/>
                <a:cs typeface="Calibri"/>
              </a:rPr>
              <a:t> </a:t>
            </a:r>
            <a:r>
              <a:rPr sz="2000" kern="0">
                <a:solidFill>
                  <a:sysClr val="windowText" lastClr="000000"/>
                </a:solidFill>
                <a:latin typeface="Calibri"/>
                <a:cs typeface="Calibri"/>
              </a:rPr>
              <a:t>tell</a:t>
            </a:r>
            <a:r>
              <a:rPr sz="2000" kern="0" spc="-15">
                <a:solidFill>
                  <a:sysClr val="windowText" lastClr="000000"/>
                </a:solidFill>
                <a:latin typeface="Calibri"/>
                <a:cs typeface="Calibri"/>
              </a:rPr>
              <a:t> </a:t>
            </a:r>
            <a:r>
              <a:rPr sz="2000" kern="0" spc="-20">
                <a:solidFill>
                  <a:sysClr val="windowText" lastClr="000000"/>
                </a:solidFill>
                <a:latin typeface="Calibri"/>
                <a:cs typeface="Calibri"/>
              </a:rPr>
              <a:t>you…</a:t>
            </a:r>
            <a:endParaRPr sz="2000" kern="0">
              <a:solidFill>
                <a:sysClr val="windowText" lastClr="000000"/>
              </a:solidFill>
              <a:latin typeface="Calibri"/>
              <a:cs typeface="Calibri"/>
            </a:endParaRPr>
          </a:p>
        </p:txBody>
      </p:sp>
      <p:pic>
        <p:nvPicPr>
          <p:cNvPr id="4" name="object 4"/>
          <p:cNvPicPr/>
          <p:nvPr/>
        </p:nvPicPr>
        <p:blipFill>
          <a:blip r:embed="rId3" cstate="print"/>
          <a:stretch>
            <a:fillRect/>
          </a:stretch>
        </p:blipFill>
        <p:spPr>
          <a:xfrm>
            <a:off x="9774705" y="1894274"/>
            <a:ext cx="67298" cy="218736"/>
          </a:xfrm>
          <a:prstGeom prst="rect">
            <a:avLst/>
          </a:prstGeom>
        </p:spPr>
      </p:pic>
      <p:pic>
        <p:nvPicPr>
          <p:cNvPr id="5" name="object 5"/>
          <p:cNvPicPr/>
          <p:nvPr/>
        </p:nvPicPr>
        <p:blipFill>
          <a:blip r:embed="rId4" cstate="print"/>
          <a:stretch>
            <a:fillRect/>
          </a:stretch>
        </p:blipFill>
        <p:spPr>
          <a:xfrm>
            <a:off x="8512864" y="3156218"/>
            <a:ext cx="218719" cy="67303"/>
          </a:xfrm>
          <a:prstGeom prst="rect">
            <a:avLst/>
          </a:prstGeom>
        </p:spPr>
      </p:pic>
      <p:grpSp>
        <p:nvGrpSpPr>
          <p:cNvPr id="6" name="object 6"/>
          <p:cNvGrpSpPr/>
          <p:nvPr/>
        </p:nvGrpSpPr>
        <p:grpSpPr>
          <a:xfrm>
            <a:off x="8882444" y="2263865"/>
            <a:ext cx="1852295" cy="2364740"/>
            <a:chOff x="8869743" y="2263865"/>
            <a:chExt cx="1852295" cy="2364740"/>
          </a:xfrm>
        </p:grpSpPr>
        <p:sp>
          <p:nvSpPr>
            <p:cNvPr id="7" name="object 7"/>
            <p:cNvSpPr/>
            <p:nvPr/>
          </p:nvSpPr>
          <p:spPr>
            <a:xfrm>
              <a:off x="9509633" y="4233087"/>
              <a:ext cx="572135" cy="286385"/>
            </a:xfrm>
            <a:custGeom>
              <a:avLst/>
              <a:gdLst/>
              <a:ahLst/>
              <a:cxnLst/>
              <a:rect l="l" t="t" r="r" b="b"/>
              <a:pathLst>
                <a:path w="572134" h="286385">
                  <a:moveTo>
                    <a:pt x="572033" y="252387"/>
                  </a:moveTo>
                  <a:lnTo>
                    <a:pt x="569391" y="239280"/>
                  </a:lnTo>
                  <a:lnTo>
                    <a:pt x="562178" y="228587"/>
                  </a:lnTo>
                  <a:lnTo>
                    <a:pt x="551484" y="221373"/>
                  </a:lnTo>
                  <a:lnTo>
                    <a:pt x="538378" y="218732"/>
                  </a:lnTo>
                  <a:lnTo>
                    <a:pt x="33642" y="218732"/>
                  </a:lnTo>
                  <a:lnTo>
                    <a:pt x="20548" y="221373"/>
                  </a:lnTo>
                  <a:lnTo>
                    <a:pt x="9855" y="228587"/>
                  </a:lnTo>
                  <a:lnTo>
                    <a:pt x="2641" y="239280"/>
                  </a:lnTo>
                  <a:lnTo>
                    <a:pt x="0" y="252387"/>
                  </a:lnTo>
                  <a:lnTo>
                    <a:pt x="2641" y="265468"/>
                  </a:lnTo>
                  <a:lnTo>
                    <a:pt x="9855" y="276161"/>
                  </a:lnTo>
                  <a:lnTo>
                    <a:pt x="20548" y="283375"/>
                  </a:lnTo>
                  <a:lnTo>
                    <a:pt x="33642" y="286016"/>
                  </a:lnTo>
                  <a:lnTo>
                    <a:pt x="538378" y="286016"/>
                  </a:lnTo>
                  <a:lnTo>
                    <a:pt x="551484" y="283375"/>
                  </a:lnTo>
                  <a:lnTo>
                    <a:pt x="562178" y="276161"/>
                  </a:lnTo>
                  <a:lnTo>
                    <a:pt x="569391" y="265468"/>
                  </a:lnTo>
                  <a:lnTo>
                    <a:pt x="572033" y="252387"/>
                  </a:lnTo>
                  <a:close/>
                </a:path>
                <a:path w="572134" h="286385">
                  <a:moveTo>
                    <a:pt x="572033" y="143014"/>
                  </a:moveTo>
                  <a:lnTo>
                    <a:pt x="569391" y="129921"/>
                  </a:lnTo>
                  <a:lnTo>
                    <a:pt x="562178" y="119227"/>
                  </a:lnTo>
                  <a:lnTo>
                    <a:pt x="551484" y="112014"/>
                  </a:lnTo>
                  <a:lnTo>
                    <a:pt x="538378" y="109359"/>
                  </a:lnTo>
                  <a:lnTo>
                    <a:pt x="33642" y="109359"/>
                  </a:lnTo>
                  <a:lnTo>
                    <a:pt x="20548" y="112014"/>
                  </a:lnTo>
                  <a:lnTo>
                    <a:pt x="9855" y="119227"/>
                  </a:lnTo>
                  <a:lnTo>
                    <a:pt x="2641" y="129921"/>
                  </a:lnTo>
                  <a:lnTo>
                    <a:pt x="0" y="143014"/>
                  </a:lnTo>
                  <a:lnTo>
                    <a:pt x="2641" y="156108"/>
                  </a:lnTo>
                  <a:lnTo>
                    <a:pt x="9855" y="166801"/>
                  </a:lnTo>
                  <a:lnTo>
                    <a:pt x="20548" y="174015"/>
                  </a:lnTo>
                  <a:lnTo>
                    <a:pt x="33642" y="176669"/>
                  </a:lnTo>
                  <a:lnTo>
                    <a:pt x="538378" y="176669"/>
                  </a:lnTo>
                  <a:lnTo>
                    <a:pt x="551484" y="174015"/>
                  </a:lnTo>
                  <a:lnTo>
                    <a:pt x="562178" y="166801"/>
                  </a:lnTo>
                  <a:lnTo>
                    <a:pt x="569391" y="156108"/>
                  </a:lnTo>
                  <a:lnTo>
                    <a:pt x="572033" y="143014"/>
                  </a:lnTo>
                  <a:close/>
                </a:path>
                <a:path w="572134" h="286385">
                  <a:moveTo>
                    <a:pt x="572033" y="33642"/>
                  </a:moveTo>
                  <a:lnTo>
                    <a:pt x="569391" y="20548"/>
                  </a:lnTo>
                  <a:lnTo>
                    <a:pt x="562178" y="9855"/>
                  </a:lnTo>
                  <a:lnTo>
                    <a:pt x="551484" y="2641"/>
                  </a:lnTo>
                  <a:lnTo>
                    <a:pt x="538378" y="0"/>
                  </a:lnTo>
                  <a:lnTo>
                    <a:pt x="33642" y="0"/>
                  </a:lnTo>
                  <a:lnTo>
                    <a:pt x="20548" y="2641"/>
                  </a:lnTo>
                  <a:lnTo>
                    <a:pt x="9855" y="9855"/>
                  </a:lnTo>
                  <a:lnTo>
                    <a:pt x="2641" y="20548"/>
                  </a:lnTo>
                  <a:lnTo>
                    <a:pt x="0" y="33642"/>
                  </a:lnTo>
                  <a:lnTo>
                    <a:pt x="2641" y="46736"/>
                  </a:lnTo>
                  <a:lnTo>
                    <a:pt x="9855" y="57442"/>
                  </a:lnTo>
                  <a:lnTo>
                    <a:pt x="20548" y="64655"/>
                  </a:lnTo>
                  <a:lnTo>
                    <a:pt x="33642" y="67297"/>
                  </a:lnTo>
                  <a:lnTo>
                    <a:pt x="538378" y="67297"/>
                  </a:lnTo>
                  <a:lnTo>
                    <a:pt x="551484" y="64655"/>
                  </a:lnTo>
                  <a:lnTo>
                    <a:pt x="562178" y="57442"/>
                  </a:lnTo>
                  <a:lnTo>
                    <a:pt x="569391" y="46736"/>
                  </a:lnTo>
                  <a:lnTo>
                    <a:pt x="572033" y="33642"/>
                  </a:lnTo>
                  <a:close/>
                </a:path>
              </a:pathLst>
            </a:custGeom>
            <a:solidFill>
              <a:srgbClr val="505050"/>
            </a:solidFill>
          </p:spPr>
          <p:txBody>
            <a:bodyPr wrap="square" lIns="0" tIns="0" rIns="0" bIns="0" rtlCol="0"/>
            <a:lstStyle/>
            <a:p>
              <a:endParaRPr kern="0">
                <a:solidFill>
                  <a:sysClr val="windowText" lastClr="000000"/>
                </a:solidFill>
              </a:endParaRPr>
            </a:p>
          </p:txBody>
        </p:sp>
        <p:pic>
          <p:nvPicPr>
            <p:cNvPr id="8" name="object 8"/>
            <p:cNvPicPr/>
            <p:nvPr/>
          </p:nvPicPr>
          <p:blipFill>
            <a:blip r:embed="rId5" cstate="print"/>
            <a:stretch>
              <a:fillRect/>
            </a:stretch>
          </p:blipFill>
          <p:spPr>
            <a:xfrm>
              <a:off x="9677883" y="4561167"/>
              <a:ext cx="235543" cy="67303"/>
            </a:xfrm>
            <a:prstGeom prst="rect">
              <a:avLst/>
            </a:prstGeom>
          </p:spPr>
        </p:pic>
        <p:sp>
          <p:nvSpPr>
            <p:cNvPr id="9" name="object 9"/>
            <p:cNvSpPr/>
            <p:nvPr/>
          </p:nvSpPr>
          <p:spPr>
            <a:xfrm>
              <a:off x="9072268" y="2432913"/>
              <a:ext cx="1447165" cy="1758314"/>
            </a:xfrm>
            <a:custGeom>
              <a:avLst/>
              <a:gdLst/>
              <a:ahLst/>
              <a:cxnLst/>
              <a:rect l="l" t="t" r="r" b="b"/>
              <a:pathLst>
                <a:path w="1447165" h="1758314">
                  <a:moveTo>
                    <a:pt x="754458" y="441"/>
                  </a:moveTo>
                  <a:lnTo>
                    <a:pt x="705930" y="0"/>
                  </a:lnTo>
                  <a:lnTo>
                    <a:pt x="658900" y="2646"/>
                  </a:lnTo>
                  <a:lnTo>
                    <a:pt x="612712" y="8280"/>
                  </a:lnTo>
                  <a:lnTo>
                    <a:pt x="567462" y="16804"/>
                  </a:lnTo>
                  <a:lnTo>
                    <a:pt x="523243" y="28119"/>
                  </a:lnTo>
                  <a:lnTo>
                    <a:pt x="480150" y="42126"/>
                  </a:lnTo>
                  <a:lnTo>
                    <a:pt x="438277" y="58726"/>
                  </a:lnTo>
                  <a:lnTo>
                    <a:pt x="397718" y="77821"/>
                  </a:lnTo>
                  <a:lnTo>
                    <a:pt x="358569" y="99311"/>
                  </a:lnTo>
                  <a:lnTo>
                    <a:pt x="320922" y="123098"/>
                  </a:lnTo>
                  <a:lnTo>
                    <a:pt x="284873" y="149083"/>
                  </a:lnTo>
                  <a:lnTo>
                    <a:pt x="250516" y="177167"/>
                  </a:lnTo>
                  <a:lnTo>
                    <a:pt x="217945" y="207251"/>
                  </a:lnTo>
                  <a:lnTo>
                    <a:pt x="187254" y="239237"/>
                  </a:lnTo>
                  <a:lnTo>
                    <a:pt x="158539" y="273026"/>
                  </a:lnTo>
                  <a:lnTo>
                    <a:pt x="131893" y="308519"/>
                  </a:lnTo>
                  <a:lnTo>
                    <a:pt x="107410" y="345617"/>
                  </a:lnTo>
                  <a:lnTo>
                    <a:pt x="85186" y="384222"/>
                  </a:lnTo>
                  <a:lnTo>
                    <a:pt x="65314" y="424234"/>
                  </a:lnTo>
                  <a:lnTo>
                    <a:pt x="47888" y="465555"/>
                  </a:lnTo>
                  <a:lnTo>
                    <a:pt x="33004" y="508086"/>
                  </a:lnTo>
                  <a:lnTo>
                    <a:pt x="20755" y="551728"/>
                  </a:lnTo>
                  <a:lnTo>
                    <a:pt x="11235" y="596382"/>
                  </a:lnTo>
                  <a:lnTo>
                    <a:pt x="4540" y="641950"/>
                  </a:lnTo>
                  <a:lnTo>
                    <a:pt x="763" y="688333"/>
                  </a:lnTo>
                  <a:lnTo>
                    <a:pt x="0" y="735432"/>
                  </a:lnTo>
                  <a:lnTo>
                    <a:pt x="2512" y="785230"/>
                  </a:lnTo>
                  <a:lnTo>
                    <a:pt x="8328" y="834084"/>
                  </a:lnTo>
                  <a:lnTo>
                    <a:pt x="17337" y="881885"/>
                  </a:lnTo>
                  <a:lnTo>
                    <a:pt x="29427" y="928522"/>
                  </a:lnTo>
                  <a:lnTo>
                    <a:pt x="44488" y="973885"/>
                  </a:lnTo>
                  <a:lnTo>
                    <a:pt x="62408" y="1017862"/>
                  </a:lnTo>
                  <a:lnTo>
                    <a:pt x="83077" y="1060344"/>
                  </a:lnTo>
                  <a:lnTo>
                    <a:pt x="106384" y="1101219"/>
                  </a:lnTo>
                  <a:lnTo>
                    <a:pt x="132217" y="1140378"/>
                  </a:lnTo>
                  <a:lnTo>
                    <a:pt x="160466" y="1177709"/>
                  </a:lnTo>
                  <a:lnTo>
                    <a:pt x="191019" y="1213103"/>
                  </a:lnTo>
                  <a:lnTo>
                    <a:pt x="262325" y="1284177"/>
                  </a:lnTo>
                  <a:lnTo>
                    <a:pt x="297774" y="1321069"/>
                  </a:lnTo>
                  <a:lnTo>
                    <a:pt x="330066" y="1357580"/>
                  </a:lnTo>
                  <a:lnTo>
                    <a:pt x="359155" y="1394161"/>
                  </a:lnTo>
                  <a:lnTo>
                    <a:pt x="384995" y="1431266"/>
                  </a:lnTo>
                  <a:lnTo>
                    <a:pt x="407540" y="1469348"/>
                  </a:lnTo>
                  <a:lnTo>
                    <a:pt x="426743" y="1508860"/>
                  </a:lnTo>
                  <a:lnTo>
                    <a:pt x="442558" y="1550255"/>
                  </a:lnTo>
                  <a:lnTo>
                    <a:pt x="454940" y="1593986"/>
                  </a:lnTo>
                  <a:lnTo>
                    <a:pt x="463841" y="1640506"/>
                  </a:lnTo>
                  <a:lnTo>
                    <a:pt x="469216" y="1690268"/>
                  </a:lnTo>
                  <a:lnTo>
                    <a:pt x="471017" y="1758097"/>
                  </a:lnTo>
                  <a:lnTo>
                    <a:pt x="975754" y="1758097"/>
                  </a:lnTo>
                  <a:lnTo>
                    <a:pt x="977883" y="1676626"/>
                  </a:lnTo>
                  <a:lnTo>
                    <a:pt x="984225" y="1624053"/>
                  </a:lnTo>
                  <a:lnTo>
                    <a:pt x="994716" y="1575247"/>
                  </a:lnTo>
                  <a:lnTo>
                    <a:pt x="1009290" y="1529614"/>
                  </a:lnTo>
                  <a:lnTo>
                    <a:pt x="1027881" y="1486561"/>
                  </a:lnTo>
                  <a:lnTo>
                    <a:pt x="1050424" y="1445495"/>
                  </a:lnTo>
                  <a:lnTo>
                    <a:pt x="1076854" y="1405821"/>
                  </a:lnTo>
                  <a:lnTo>
                    <a:pt x="1107105" y="1366946"/>
                  </a:lnTo>
                  <a:lnTo>
                    <a:pt x="1141111" y="1328278"/>
                  </a:lnTo>
                  <a:lnTo>
                    <a:pt x="1178809" y="1289221"/>
                  </a:lnTo>
                  <a:lnTo>
                    <a:pt x="1253912" y="1215090"/>
                  </a:lnTo>
                  <a:lnTo>
                    <a:pt x="1285387" y="1178827"/>
                  </a:lnTo>
                  <a:lnTo>
                    <a:pt x="1314437" y="1140514"/>
                  </a:lnTo>
                  <a:lnTo>
                    <a:pt x="1340941" y="1100271"/>
                  </a:lnTo>
                  <a:lnTo>
                    <a:pt x="1364777" y="1058220"/>
                  </a:lnTo>
                  <a:lnTo>
                    <a:pt x="1385827" y="1014479"/>
                  </a:lnTo>
                  <a:lnTo>
                    <a:pt x="1403968" y="969170"/>
                  </a:lnTo>
                  <a:lnTo>
                    <a:pt x="1419081" y="922413"/>
                  </a:lnTo>
                  <a:lnTo>
                    <a:pt x="1431046" y="874327"/>
                  </a:lnTo>
                  <a:lnTo>
                    <a:pt x="1439741" y="825033"/>
                  </a:lnTo>
                  <a:lnTo>
                    <a:pt x="1445047" y="774652"/>
                  </a:lnTo>
                  <a:lnTo>
                    <a:pt x="1446842" y="723303"/>
                  </a:lnTo>
                  <a:lnTo>
                    <a:pt x="1445258" y="675042"/>
                  </a:lnTo>
                  <a:lnTo>
                    <a:pt x="1440573" y="627627"/>
                  </a:lnTo>
                  <a:lnTo>
                    <a:pt x="1432887" y="581160"/>
                  </a:lnTo>
                  <a:lnTo>
                    <a:pt x="1422298" y="535739"/>
                  </a:lnTo>
                  <a:lnTo>
                    <a:pt x="1408907" y="491464"/>
                  </a:lnTo>
                  <a:lnTo>
                    <a:pt x="1392814" y="448435"/>
                  </a:lnTo>
                  <a:lnTo>
                    <a:pt x="1374117" y="406751"/>
                  </a:lnTo>
                  <a:lnTo>
                    <a:pt x="1352916" y="366512"/>
                  </a:lnTo>
                  <a:lnTo>
                    <a:pt x="1329312" y="327817"/>
                  </a:lnTo>
                  <a:lnTo>
                    <a:pt x="1303402" y="290766"/>
                  </a:lnTo>
                  <a:lnTo>
                    <a:pt x="1275288" y="255459"/>
                  </a:lnTo>
                  <a:lnTo>
                    <a:pt x="1245068" y="221995"/>
                  </a:lnTo>
                  <a:lnTo>
                    <a:pt x="1212843" y="190474"/>
                  </a:lnTo>
                  <a:lnTo>
                    <a:pt x="1178711" y="160995"/>
                  </a:lnTo>
                  <a:lnTo>
                    <a:pt x="1142773" y="133658"/>
                  </a:lnTo>
                  <a:lnTo>
                    <a:pt x="1105128" y="108562"/>
                  </a:lnTo>
                  <a:lnTo>
                    <a:pt x="1065875" y="85808"/>
                  </a:lnTo>
                  <a:lnTo>
                    <a:pt x="1025114" y="65494"/>
                  </a:lnTo>
                  <a:lnTo>
                    <a:pt x="982945" y="47720"/>
                  </a:lnTo>
                  <a:lnTo>
                    <a:pt x="939467" y="32586"/>
                  </a:lnTo>
                  <a:lnTo>
                    <a:pt x="894780" y="20192"/>
                  </a:lnTo>
                  <a:lnTo>
                    <a:pt x="848983" y="10636"/>
                  </a:lnTo>
                  <a:lnTo>
                    <a:pt x="802176" y="4019"/>
                  </a:lnTo>
                  <a:lnTo>
                    <a:pt x="754458" y="441"/>
                  </a:lnTo>
                  <a:close/>
                </a:path>
              </a:pathLst>
            </a:custGeom>
            <a:solidFill>
              <a:srgbClr val="FFC000"/>
            </a:solidFill>
          </p:spPr>
          <p:txBody>
            <a:bodyPr wrap="square" lIns="0" tIns="0" rIns="0" bIns="0" rtlCol="0"/>
            <a:lstStyle/>
            <a:p>
              <a:endParaRPr kern="0">
                <a:solidFill>
                  <a:sysClr val="windowText" lastClr="000000"/>
                </a:solidFill>
              </a:endParaRPr>
            </a:p>
          </p:txBody>
        </p:sp>
        <p:sp>
          <p:nvSpPr>
            <p:cNvPr id="10" name="object 10"/>
            <p:cNvSpPr/>
            <p:nvPr/>
          </p:nvSpPr>
          <p:spPr>
            <a:xfrm>
              <a:off x="9300699" y="2557846"/>
              <a:ext cx="553085" cy="340995"/>
            </a:xfrm>
            <a:custGeom>
              <a:avLst/>
              <a:gdLst/>
              <a:ahLst/>
              <a:cxnLst/>
              <a:rect l="l" t="t" r="r" b="b"/>
              <a:pathLst>
                <a:path w="553084" h="340994">
                  <a:moveTo>
                    <a:pt x="527342" y="0"/>
                  </a:moveTo>
                  <a:lnTo>
                    <a:pt x="477938" y="2037"/>
                  </a:lnTo>
                  <a:lnTo>
                    <a:pt x="429264" y="8068"/>
                  </a:lnTo>
                  <a:lnTo>
                    <a:pt x="381532" y="17968"/>
                  </a:lnTo>
                  <a:lnTo>
                    <a:pt x="334958" y="31613"/>
                  </a:lnTo>
                  <a:lnTo>
                    <a:pt x="289755" y="48880"/>
                  </a:lnTo>
                  <a:lnTo>
                    <a:pt x="246138" y="69644"/>
                  </a:lnTo>
                  <a:lnTo>
                    <a:pt x="204320" y="93781"/>
                  </a:lnTo>
                  <a:lnTo>
                    <a:pt x="164516" y="121169"/>
                  </a:lnTo>
                  <a:lnTo>
                    <a:pt x="126939" y="151682"/>
                  </a:lnTo>
                  <a:lnTo>
                    <a:pt x="91803" y="185197"/>
                  </a:lnTo>
                  <a:lnTo>
                    <a:pt x="59324" y="221590"/>
                  </a:lnTo>
                  <a:lnTo>
                    <a:pt x="29713" y="260738"/>
                  </a:lnTo>
                  <a:lnTo>
                    <a:pt x="3187" y="302515"/>
                  </a:lnTo>
                  <a:lnTo>
                    <a:pt x="0" y="312046"/>
                  </a:lnTo>
                  <a:lnTo>
                    <a:pt x="663" y="321707"/>
                  </a:lnTo>
                  <a:lnTo>
                    <a:pt x="33752" y="340444"/>
                  </a:lnTo>
                  <a:lnTo>
                    <a:pt x="42234" y="335887"/>
                  </a:lnTo>
                  <a:lnTo>
                    <a:pt x="73338" y="286432"/>
                  </a:lnTo>
                  <a:lnTo>
                    <a:pt x="103113" y="247883"/>
                  </a:lnTo>
                  <a:lnTo>
                    <a:pt x="135935" y="212321"/>
                  </a:lnTo>
                  <a:lnTo>
                    <a:pt x="171555" y="179891"/>
                  </a:lnTo>
                  <a:lnTo>
                    <a:pt x="209724" y="150737"/>
                  </a:lnTo>
                  <a:lnTo>
                    <a:pt x="250193" y="125002"/>
                  </a:lnTo>
                  <a:lnTo>
                    <a:pt x="292712" y="102831"/>
                  </a:lnTo>
                  <a:lnTo>
                    <a:pt x="337032" y="84368"/>
                  </a:lnTo>
                  <a:lnTo>
                    <a:pt x="382905" y="69757"/>
                  </a:lnTo>
                  <a:lnTo>
                    <a:pt x="430080" y="59142"/>
                  </a:lnTo>
                  <a:lnTo>
                    <a:pt x="478309" y="52667"/>
                  </a:lnTo>
                  <a:lnTo>
                    <a:pt x="527342" y="50477"/>
                  </a:lnTo>
                  <a:lnTo>
                    <a:pt x="537171" y="48496"/>
                  </a:lnTo>
                  <a:lnTo>
                    <a:pt x="545192" y="43090"/>
                  </a:lnTo>
                  <a:lnTo>
                    <a:pt x="550598" y="35068"/>
                  </a:lnTo>
                  <a:lnTo>
                    <a:pt x="552579" y="25238"/>
                  </a:lnTo>
                  <a:lnTo>
                    <a:pt x="550598" y="15409"/>
                  </a:lnTo>
                  <a:lnTo>
                    <a:pt x="545192" y="7387"/>
                  </a:lnTo>
                  <a:lnTo>
                    <a:pt x="537171" y="1981"/>
                  </a:lnTo>
                  <a:lnTo>
                    <a:pt x="527342"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11" name="object 11"/>
            <p:cNvPicPr/>
            <p:nvPr/>
          </p:nvPicPr>
          <p:blipFill>
            <a:blip r:embed="rId6" cstate="print"/>
            <a:stretch>
              <a:fillRect/>
            </a:stretch>
          </p:blipFill>
          <p:spPr>
            <a:xfrm>
              <a:off x="9222918" y="2988863"/>
              <a:ext cx="69588" cy="199393"/>
            </a:xfrm>
            <a:prstGeom prst="rect">
              <a:avLst/>
            </a:prstGeom>
          </p:spPr>
        </p:pic>
        <p:sp>
          <p:nvSpPr>
            <p:cNvPr id="12" name="object 12"/>
            <p:cNvSpPr/>
            <p:nvPr/>
          </p:nvSpPr>
          <p:spPr>
            <a:xfrm>
              <a:off x="9442339" y="3332889"/>
              <a:ext cx="706755" cy="860425"/>
            </a:xfrm>
            <a:custGeom>
              <a:avLst/>
              <a:gdLst/>
              <a:ahLst/>
              <a:cxnLst/>
              <a:rect l="l" t="t" r="r" b="b"/>
              <a:pathLst>
                <a:path w="706754" h="860425">
                  <a:moveTo>
                    <a:pt x="471087" y="286040"/>
                  </a:moveTo>
                  <a:lnTo>
                    <a:pt x="235543" y="286040"/>
                  </a:lnTo>
                  <a:lnTo>
                    <a:pt x="235544" y="859804"/>
                  </a:lnTo>
                  <a:lnTo>
                    <a:pt x="286017" y="859804"/>
                  </a:lnTo>
                  <a:lnTo>
                    <a:pt x="286017" y="286811"/>
                  </a:lnTo>
                  <a:lnTo>
                    <a:pt x="471087" y="286811"/>
                  </a:lnTo>
                  <a:lnTo>
                    <a:pt x="471087" y="286040"/>
                  </a:lnTo>
                  <a:close/>
                </a:path>
                <a:path w="706754" h="860425">
                  <a:moveTo>
                    <a:pt x="471087" y="286811"/>
                  </a:moveTo>
                  <a:lnTo>
                    <a:pt x="420614" y="286811"/>
                  </a:lnTo>
                  <a:lnTo>
                    <a:pt x="420614" y="859804"/>
                  </a:lnTo>
                  <a:lnTo>
                    <a:pt x="471087" y="859804"/>
                  </a:lnTo>
                  <a:lnTo>
                    <a:pt x="471087" y="286811"/>
                  </a:lnTo>
                  <a:close/>
                </a:path>
                <a:path w="706754" h="860425">
                  <a:moveTo>
                    <a:pt x="143008" y="0"/>
                  </a:moveTo>
                  <a:lnTo>
                    <a:pt x="97851" y="7302"/>
                  </a:lnTo>
                  <a:lnTo>
                    <a:pt x="58599" y="27628"/>
                  </a:lnTo>
                  <a:lnTo>
                    <a:pt x="27625" y="58604"/>
                  </a:lnTo>
                  <a:lnTo>
                    <a:pt x="7301" y="97859"/>
                  </a:lnTo>
                  <a:lnTo>
                    <a:pt x="0" y="143020"/>
                  </a:lnTo>
                  <a:lnTo>
                    <a:pt x="7301" y="188180"/>
                  </a:lnTo>
                  <a:lnTo>
                    <a:pt x="27625" y="227435"/>
                  </a:lnTo>
                  <a:lnTo>
                    <a:pt x="58599" y="258412"/>
                  </a:lnTo>
                  <a:lnTo>
                    <a:pt x="97851" y="278738"/>
                  </a:lnTo>
                  <a:lnTo>
                    <a:pt x="143008" y="286040"/>
                  </a:lnTo>
                  <a:lnTo>
                    <a:pt x="563622" y="286040"/>
                  </a:lnTo>
                  <a:lnTo>
                    <a:pt x="608780" y="278738"/>
                  </a:lnTo>
                  <a:lnTo>
                    <a:pt x="648031" y="258412"/>
                  </a:lnTo>
                  <a:lnTo>
                    <a:pt x="670108" y="236333"/>
                  </a:lnTo>
                  <a:lnTo>
                    <a:pt x="286017" y="236333"/>
                  </a:lnTo>
                  <a:lnTo>
                    <a:pt x="286017" y="235562"/>
                  </a:lnTo>
                  <a:lnTo>
                    <a:pt x="143008" y="235562"/>
                  </a:lnTo>
                  <a:lnTo>
                    <a:pt x="77603" y="208430"/>
                  </a:lnTo>
                  <a:lnTo>
                    <a:pt x="50473" y="143020"/>
                  </a:lnTo>
                  <a:lnTo>
                    <a:pt x="57755" y="107028"/>
                  </a:lnTo>
                  <a:lnTo>
                    <a:pt x="77603" y="77609"/>
                  </a:lnTo>
                  <a:lnTo>
                    <a:pt x="107019" y="57760"/>
                  </a:lnTo>
                  <a:lnTo>
                    <a:pt x="143008" y="50477"/>
                  </a:lnTo>
                  <a:lnTo>
                    <a:pt x="250265" y="50477"/>
                  </a:lnTo>
                  <a:lnTo>
                    <a:pt x="227417" y="27628"/>
                  </a:lnTo>
                  <a:lnTo>
                    <a:pt x="188165" y="7302"/>
                  </a:lnTo>
                  <a:lnTo>
                    <a:pt x="143008" y="0"/>
                  </a:lnTo>
                  <a:close/>
                </a:path>
                <a:path w="706754" h="860425">
                  <a:moveTo>
                    <a:pt x="563622" y="0"/>
                  </a:moveTo>
                  <a:lnTo>
                    <a:pt x="518465" y="7302"/>
                  </a:lnTo>
                  <a:lnTo>
                    <a:pt x="479214" y="27628"/>
                  </a:lnTo>
                  <a:lnTo>
                    <a:pt x="448240" y="58604"/>
                  </a:lnTo>
                  <a:lnTo>
                    <a:pt x="427915" y="97859"/>
                  </a:lnTo>
                  <a:lnTo>
                    <a:pt x="420614" y="143020"/>
                  </a:lnTo>
                  <a:lnTo>
                    <a:pt x="420614" y="236333"/>
                  </a:lnTo>
                  <a:lnTo>
                    <a:pt x="670108" y="236333"/>
                  </a:lnTo>
                  <a:lnTo>
                    <a:pt x="670879" y="235562"/>
                  </a:lnTo>
                  <a:lnTo>
                    <a:pt x="471087" y="235562"/>
                  </a:lnTo>
                  <a:lnTo>
                    <a:pt x="471087" y="143020"/>
                  </a:lnTo>
                  <a:lnTo>
                    <a:pt x="478369" y="107028"/>
                  </a:lnTo>
                  <a:lnTo>
                    <a:pt x="498217" y="77609"/>
                  </a:lnTo>
                  <a:lnTo>
                    <a:pt x="527634" y="57760"/>
                  </a:lnTo>
                  <a:lnTo>
                    <a:pt x="563622" y="50477"/>
                  </a:lnTo>
                  <a:lnTo>
                    <a:pt x="670879" y="50477"/>
                  </a:lnTo>
                  <a:lnTo>
                    <a:pt x="648031" y="27628"/>
                  </a:lnTo>
                  <a:lnTo>
                    <a:pt x="608779" y="7302"/>
                  </a:lnTo>
                  <a:lnTo>
                    <a:pt x="563622" y="0"/>
                  </a:lnTo>
                  <a:close/>
                </a:path>
                <a:path w="706754" h="860425">
                  <a:moveTo>
                    <a:pt x="250265" y="50477"/>
                  </a:moveTo>
                  <a:lnTo>
                    <a:pt x="143008" y="50477"/>
                  </a:lnTo>
                  <a:lnTo>
                    <a:pt x="178997" y="57760"/>
                  </a:lnTo>
                  <a:lnTo>
                    <a:pt x="208414" y="77609"/>
                  </a:lnTo>
                  <a:lnTo>
                    <a:pt x="228262" y="107028"/>
                  </a:lnTo>
                  <a:lnTo>
                    <a:pt x="235543" y="143020"/>
                  </a:lnTo>
                  <a:lnTo>
                    <a:pt x="235543" y="235562"/>
                  </a:lnTo>
                  <a:lnTo>
                    <a:pt x="286017" y="235562"/>
                  </a:lnTo>
                  <a:lnTo>
                    <a:pt x="286017" y="143020"/>
                  </a:lnTo>
                  <a:lnTo>
                    <a:pt x="278715" y="97859"/>
                  </a:lnTo>
                  <a:lnTo>
                    <a:pt x="258391" y="58604"/>
                  </a:lnTo>
                  <a:lnTo>
                    <a:pt x="250265" y="50477"/>
                  </a:lnTo>
                  <a:close/>
                </a:path>
                <a:path w="706754" h="860425">
                  <a:moveTo>
                    <a:pt x="670879" y="50477"/>
                  </a:moveTo>
                  <a:lnTo>
                    <a:pt x="563622" y="50477"/>
                  </a:lnTo>
                  <a:lnTo>
                    <a:pt x="599611" y="57760"/>
                  </a:lnTo>
                  <a:lnTo>
                    <a:pt x="629028" y="77609"/>
                  </a:lnTo>
                  <a:lnTo>
                    <a:pt x="648876" y="107028"/>
                  </a:lnTo>
                  <a:lnTo>
                    <a:pt x="656157" y="143020"/>
                  </a:lnTo>
                  <a:lnTo>
                    <a:pt x="648876" y="179011"/>
                  </a:lnTo>
                  <a:lnTo>
                    <a:pt x="629028" y="208430"/>
                  </a:lnTo>
                  <a:lnTo>
                    <a:pt x="599611" y="228280"/>
                  </a:lnTo>
                  <a:lnTo>
                    <a:pt x="563622" y="235562"/>
                  </a:lnTo>
                  <a:lnTo>
                    <a:pt x="670879" y="235562"/>
                  </a:lnTo>
                  <a:lnTo>
                    <a:pt x="679005" y="227435"/>
                  </a:lnTo>
                  <a:lnTo>
                    <a:pt x="699329" y="188181"/>
                  </a:lnTo>
                  <a:lnTo>
                    <a:pt x="706631" y="143020"/>
                  </a:lnTo>
                  <a:lnTo>
                    <a:pt x="699329" y="97859"/>
                  </a:lnTo>
                  <a:lnTo>
                    <a:pt x="679005" y="58604"/>
                  </a:lnTo>
                  <a:lnTo>
                    <a:pt x="670879" y="50477"/>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13" name="object 13"/>
            <p:cNvPicPr/>
            <p:nvPr/>
          </p:nvPicPr>
          <p:blipFill>
            <a:blip r:embed="rId7" cstate="print"/>
            <a:stretch>
              <a:fillRect/>
            </a:stretch>
          </p:blipFill>
          <p:spPr>
            <a:xfrm>
              <a:off x="8869743" y="2263865"/>
              <a:ext cx="174362" cy="174376"/>
            </a:xfrm>
            <a:prstGeom prst="rect">
              <a:avLst/>
            </a:prstGeom>
          </p:spPr>
        </p:pic>
        <p:pic>
          <p:nvPicPr>
            <p:cNvPr id="14" name="object 14"/>
            <p:cNvPicPr/>
            <p:nvPr/>
          </p:nvPicPr>
          <p:blipFill>
            <a:blip r:embed="rId8" cstate="print"/>
            <a:stretch>
              <a:fillRect/>
            </a:stretch>
          </p:blipFill>
          <p:spPr>
            <a:xfrm>
              <a:off x="8869743" y="3941479"/>
              <a:ext cx="174362" cy="174376"/>
            </a:xfrm>
            <a:prstGeom prst="rect">
              <a:avLst/>
            </a:prstGeom>
          </p:spPr>
        </p:pic>
        <p:pic>
          <p:nvPicPr>
            <p:cNvPr id="15" name="object 15"/>
            <p:cNvPicPr/>
            <p:nvPr/>
          </p:nvPicPr>
          <p:blipFill>
            <a:blip r:embed="rId9" cstate="print"/>
            <a:stretch>
              <a:fillRect/>
            </a:stretch>
          </p:blipFill>
          <p:spPr>
            <a:xfrm>
              <a:off x="10547204" y="3941479"/>
              <a:ext cx="174362" cy="174376"/>
            </a:xfrm>
            <a:prstGeom prst="rect">
              <a:avLst/>
            </a:prstGeom>
          </p:spPr>
        </p:pic>
        <p:pic>
          <p:nvPicPr>
            <p:cNvPr id="16" name="object 16"/>
            <p:cNvPicPr/>
            <p:nvPr/>
          </p:nvPicPr>
          <p:blipFill>
            <a:blip r:embed="rId10" cstate="print"/>
            <a:stretch>
              <a:fillRect/>
            </a:stretch>
          </p:blipFill>
          <p:spPr>
            <a:xfrm>
              <a:off x="10547204" y="2263865"/>
              <a:ext cx="174362" cy="174376"/>
            </a:xfrm>
            <a:prstGeom prst="rect">
              <a:avLst/>
            </a:prstGeom>
          </p:spPr>
        </p:pic>
      </p:grpSp>
      <p:pic>
        <p:nvPicPr>
          <p:cNvPr id="17" name="object 17"/>
          <p:cNvPicPr/>
          <p:nvPr/>
        </p:nvPicPr>
        <p:blipFill>
          <a:blip r:embed="rId4" cstate="print"/>
          <a:stretch>
            <a:fillRect/>
          </a:stretch>
        </p:blipFill>
        <p:spPr>
          <a:xfrm>
            <a:off x="10885128" y="3156218"/>
            <a:ext cx="218719" cy="67303"/>
          </a:xfrm>
          <a:prstGeom prst="rect">
            <a:avLst/>
          </a:prstGeom>
        </p:spPr>
      </p:pic>
      <p:sp>
        <p:nvSpPr>
          <p:cNvPr id="18" name="object 18"/>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kern="0" spc="-25">
                <a:solidFill>
                  <a:prstClr val="white"/>
                </a:solidFill>
              </a:rPr>
              <a:t>79</a:t>
            </a:r>
          </a:p>
        </p:txBody>
      </p:sp>
      <p:sp>
        <p:nvSpPr>
          <p:cNvPr id="19" name="object 19"/>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01" y="6560375"/>
            <a:ext cx="12162155" cy="297815"/>
          </a:xfrm>
          <a:custGeom>
            <a:avLst/>
            <a:gdLst/>
            <a:ahLst/>
            <a:cxnLst/>
            <a:rect l="l" t="t" r="r" b="b"/>
            <a:pathLst>
              <a:path w="12162155" h="297815">
                <a:moveTo>
                  <a:pt x="12161774" y="0"/>
                </a:moveTo>
                <a:lnTo>
                  <a:pt x="0" y="0"/>
                </a:lnTo>
                <a:lnTo>
                  <a:pt x="0" y="297624"/>
                </a:lnTo>
                <a:lnTo>
                  <a:pt x="12161774" y="297624"/>
                </a:lnTo>
                <a:lnTo>
                  <a:pt x="12161774" y="0"/>
                </a:lnTo>
                <a:close/>
              </a:path>
            </a:pathLst>
          </a:custGeom>
          <a:solidFill>
            <a:srgbClr val="152A38"/>
          </a:solidFill>
        </p:spPr>
        <p:txBody>
          <a:bodyPr wrap="square" lIns="0" tIns="0" rIns="0" bIns="0" rtlCol="0"/>
          <a:lstStyle/>
          <a:p>
            <a:endParaRPr kern="0">
              <a:solidFill>
                <a:sysClr val="windowText" lastClr="000000"/>
              </a:solidFill>
            </a:endParaRPr>
          </a:p>
        </p:txBody>
      </p:sp>
      <p:sp>
        <p:nvSpPr>
          <p:cNvPr id="3" name="object 3"/>
          <p:cNvSpPr txBox="1"/>
          <p:nvPr/>
        </p:nvSpPr>
        <p:spPr>
          <a:xfrm>
            <a:off x="11745721" y="6627978"/>
            <a:ext cx="138430" cy="135935"/>
          </a:xfrm>
          <a:prstGeom prst="rect">
            <a:avLst/>
          </a:prstGeom>
        </p:spPr>
        <p:txBody>
          <a:bodyPr vert="horz" wrap="square" lIns="0" tIns="12700" rIns="0" bIns="0" rtlCol="0">
            <a:spAutoFit/>
          </a:bodyPr>
          <a:lstStyle/>
          <a:p>
            <a:pPr marL="12700">
              <a:spcBef>
                <a:spcPts val="100"/>
              </a:spcBef>
            </a:pPr>
            <a:r>
              <a:rPr sz="800" b="1" kern="0" spc="-25">
                <a:solidFill>
                  <a:srgbClr val="FFFFFF"/>
                </a:solidFill>
                <a:latin typeface="Arial"/>
                <a:cs typeface="Arial"/>
              </a:rPr>
              <a:t>80</a:t>
            </a:r>
            <a:endParaRPr sz="800" kern="0">
              <a:solidFill>
                <a:sysClr val="windowText" lastClr="000000"/>
              </a:solidFill>
              <a:latin typeface="Arial"/>
              <a:cs typeface="Arial"/>
            </a:endParaRPr>
          </a:p>
        </p:txBody>
      </p:sp>
      <p:grpSp>
        <p:nvGrpSpPr>
          <p:cNvPr id="4" name="object 4"/>
          <p:cNvGrpSpPr/>
          <p:nvPr/>
        </p:nvGrpSpPr>
        <p:grpSpPr>
          <a:xfrm>
            <a:off x="1" y="0"/>
            <a:ext cx="12187555" cy="6858000"/>
            <a:chOff x="-12700" y="0"/>
            <a:chExt cx="12187555" cy="6858000"/>
          </a:xfrm>
        </p:grpSpPr>
        <p:pic>
          <p:nvPicPr>
            <p:cNvPr id="5" name="object 5"/>
            <p:cNvPicPr/>
            <p:nvPr/>
          </p:nvPicPr>
          <p:blipFill>
            <a:blip r:embed="rId3" cstate="print"/>
            <a:stretch>
              <a:fillRect/>
            </a:stretch>
          </p:blipFill>
          <p:spPr>
            <a:xfrm>
              <a:off x="10805541" y="6635212"/>
              <a:ext cx="718642" cy="147941"/>
            </a:xfrm>
            <a:prstGeom prst="rect">
              <a:avLst/>
            </a:prstGeom>
          </p:spPr>
        </p:pic>
        <p:pic>
          <p:nvPicPr>
            <p:cNvPr id="6" name="object 6"/>
            <p:cNvPicPr/>
            <p:nvPr/>
          </p:nvPicPr>
          <p:blipFill>
            <a:blip r:embed="rId4" cstate="print"/>
            <a:stretch>
              <a:fillRect/>
            </a:stretch>
          </p:blipFill>
          <p:spPr>
            <a:xfrm>
              <a:off x="5118100" y="6675310"/>
              <a:ext cx="1608963" cy="87082"/>
            </a:xfrm>
            <a:prstGeom prst="rect">
              <a:avLst/>
            </a:prstGeom>
          </p:spPr>
        </p:pic>
        <p:sp>
          <p:nvSpPr>
            <p:cNvPr id="7" name="object 7"/>
            <p:cNvSpPr/>
            <p:nvPr/>
          </p:nvSpPr>
          <p:spPr>
            <a:xfrm>
              <a:off x="5116300" y="6832090"/>
              <a:ext cx="312420" cy="26034"/>
            </a:xfrm>
            <a:custGeom>
              <a:avLst/>
              <a:gdLst/>
              <a:ahLst/>
              <a:cxnLst/>
              <a:rect l="l" t="t" r="r" b="b"/>
              <a:pathLst>
                <a:path w="312420" h="26034">
                  <a:moveTo>
                    <a:pt x="42693" y="0"/>
                  </a:moveTo>
                  <a:lnTo>
                    <a:pt x="32914" y="0"/>
                  </a:lnTo>
                  <a:lnTo>
                    <a:pt x="27199" y="967"/>
                  </a:lnTo>
                  <a:lnTo>
                    <a:pt x="529" y="24551"/>
                  </a:lnTo>
                  <a:lnTo>
                    <a:pt x="0" y="25909"/>
                  </a:lnTo>
                  <a:lnTo>
                    <a:pt x="17440" y="25909"/>
                  </a:lnTo>
                  <a:lnTo>
                    <a:pt x="18944" y="23418"/>
                  </a:lnTo>
                  <a:lnTo>
                    <a:pt x="21103" y="20968"/>
                  </a:lnTo>
                  <a:lnTo>
                    <a:pt x="23389" y="18519"/>
                  </a:lnTo>
                  <a:lnTo>
                    <a:pt x="26056" y="16624"/>
                  </a:lnTo>
                  <a:lnTo>
                    <a:pt x="29231" y="15286"/>
                  </a:lnTo>
                  <a:lnTo>
                    <a:pt x="32279" y="13948"/>
                  </a:lnTo>
                  <a:lnTo>
                    <a:pt x="35835" y="13278"/>
                  </a:lnTo>
                  <a:lnTo>
                    <a:pt x="65807" y="13278"/>
                  </a:lnTo>
                  <a:lnTo>
                    <a:pt x="65807" y="11714"/>
                  </a:lnTo>
                  <a:lnTo>
                    <a:pt x="65680" y="10160"/>
                  </a:lnTo>
                  <a:lnTo>
                    <a:pt x="65426" y="9109"/>
                  </a:lnTo>
                  <a:lnTo>
                    <a:pt x="65299" y="8059"/>
                  </a:lnTo>
                  <a:lnTo>
                    <a:pt x="56028" y="2439"/>
                  </a:lnTo>
                  <a:lnTo>
                    <a:pt x="53996" y="1760"/>
                  </a:lnTo>
                  <a:lnTo>
                    <a:pt x="51456" y="1183"/>
                  </a:lnTo>
                  <a:lnTo>
                    <a:pt x="45741" y="237"/>
                  </a:lnTo>
                  <a:lnTo>
                    <a:pt x="42693" y="0"/>
                  </a:lnTo>
                  <a:close/>
                </a:path>
                <a:path w="312420" h="26034">
                  <a:moveTo>
                    <a:pt x="65807" y="13278"/>
                  </a:moveTo>
                  <a:lnTo>
                    <a:pt x="43328" y="13278"/>
                  </a:lnTo>
                  <a:lnTo>
                    <a:pt x="46503" y="13649"/>
                  </a:lnTo>
                  <a:lnTo>
                    <a:pt x="49170" y="14391"/>
                  </a:lnTo>
                  <a:lnTo>
                    <a:pt x="60981" y="19208"/>
                  </a:lnTo>
                  <a:lnTo>
                    <a:pt x="62004" y="19805"/>
                  </a:lnTo>
                  <a:lnTo>
                    <a:pt x="62398" y="20011"/>
                  </a:lnTo>
                  <a:lnTo>
                    <a:pt x="63140" y="20320"/>
                  </a:lnTo>
                  <a:lnTo>
                    <a:pt x="64156" y="20320"/>
                  </a:lnTo>
                  <a:lnTo>
                    <a:pt x="64537" y="20011"/>
                  </a:lnTo>
                  <a:lnTo>
                    <a:pt x="64918" y="19805"/>
                  </a:lnTo>
                  <a:lnTo>
                    <a:pt x="65045" y="19445"/>
                  </a:lnTo>
                  <a:lnTo>
                    <a:pt x="65299" y="18930"/>
                  </a:lnTo>
                  <a:lnTo>
                    <a:pt x="65401" y="18519"/>
                  </a:lnTo>
                  <a:lnTo>
                    <a:pt x="65553" y="17726"/>
                  </a:lnTo>
                  <a:lnTo>
                    <a:pt x="65680" y="16861"/>
                  </a:lnTo>
                  <a:lnTo>
                    <a:pt x="65715" y="16624"/>
                  </a:lnTo>
                  <a:lnTo>
                    <a:pt x="65807" y="13278"/>
                  </a:lnTo>
                  <a:close/>
                </a:path>
                <a:path w="312420" h="26034">
                  <a:moveTo>
                    <a:pt x="92350" y="21874"/>
                  </a:moveTo>
                  <a:lnTo>
                    <a:pt x="84222" y="21874"/>
                  </a:lnTo>
                  <a:lnTo>
                    <a:pt x="83587" y="22028"/>
                  </a:lnTo>
                  <a:lnTo>
                    <a:pt x="82952" y="22235"/>
                  </a:lnTo>
                  <a:lnTo>
                    <a:pt x="82444" y="22441"/>
                  </a:lnTo>
                  <a:lnTo>
                    <a:pt x="82063" y="22698"/>
                  </a:lnTo>
                  <a:lnTo>
                    <a:pt x="81936" y="23007"/>
                  </a:lnTo>
                  <a:lnTo>
                    <a:pt x="81682" y="23315"/>
                  </a:lnTo>
                  <a:lnTo>
                    <a:pt x="81555" y="23676"/>
                  </a:lnTo>
                  <a:lnTo>
                    <a:pt x="81555" y="25909"/>
                  </a:lnTo>
                  <a:lnTo>
                    <a:pt x="94890" y="25909"/>
                  </a:lnTo>
                  <a:lnTo>
                    <a:pt x="94763" y="23315"/>
                  </a:lnTo>
                  <a:lnTo>
                    <a:pt x="94509" y="23007"/>
                  </a:lnTo>
                  <a:lnTo>
                    <a:pt x="94382" y="22698"/>
                  </a:lnTo>
                  <a:lnTo>
                    <a:pt x="94001" y="22441"/>
                  </a:lnTo>
                  <a:lnTo>
                    <a:pt x="93493" y="22235"/>
                  </a:lnTo>
                  <a:lnTo>
                    <a:pt x="93112" y="22028"/>
                  </a:lnTo>
                  <a:lnTo>
                    <a:pt x="92350" y="21874"/>
                  </a:lnTo>
                  <a:close/>
                </a:path>
                <a:path w="312420" h="26034">
                  <a:moveTo>
                    <a:pt x="112543" y="20825"/>
                  </a:moveTo>
                  <a:lnTo>
                    <a:pt x="106828" y="20825"/>
                  </a:lnTo>
                  <a:lnTo>
                    <a:pt x="104467" y="21463"/>
                  </a:lnTo>
                  <a:lnTo>
                    <a:pt x="104665" y="21463"/>
                  </a:lnTo>
                  <a:lnTo>
                    <a:pt x="103780" y="21884"/>
                  </a:lnTo>
                  <a:lnTo>
                    <a:pt x="101494" y="23449"/>
                  </a:lnTo>
                  <a:lnTo>
                    <a:pt x="100224" y="24510"/>
                  </a:lnTo>
                  <a:lnTo>
                    <a:pt x="98954" y="25909"/>
                  </a:lnTo>
                  <a:lnTo>
                    <a:pt x="116893" y="25909"/>
                  </a:lnTo>
                  <a:lnTo>
                    <a:pt x="114829" y="21463"/>
                  </a:lnTo>
                  <a:lnTo>
                    <a:pt x="114109" y="21112"/>
                  </a:lnTo>
                  <a:lnTo>
                    <a:pt x="113813" y="21112"/>
                  </a:lnTo>
                  <a:lnTo>
                    <a:pt x="112543" y="20825"/>
                  </a:lnTo>
                  <a:close/>
                </a:path>
                <a:path w="312420" h="26034">
                  <a:moveTo>
                    <a:pt x="159152" y="20567"/>
                  </a:moveTo>
                  <a:lnTo>
                    <a:pt x="149119" y="20567"/>
                  </a:lnTo>
                  <a:lnTo>
                    <a:pt x="144674" y="21328"/>
                  </a:lnTo>
                  <a:lnTo>
                    <a:pt x="140991" y="22852"/>
                  </a:lnTo>
                  <a:lnTo>
                    <a:pt x="137181" y="24375"/>
                  </a:lnTo>
                  <a:lnTo>
                    <a:pt x="134919" y="25909"/>
                  </a:lnTo>
                  <a:lnTo>
                    <a:pt x="173630" y="25909"/>
                  </a:lnTo>
                  <a:lnTo>
                    <a:pt x="170709" y="23913"/>
                  </a:lnTo>
                  <a:lnTo>
                    <a:pt x="163597" y="21328"/>
                  </a:lnTo>
                  <a:lnTo>
                    <a:pt x="163921" y="21328"/>
                  </a:lnTo>
                  <a:lnTo>
                    <a:pt x="159152" y="20567"/>
                  </a:lnTo>
                  <a:close/>
                </a:path>
                <a:path w="312420" h="26034">
                  <a:moveTo>
                    <a:pt x="208047" y="21874"/>
                  </a:moveTo>
                  <a:lnTo>
                    <a:pt x="198522" y="21874"/>
                  </a:lnTo>
                  <a:lnTo>
                    <a:pt x="197760" y="22028"/>
                  </a:lnTo>
                  <a:lnTo>
                    <a:pt x="197125" y="22235"/>
                  </a:lnTo>
                  <a:lnTo>
                    <a:pt x="196617" y="22441"/>
                  </a:lnTo>
                  <a:lnTo>
                    <a:pt x="196109" y="22698"/>
                  </a:lnTo>
                  <a:lnTo>
                    <a:pt x="195982" y="23007"/>
                  </a:lnTo>
                  <a:lnTo>
                    <a:pt x="195728" y="23315"/>
                  </a:lnTo>
                  <a:lnTo>
                    <a:pt x="195601" y="25909"/>
                  </a:lnTo>
                  <a:lnTo>
                    <a:pt x="211095" y="25909"/>
                  </a:lnTo>
                  <a:lnTo>
                    <a:pt x="210968" y="23315"/>
                  </a:lnTo>
                  <a:lnTo>
                    <a:pt x="210460" y="22698"/>
                  </a:lnTo>
                  <a:lnTo>
                    <a:pt x="210079" y="22441"/>
                  </a:lnTo>
                  <a:lnTo>
                    <a:pt x="208809" y="22028"/>
                  </a:lnTo>
                  <a:lnTo>
                    <a:pt x="208047" y="21874"/>
                  </a:lnTo>
                  <a:close/>
                </a:path>
                <a:path w="312420" h="26034">
                  <a:moveTo>
                    <a:pt x="245131" y="21874"/>
                  </a:moveTo>
                  <a:lnTo>
                    <a:pt x="235606" y="21874"/>
                  </a:lnTo>
                  <a:lnTo>
                    <a:pt x="234844" y="22028"/>
                  </a:lnTo>
                  <a:lnTo>
                    <a:pt x="234336" y="22235"/>
                  </a:lnTo>
                  <a:lnTo>
                    <a:pt x="233701" y="22441"/>
                  </a:lnTo>
                  <a:lnTo>
                    <a:pt x="233320" y="22698"/>
                  </a:lnTo>
                  <a:lnTo>
                    <a:pt x="232812" y="23315"/>
                  </a:lnTo>
                  <a:lnTo>
                    <a:pt x="232685" y="25909"/>
                  </a:lnTo>
                  <a:lnTo>
                    <a:pt x="248179" y="25909"/>
                  </a:lnTo>
                  <a:lnTo>
                    <a:pt x="248052" y="23315"/>
                  </a:lnTo>
                  <a:lnTo>
                    <a:pt x="247544" y="22698"/>
                  </a:lnTo>
                  <a:lnTo>
                    <a:pt x="247163" y="22441"/>
                  </a:lnTo>
                  <a:lnTo>
                    <a:pt x="246528" y="22235"/>
                  </a:lnTo>
                  <a:lnTo>
                    <a:pt x="246020" y="22028"/>
                  </a:lnTo>
                  <a:lnTo>
                    <a:pt x="245131" y="21874"/>
                  </a:lnTo>
                  <a:close/>
                </a:path>
                <a:path w="312420" h="26034">
                  <a:moveTo>
                    <a:pt x="275103" y="21874"/>
                  </a:moveTo>
                  <a:lnTo>
                    <a:pt x="267102" y="21874"/>
                  </a:lnTo>
                  <a:lnTo>
                    <a:pt x="266340" y="22028"/>
                  </a:lnTo>
                  <a:lnTo>
                    <a:pt x="265324" y="22441"/>
                  </a:lnTo>
                  <a:lnTo>
                    <a:pt x="264943" y="22698"/>
                  </a:lnTo>
                  <a:lnTo>
                    <a:pt x="264816" y="23007"/>
                  </a:lnTo>
                  <a:lnTo>
                    <a:pt x="264562" y="23315"/>
                  </a:lnTo>
                  <a:lnTo>
                    <a:pt x="264435" y="25909"/>
                  </a:lnTo>
                  <a:lnTo>
                    <a:pt x="277643" y="25909"/>
                  </a:lnTo>
                  <a:lnTo>
                    <a:pt x="277643" y="23676"/>
                  </a:lnTo>
                  <a:lnTo>
                    <a:pt x="277516" y="23315"/>
                  </a:lnTo>
                  <a:lnTo>
                    <a:pt x="277262" y="23007"/>
                  </a:lnTo>
                  <a:lnTo>
                    <a:pt x="277135" y="22698"/>
                  </a:lnTo>
                  <a:lnTo>
                    <a:pt x="276754" y="22441"/>
                  </a:lnTo>
                  <a:lnTo>
                    <a:pt x="275738" y="22028"/>
                  </a:lnTo>
                  <a:lnTo>
                    <a:pt x="275103" y="21874"/>
                  </a:lnTo>
                  <a:close/>
                </a:path>
                <a:path w="312420" h="26034">
                  <a:moveTo>
                    <a:pt x="301519" y="20567"/>
                  </a:moveTo>
                  <a:lnTo>
                    <a:pt x="295550" y="20567"/>
                  </a:lnTo>
                  <a:lnTo>
                    <a:pt x="293772" y="20773"/>
                  </a:lnTo>
                  <a:lnTo>
                    <a:pt x="282718" y="25909"/>
                  </a:lnTo>
                  <a:lnTo>
                    <a:pt x="312115" y="25909"/>
                  </a:lnTo>
                  <a:lnTo>
                    <a:pt x="310663" y="24530"/>
                  </a:lnTo>
                  <a:lnTo>
                    <a:pt x="308088" y="23069"/>
                  </a:lnTo>
                  <a:lnTo>
                    <a:pt x="304948" y="21359"/>
                  </a:lnTo>
                  <a:lnTo>
                    <a:pt x="301519" y="20567"/>
                  </a:lnTo>
                  <a:close/>
                </a:path>
              </a:pathLst>
            </a:custGeom>
            <a:solidFill>
              <a:srgbClr val="000000">
                <a:alpha val="50195"/>
              </a:srgbClr>
            </a:solidFill>
          </p:spPr>
          <p:txBody>
            <a:bodyPr wrap="square" lIns="0" tIns="0" rIns="0" bIns="0" rtlCol="0"/>
            <a:lstStyle/>
            <a:p>
              <a:endParaRPr kern="0">
                <a:solidFill>
                  <a:sysClr val="windowText" lastClr="000000"/>
                </a:solidFill>
              </a:endParaRPr>
            </a:p>
          </p:txBody>
        </p:sp>
        <p:pic>
          <p:nvPicPr>
            <p:cNvPr id="8" name="object 8"/>
            <p:cNvPicPr/>
            <p:nvPr/>
          </p:nvPicPr>
          <p:blipFill>
            <a:blip r:embed="rId5" cstate="print"/>
            <a:stretch>
              <a:fillRect/>
            </a:stretch>
          </p:blipFill>
          <p:spPr>
            <a:xfrm>
              <a:off x="0" y="0"/>
              <a:ext cx="12161520" cy="5079238"/>
            </a:xfrm>
            <a:prstGeom prst="rect">
              <a:avLst/>
            </a:prstGeom>
          </p:spPr>
        </p:pic>
        <p:sp>
          <p:nvSpPr>
            <p:cNvPr id="9" name="object 9"/>
            <p:cNvSpPr/>
            <p:nvPr/>
          </p:nvSpPr>
          <p:spPr>
            <a:xfrm>
              <a:off x="0" y="2322715"/>
              <a:ext cx="12162155" cy="4194810"/>
            </a:xfrm>
            <a:custGeom>
              <a:avLst/>
              <a:gdLst/>
              <a:ahLst/>
              <a:cxnLst/>
              <a:rect l="l" t="t" r="r" b="b"/>
              <a:pathLst>
                <a:path w="12162155" h="4194809">
                  <a:moveTo>
                    <a:pt x="12161774" y="0"/>
                  </a:moveTo>
                  <a:lnTo>
                    <a:pt x="0" y="0"/>
                  </a:lnTo>
                  <a:lnTo>
                    <a:pt x="0" y="4194810"/>
                  </a:lnTo>
                  <a:lnTo>
                    <a:pt x="12161774" y="4194810"/>
                  </a:lnTo>
                  <a:lnTo>
                    <a:pt x="12161774" y="0"/>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10" name="object 10"/>
            <p:cNvSpPr/>
            <p:nvPr/>
          </p:nvSpPr>
          <p:spPr>
            <a:xfrm>
              <a:off x="0" y="2322715"/>
              <a:ext cx="12162155" cy="4194810"/>
            </a:xfrm>
            <a:custGeom>
              <a:avLst/>
              <a:gdLst/>
              <a:ahLst/>
              <a:cxnLst/>
              <a:rect l="l" t="t" r="r" b="b"/>
              <a:pathLst>
                <a:path w="12162155" h="4194809">
                  <a:moveTo>
                    <a:pt x="0" y="4194810"/>
                  </a:moveTo>
                  <a:lnTo>
                    <a:pt x="12161774" y="4194810"/>
                  </a:lnTo>
                  <a:lnTo>
                    <a:pt x="12161774" y="0"/>
                  </a:lnTo>
                  <a:lnTo>
                    <a:pt x="0" y="0"/>
                  </a:lnTo>
                  <a:lnTo>
                    <a:pt x="0" y="4194810"/>
                  </a:lnTo>
                  <a:close/>
                </a:path>
              </a:pathLst>
            </a:custGeom>
            <a:ln w="25400">
              <a:solidFill>
                <a:srgbClr val="F1F1F1"/>
              </a:solidFill>
            </a:ln>
          </p:spPr>
          <p:txBody>
            <a:bodyPr wrap="square" lIns="0" tIns="0" rIns="0" bIns="0" rtlCol="0"/>
            <a:lstStyle/>
            <a:p>
              <a:endParaRPr kern="0">
                <a:solidFill>
                  <a:sysClr val="windowText" lastClr="000000"/>
                </a:solidFill>
              </a:endParaRPr>
            </a:p>
          </p:txBody>
        </p:sp>
      </p:grpSp>
      <p:sp>
        <p:nvSpPr>
          <p:cNvPr id="11" name="object 11"/>
          <p:cNvSpPr txBox="1"/>
          <p:nvPr/>
        </p:nvSpPr>
        <p:spPr>
          <a:xfrm>
            <a:off x="345033" y="6619139"/>
            <a:ext cx="1009650" cy="135935"/>
          </a:xfrm>
          <a:prstGeom prst="rect">
            <a:avLst/>
          </a:prstGeom>
        </p:spPr>
        <p:txBody>
          <a:bodyPr vert="horz" wrap="square" lIns="0" tIns="12700" rIns="0" bIns="0" rtlCol="0">
            <a:spAutoFit/>
          </a:bodyPr>
          <a:lstStyle/>
          <a:p>
            <a:pPr marL="12700">
              <a:spcBef>
                <a:spcPts val="100"/>
              </a:spcBef>
            </a:pPr>
            <a:r>
              <a:rPr sz="800" b="1" kern="0">
                <a:solidFill>
                  <a:srgbClr val="FFFFFF"/>
                </a:solidFill>
                <a:latin typeface="Arial"/>
                <a:cs typeface="Arial"/>
              </a:rPr>
              <a:t>Automotive</a:t>
            </a:r>
            <a:r>
              <a:rPr sz="800" b="1" kern="0" spc="-55">
                <a:solidFill>
                  <a:srgbClr val="FFFFFF"/>
                </a:solidFill>
                <a:latin typeface="Arial"/>
                <a:cs typeface="Arial"/>
              </a:rPr>
              <a:t> </a:t>
            </a:r>
            <a:r>
              <a:rPr sz="800" b="1" kern="0" spc="-10">
                <a:solidFill>
                  <a:srgbClr val="FFFFFF"/>
                </a:solidFill>
                <a:latin typeface="Arial"/>
                <a:cs typeface="Arial"/>
              </a:rPr>
              <a:t>Division</a:t>
            </a:r>
            <a:endParaRPr sz="800" kern="0">
              <a:solidFill>
                <a:sysClr val="windowText" lastClr="000000"/>
              </a:solidFill>
              <a:latin typeface="Arial"/>
              <a:cs typeface="Arial"/>
            </a:endParaRPr>
          </a:p>
        </p:txBody>
      </p:sp>
      <p:sp>
        <p:nvSpPr>
          <p:cNvPr id="12" name="object 12"/>
          <p:cNvSpPr txBox="1"/>
          <p:nvPr/>
        </p:nvSpPr>
        <p:spPr>
          <a:xfrm>
            <a:off x="3924935" y="2492502"/>
            <a:ext cx="4368165" cy="574040"/>
          </a:xfrm>
          <a:prstGeom prst="rect">
            <a:avLst/>
          </a:prstGeom>
        </p:spPr>
        <p:txBody>
          <a:bodyPr vert="horz" wrap="square" lIns="0" tIns="12700" rIns="0" bIns="0" rtlCol="0">
            <a:spAutoFit/>
          </a:bodyPr>
          <a:lstStyle/>
          <a:p>
            <a:pPr marL="12700">
              <a:spcBef>
                <a:spcPts val="100"/>
              </a:spcBef>
            </a:pPr>
            <a:r>
              <a:rPr sz="3600" b="1" kern="0">
                <a:solidFill>
                  <a:srgbClr val="233782"/>
                </a:solidFill>
                <a:latin typeface="Arial"/>
                <a:cs typeface="Arial"/>
              </a:rPr>
              <a:t>The</a:t>
            </a:r>
            <a:r>
              <a:rPr sz="3600" b="1" kern="0" spc="-5">
                <a:solidFill>
                  <a:srgbClr val="233782"/>
                </a:solidFill>
                <a:latin typeface="Arial"/>
                <a:cs typeface="Arial"/>
              </a:rPr>
              <a:t> </a:t>
            </a:r>
            <a:r>
              <a:rPr sz="3600" b="1" kern="0">
                <a:solidFill>
                  <a:srgbClr val="233782"/>
                </a:solidFill>
                <a:latin typeface="Arial"/>
                <a:cs typeface="Arial"/>
              </a:rPr>
              <a:t>SPECIT</a:t>
            </a:r>
            <a:r>
              <a:rPr sz="3600" b="1" kern="0" spc="-5">
                <a:solidFill>
                  <a:srgbClr val="233782"/>
                </a:solidFill>
                <a:latin typeface="Arial"/>
                <a:cs typeface="Arial"/>
              </a:rPr>
              <a:t> </a:t>
            </a:r>
            <a:r>
              <a:rPr sz="3600" b="1" kern="0" spc="-10">
                <a:solidFill>
                  <a:srgbClr val="233782"/>
                </a:solidFill>
                <a:latin typeface="Arial"/>
                <a:cs typeface="Arial"/>
              </a:rPr>
              <a:t>Method</a:t>
            </a:r>
            <a:endParaRPr sz="3600" kern="0">
              <a:solidFill>
                <a:sysClr val="windowText" lastClr="000000"/>
              </a:solidFill>
              <a:latin typeface="Arial"/>
              <a:cs typeface="Arial"/>
            </a:endParaRPr>
          </a:p>
        </p:txBody>
      </p:sp>
      <p:grpSp>
        <p:nvGrpSpPr>
          <p:cNvPr id="13" name="object 13"/>
          <p:cNvGrpSpPr/>
          <p:nvPr/>
        </p:nvGrpSpPr>
        <p:grpSpPr>
          <a:xfrm>
            <a:off x="480885" y="3604641"/>
            <a:ext cx="10984230" cy="556895"/>
            <a:chOff x="468185" y="3604640"/>
            <a:chExt cx="10984230" cy="556895"/>
          </a:xfrm>
        </p:grpSpPr>
        <p:pic>
          <p:nvPicPr>
            <p:cNvPr id="14" name="object 14"/>
            <p:cNvPicPr/>
            <p:nvPr/>
          </p:nvPicPr>
          <p:blipFill>
            <a:blip r:embed="rId6" cstate="print"/>
            <a:stretch>
              <a:fillRect/>
            </a:stretch>
          </p:blipFill>
          <p:spPr>
            <a:xfrm>
              <a:off x="468185" y="3604640"/>
              <a:ext cx="549084" cy="556641"/>
            </a:xfrm>
            <a:prstGeom prst="rect">
              <a:avLst/>
            </a:prstGeom>
          </p:spPr>
        </p:pic>
        <p:sp>
          <p:nvSpPr>
            <p:cNvPr id="15" name="object 15"/>
            <p:cNvSpPr/>
            <p:nvPr/>
          </p:nvSpPr>
          <p:spPr>
            <a:xfrm>
              <a:off x="503580" y="3648709"/>
              <a:ext cx="470534" cy="433705"/>
            </a:xfrm>
            <a:custGeom>
              <a:avLst/>
              <a:gdLst/>
              <a:ahLst/>
              <a:cxnLst/>
              <a:rect l="l" t="t" r="r" b="b"/>
              <a:pathLst>
                <a:path w="470534" h="433704">
                  <a:moveTo>
                    <a:pt x="235191" y="0"/>
                  </a:moveTo>
                  <a:lnTo>
                    <a:pt x="187791" y="4403"/>
                  </a:lnTo>
                  <a:lnTo>
                    <a:pt x="143642" y="17031"/>
                  </a:lnTo>
                  <a:lnTo>
                    <a:pt x="103692" y="37015"/>
                  </a:lnTo>
                  <a:lnTo>
                    <a:pt x="68884" y="63484"/>
                  </a:lnTo>
                  <a:lnTo>
                    <a:pt x="40166" y="95566"/>
                  </a:lnTo>
                  <a:lnTo>
                    <a:pt x="18482" y="132391"/>
                  </a:lnTo>
                  <a:lnTo>
                    <a:pt x="4778" y="173089"/>
                  </a:lnTo>
                  <a:lnTo>
                    <a:pt x="0" y="216788"/>
                  </a:lnTo>
                  <a:lnTo>
                    <a:pt x="4778" y="260488"/>
                  </a:lnTo>
                  <a:lnTo>
                    <a:pt x="18482" y="301186"/>
                  </a:lnTo>
                  <a:lnTo>
                    <a:pt x="40166" y="338011"/>
                  </a:lnTo>
                  <a:lnTo>
                    <a:pt x="68884" y="370093"/>
                  </a:lnTo>
                  <a:lnTo>
                    <a:pt x="103692" y="396562"/>
                  </a:lnTo>
                  <a:lnTo>
                    <a:pt x="143642" y="416546"/>
                  </a:lnTo>
                  <a:lnTo>
                    <a:pt x="187791" y="429174"/>
                  </a:lnTo>
                  <a:lnTo>
                    <a:pt x="235191" y="433577"/>
                  </a:lnTo>
                  <a:lnTo>
                    <a:pt x="282587" y="429174"/>
                  </a:lnTo>
                  <a:lnTo>
                    <a:pt x="326732" y="416546"/>
                  </a:lnTo>
                  <a:lnTo>
                    <a:pt x="366680" y="396562"/>
                  </a:lnTo>
                  <a:lnTo>
                    <a:pt x="401486" y="370093"/>
                  </a:lnTo>
                  <a:lnTo>
                    <a:pt x="430204" y="338011"/>
                  </a:lnTo>
                  <a:lnTo>
                    <a:pt x="451888" y="301186"/>
                  </a:lnTo>
                  <a:lnTo>
                    <a:pt x="465591" y="260488"/>
                  </a:lnTo>
                  <a:lnTo>
                    <a:pt x="470369" y="216788"/>
                  </a:lnTo>
                  <a:lnTo>
                    <a:pt x="465591" y="173089"/>
                  </a:lnTo>
                  <a:lnTo>
                    <a:pt x="451888" y="132391"/>
                  </a:lnTo>
                  <a:lnTo>
                    <a:pt x="430204" y="95566"/>
                  </a:lnTo>
                  <a:lnTo>
                    <a:pt x="401486" y="63484"/>
                  </a:lnTo>
                  <a:lnTo>
                    <a:pt x="366680" y="37015"/>
                  </a:lnTo>
                  <a:lnTo>
                    <a:pt x="326732" y="17031"/>
                  </a:lnTo>
                  <a:lnTo>
                    <a:pt x="282587" y="4403"/>
                  </a:lnTo>
                  <a:lnTo>
                    <a:pt x="235191" y="0"/>
                  </a:lnTo>
                  <a:close/>
                </a:path>
              </a:pathLst>
            </a:custGeom>
            <a:solidFill>
              <a:srgbClr val="293878"/>
            </a:solidFill>
          </p:spPr>
          <p:txBody>
            <a:bodyPr wrap="square" lIns="0" tIns="0" rIns="0" bIns="0" rtlCol="0"/>
            <a:lstStyle/>
            <a:p>
              <a:endParaRPr kern="0">
                <a:solidFill>
                  <a:sysClr val="windowText" lastClr="000000"/>
                </a:solidFill>
              </a:endParaRPr>
            </a:p>
          </p:txBody>
        </p:sp>
        <p:pic>
          <p:nvPicPr>
            <p:cNvPr id="16" name="object 16"/>
            <p:cNvPicPr/>
            <p:nvPr/>
          </p:nvPicPr>
          <p:blipFill>
            <a:blip r:embed="rId7" cstate="print"/>
            <a:stretch>
              <a:fillRect/>
            </a:stretch>
          </p:blipFill>
          <p:spPr>
            <a:xfrm>
              <a:off x="570922" y="3703419"/>
              <a:ext cx="359378" cy="350534"/>
            </a:xfrm>
            <a:prstGeom prst="rect">
              <a:avLst/>
            </a:prstGeom>
          </p:spPr>
        </p:pic>
        <p:pic>
          <p:nvPicPr>
            <p:cNvPr id="17" name="object 17"/>
            <p:cNvPicPr/>
            <p:nvPr/>
          </p:nvPicPr>
          <p:blipFill>
            <a:blip r:embed="rId6" cstate="print"/>
            <a:stretch>
              <a:fillRect/>
            </a:stretch>
          </p:blipFill>
          <p:spPr>
            <a:xfrm>
              <a:off x="2555112" y="3604640"/>
              <a:ext cx="549084" cy="556641"/>
            </a:xfrm>
            <a:prstGeom prst="rect">
              <a:avLst/>
            </a:prstGeom>
          </p:spPr>
        </p:pic>
        <p:sp>
          <p:nvSpPr>
            <p:cNvPr id="18" name="object 18"/>
            <p:cNvSpPr/>
            <p:nvPr/>
          </p:nvSpPr>
          <p:spPr>
            <a:xfrm>
              <a:off x="2594483" y="3672331"/>
              <a:ext cx="470534" cy="433705"/>
            </a:xfrm>
            <a:custGeom>
              <a:avLst/>
              <a:gdLst/>
              <a:ahLst/>
              <a:cxnLst/>
              <a:rect l="l" t="t" r="r" b="b"/>
              <a:pathLst>
                <a:path w="470535" h="433704">
                  <a:moveTo>
                    <a:pt x="235204" y="0"/>
                  </a:moveTo>
                  <a:lnTo>
                    <a:pt x="187796" y="4403"/>
                  </a:lnTo>
                  <a:lnTo>
                    <a:pt x="143642" y="17031"/>
                  </a:lnTo>
                  <a:lnTo>
                    <a:pt x="103689" y="37015"/>
                  </a:lnTo>
                  <a:lnTo>
                    <a:pt x="68881" y="63484"/>
                  </a:lnTo>
                  <a:lnTo>
                    <a:pt x="40163" y="95566"/>
                  </a:lnTo>
                  <a:lnTo>
                    <a:pt x="18480" y="132391"/>
                  </a:lnTo>
                  <a:lnTo>
                    <a:pt x="4777" y="173089"/>
                  </a:lnTo>
                  <a:lnTo>
                    <a:pt x="0" y="216789"/>
                  </a:lnTo>
                  <a:lnTo>
                    <a:pt x="4777" y="260488"/>
                  </a:lnTo>
                  <a:lnTo>
                    <a:pt x="18480" y="301186"/>
                  </a:lnTo>
                  <a:lnTo>
                    <a:pt x="40163" y="338011"/>
                  </a:lnTo>
                  <a:lnTo>
                    <a:pt x="68881" y="370093"/>
                  </a:lnTo>
                  <a:lnTo>
                    <a:pt x="103689" y="396562"/>
                  </a:lnTo>
                  <a:lnTo>
                    <a:pt x="143642" y="416546"/>
                  </a:lnTo>
                  <a:lnTo>
                    <a:pt x="187796" y="429174"/>
                  </a:lnTo>
                  <a:lnTo>
                    <a:pt x="235204" y="433578"/>
                  </a:lnTo>
                  <a:lnTo>
                    <a:pt x="282611" y="429174"/>
                  </a:lnTo>
                  <a:lnTo>
                    <a:pt x="326765" y="416546"/>
                  </a:lnTo>
                  <a:lnTo>
                    <a:pt x="366718" y="396562"/>
                  </a:lnTo>
                  <a:lnTo>
                    <a:pt x="401526" y="370093"/>
                  </a:lnTo>
                  <a:lnTo>
                    <a:pt x="430244" y="338011"/>
                  </a:lnTo>
                  <a:lnTo>
                    <a:pt x="451927" y="301186"/>
                  </a:lnTo>
                  <a:lnTo>
                    <a:pt x="465630" y="260488"/>
                  </a:lnTo>
                  <a:lnTo>
                    <a:pt x="470408" y="216789"/>
                  </a:lnTo>
                  <a:lnTo>
                    <a:pt x="465630" y="173089"/>
                  </a:lnTo>
                  <a:lnTo>
                    <a:pt x="451927" y="132391"/>
                  </a:lnTo>
                  <a:lnTo>
                    <a:pt x="430244" y="95566"/>
                  </a:lnTo>
                  <a:lnTo>
                    <a:pt x="401526" y="63484"/>
                  </a:lnTo>
                  <a:lnTo>
                    <a:pt x="366718" y="37015"/>
                  </a:lnTo>
                  <a:lnTo>
                    <a:pt x="326765" y="17031"/>
                  </a:lnTo>
                  <a:lnTo>
                    <a:pt x="282611" y="4403"/>
                  </a:lnTo>
                  <a:lnTo>
                    <a:pt x="235204" y="0"/>
                  </a:lnTo>
                  <a:close/>
                </a:path>
              </a:pathLst>
            </a:custGeom>
            <a:solidFill>
              <a:srgbClr val="293878"/>
            </a:solidFill>
          </p:spPr>
          <p:txBody>
            <a:bodyPr wrap="square" lIns="0" tIns="0" rIns="0" bIns="0" rtlCol="0"/>
            <a:lstStyle/>
            <a:p>
              <a:endParaRPr kern="0">
                <a:solidFill>
                  <a:sysClr val="windowText" lastClr="000000"/>
                </a:solidFill>
              </a:endParaRPr>
            </a:p>
          </p:txBody>
        </p:sp>
        <p:sp>
          <p:nvSpPr>
            <p:cNvPr id="19" name="object 19"/>
            <p:cNvSpPr/>
            <p:nvPr/>
          </p:nvSpPr>
          <p:spPr>
            <a:xfrm>
              <a:off x="2656324" y="3757602"/>
              <a:ext cx="288290" cy="196850"/>
            </a:xfrm>
            <a:custGeom>
              <a:avLst/>
              <a:gdLst/>
              <a:ahLst/>
              <a:cxnLst/>
              <a:rect l="l" t="t" r="r" b="b"/>
              <a:pathLst>
                <a:path w="288289" h="196850">
                  <a:moveTo>
                    <a:pt x="180331" y="0"/>
                  </a:moveTo>
                  <a:lnTo>
                    <a:pt x="132393" y="6445"/>
                  </a:lnTo>
                  <a:lnTo>
                    <a:pt x="89315" y="24634"/>
                  </a:lnTo>
                  <a:lnTo>
                    <a:pt x="52818" y="52847"/>
                  </a:lnTo>
                  <a:lnTo>
                    <a:pt x="24621" y="89365"/>
                  </a:lnTo>
                  <a:lnTo>
                    <a:pt x="6441" y="132466"/>
                  </a:lnTo>
                  <a:lnTo>
                    <a:pt x="0" y="180431"/>
                  </a:lnTo>
                  <a:lnTo>
                    <a:pt x="0" y="196833"/>
                  </a:lnTo>
                  <a:lnTo>
                    <a:pt x="24590" y="196833"/>
                  </a:lnTo>
                  <a:lnTo>
                    <a:pt x="24590" y="180431"/>
                  </a:lnTo>
                  <a:lnTo>
                    <a:pt x="25115" y="167911"/>
                  </a:lnTo>
                  <a:lnTo>
                    <a:pt x="26639" y="155621"/>
                  </a:lnTo>
                  <a:lnTo>
                    <a:pt x="29086" y="143640"/>
                  </a:lnTo>
                  <a:lnTo>
                    <a:pt x="32377" y="132042"/>
                  </a:lnTo>
                  <a:lnTo>
                    <a:pt x="47542" y="138193"/>
                  </a:lnTo>
                  <a:lnTo>
                    <a:pt x="53279" y="123021"/>
                  </a:lnTo>
                  <a:lnTo>
                    <a:pt x="38115" y="116870"/>
                  </a:lnTo>
                  <a:lnTo>
                    <a:pt x="43168" y="106586"/>
                  </a:lnTo>
                  <a:lnTo>
                    <a:pt x="49027" y="96725"/>
                  </a:lnTo>
                  <a:lnTo>
                    <a:pt x="55578" y="87402"/>
                  </a:lnTo>
                  <a:lnTo>
                    <a:pt x="62706" y="78733"/>
                  </a:lnTo>
                  <a:lnTo>
                    <a:pt x="74181" y="90215"/>
                  </a:lnTo>
                  <a:lnTo>
                    <a:pt x="81559" y="82014"/>
                  </a:lnTo>
                  <a:lnTo>
                    <a:pt x="85657" y="78323"/>
                  </a:lnTo>
                  <a:lnTo>
                    <a:pt x="74181" y="66841"/>
                  </a:lnTo>
                  <a:lnTo>
                    <a:pt x="82782" y="59396"/>
                  </a:lnTo>
                  <a:lnTo>
                    <a:pt x="91959" y="52489"/>
                  </a:lnTo>
                  <a:lnTo>
                    <a:pt x="101673" y="46197"/>
                  </a:lnTo>
                  <a:lnTo>
                    <a:pt x="111887" y="40596"/>
                  </a:lnTo>
                  <a:lnTo>
                    <a:pt x="118035" y="55769"/>
                  </a:lnTo>
                  <a:lnTo>
                    <a:pt x="133199" y="49208"/>
                  </a:lnTo>
                  <a:lnTo>
                    <a:pt x="172135" y="25014"/>
                  </a:lnTo>
                  <a:lnTo>
                    <a:pt x="172135" y="41417"/>
                  </a:lnTo>
                  <a:lnTo>
                    <a:pt x="185659" y="41007"/>
                  </a:lnTo>
                  <a:lnTo>
                    <a:pt x="188528" y="41417"/>
                  </a:lnTo>
                  <a:lnTo>
                    <a:pt x="188528" y="25014"/>
                  </a:lnTo>
                  <a:lnTo>
                    <a:pt x="200356" y="26084"/>
                  </a:lnTo>
                  <a:lnTo>
                    <a:pt x="211838" y="28038"/>
                  </a:lnTo>
                  <a:lnTo>
                    <a:pt x="222936" y="30838"/>
                  </a:lnTo>
                  <a:lnTo>
                    <a:pt x="233611" y="34445"/>
                  </a:lnTo>
                  <a:lnTo>
                    <a:pt x="227464" y="49208"/>
                  </a:lnTo>
                  <a:lnTo>
                    <a:pt x="237710" y="53309"/>
                  </a:lnTo>
                  <a:lnTo>
                    <a:pt x="242628" y="55769"/>
                  </a:lnTo>
                  <a:lnTo>
                    <a:pt x="248776" y="40597"/>
                  </a:lnTo>
                  <a:lnTo>
                    <a:pt x="256563" y="44287"/>
                  </a:lnTo>
                  <a:lnTo>
                    <a:pt x="270497" y="53719"/>
                  </a:lnTo>
                  <a:lnTo>
                    <a:pt x="288121" y="36086"/>
                  </a:lnTo>
                  <a:lnTo>
                    <a:pt x="264363" y="20932"/>
                  </a:lnTo>
                  <a:lnTo>
                    <a:pt x="238222" y="9585"/>
                  </a:lnTo>
                  <a:lnTo>
                    <a:pt x="210084" y="2466"/>
                  </a:lnTo>
                  <a:lnTo>
                    <a:pt x="180331"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20" name="object 20"/>
            <p:cNvPicPr/>
            <p:nvPr/>
          </p:nvPicPr>
          <p:blipFill>
            <a:blip r:embed="rId8" cstate="print"/>
            <a:stretch>
              <a:fillRect/>
            </a:stretch>
          </p:blipFill>
          <p:spPr>
            <a:xfrm>
              <a:off x="2819392" y="3802710"/>
              <a:ext cx="197596" cy="157108"/>
            </a:xfrm>
            <a:prstGeom prst="rect">
              <a:avLst/>
            </a:prstGeom>
          </p:spPr>
        </p:pic>
        <p:pic>
          <p:nvPicPr>
            <p:cNvPr id="21" name="object 21"/>
            <p:cNvPicPr/>
            <p:nvPr/>
          </p:nvPicPr>
          <p:blipFill>
            <a:blip r:embed="rId6" cstate="print"/>
            <a:stretch>
              <a:fillRect/>
            </a:stretch>
          </p:blipFill>
          <p:spPr>
            <a:xfrm>
              <a:off x="4642104" y="3604640"/>
              <a:ext cx="549084" cy="556641"/>
            </a:xfrm>
            <a:prstGeom prst="rect">
              <a:avLst/>
            </a:prstGeom>
          </p:spPr>
        </p:pic>
        <p:sp>
          <p:nvSpPr>
            <p:cNvPr id="22" name="object 22"/>
            <p:cNvSpPr/>
            <p:nvPr/>
          </p:nvSpPr>
          <p:spPr>
            <a:xfrm>
              <a:off x="4683759" y="3663060"/>
              <a:ext cx="470534" cy="433705"/>
            </a:xfrm>
            <a:custGeom>
              <a:avLst/>
              <a:gdLst/>
              <a:ahLst/>
              <a:cxnLst/>
              <a:rect l="l" t="t" r="r" b="b"/>
              <a:pathLst>
                <a:path w="470535" h="433704">
                  <a:moveTo>
                    <a:pt x="235203" y="0"/>
                  </a:moveTo>
                  <a:lnTo>
                    <a:pt x="187796" y="4403"/>
                  </a:lnTo>
                  <a:lnTo>
                    <a:pt x="143642" y="17031"/>
                  </a:lnTo>
                  <a:lnTo>
                    <a:pt x="103689" y="37015"/>
                  </a:lnTo>
                  <a:lnTo>
                    <a:pt x="68881" y="63484"/>
                  </a:lnTo>
                  <a:lnTo>
                    <a:pt x="40163" y="95566"/>
                  </a:lnTo>
                  <a:lnTo>
                    <a:pt x="18480" y="132391"/>
                  </a:lnTo>
                  <a:lnTo>
                    <a:pt x="4777" y="173089"/>
                  </a:lnTo>
                  <a:lnTo>
                    <a:pt x="0" y="216788"/>
                  </a:lnTo>
                  <a:lnTo>
                    <a:pt x="4777" y="260488"/>
                  </a:lnTo>
                  <a:lnTo>
                    <a:pt x="18480" y="301186"/>
                  </a:lnTo>
                  <a:lnTo>
                    <a:pt x="40163" y="338011"/>
                  </a:lnTo>
                  <a:lnTo>
                    <a:pt x="68881" y="370093"/>
                  </a:lnTo>
                  <a:lnTo>
                    <a:pt x="103689" y="396562"/>
                  </a:lnTo>
                  <a:lnTo>
                    <a:pt x="143642" y="416546"/>
                  </a:lnTo>
                  <a:lnTo>
                    <a:pt x="187796" y="429174"/>
                  </a:lnTo>
                  <a:lnTo>
                    <a:pt x="235203" y="433577"/>
                  </a:lnTo>
                  <a:lnTo>
                    <a:pt x="282575" y="429174"/>
                  </a:lnTo>
                  <a:lnTo>
                    <a:pt x="326711" y="416546"/>
                  </a:lnTo>
                  <a:lnTo>
                    <a:pt x="366662" y="396562"/>
                  </a:lnTo>
                  <a:lnTo>
                    <a:pt x="401478" y="370093"/>
                  </a:lnTo>
                  <a:lnTo>
                    <a:pt x="430211" y="338011"/>
                  </a:lnTo>
                  <a:lnTo>
                    <a:pt x="451909" y="301186"/>
                  </a:lnTo>
                  <a:lnTo>
                    <a:pt x="465625" y="260488"/>
                  </a:lnTo>
                  <a:lnTo>
                    <a:pt x="470407" y="216788"/>
                  </a:lnTo>
                  <a:lnTo>
                    <a:pt x="465625" y="173089"/>
                  </a:lnTo>
                  <a:lnTo>
                    <a:pt x="451909" y="132391"/>
                  </a:lnTo>
                  <a:lnTo>
                    <a:pt x="430211" y="95566"/>
                  </a:lnTo>
                  <a:lnTo>
                    <a:pt x="401478" y="63484"/>
                  </a:lnTo>
                  <a:lnTo>
                    <a:pt x="366662" y="37015"/>
                  </a:lnTo>
                  <a:lnTo>
                    <a:pt x="326711" y="17031"/>
                  </a:lnTo>
                  <a:lnTo>
                    <a:pt x="282575" y="4403"/>
                  </a:lnTo>
                  <a:lnTo>
                    <a:pt x="235203" y="0"/>
                  </a:lnTo>
                  <a:close/>
                </a:path>
              </a:pathLst>
            </a:custGeom>
            <a:solidFill>
              <a:srgbClr val="293878"/>
            </a:solidFill>
          </p:spPr>
          <p:txBody>
            <a:bodyPr wrap="square" lIns="0" tIns="0" rIns="0" bIns="0" rtlCol="0"/>
            <a:lstStyle/>
            <a:p>
              <a:endParaRPr kern="0">
                <a:solidFill>
                  <a:sysClr val="windowText" lastClr="000000"/>
                </a:solidFill>
              </a:endParaRPr>
            </a:p>
          </p:txBody>
        </p:sp>
        <p:sp>
          <p:nvSpPr>
            <p:cNvPr id="23" name="object 23"/>
            <p:cNvSpPr/>
            <p:nvPr/>
          </p:nvSpPr>
          <p:spPr>
            <a:xfrm>
              <a:off x="4745489" y="3861057"/>
              <a:ext cx="358775" cy="151130"/>
            </a:xfrm>
            <a:custGeom>
              <a:avLst/>
              <a:gdLst/>
              <a:ahLst/>
              <a:cxnLst/>
              <a:rect l="l" t="t" r="r" b="b"/>
              <a:pathLst>
                <a:path w="358775" h="151129">
                  <a:moveTo>
                    <a:pt x="351232" y="0"/>
                  </a:moveTo>
                  <a:lnTo>
                    <a:pt x="339009" y="0"/>
                  </a:lnTo>
                  <a:lnTo>
                    <a:pt x="336156" y="815"/>
                  </a:lnTo>
                  <a:lnTo>
                    <a:pt x="264035" y="42399"/>
                  </a:lnTo>
                  <a:lnTo>
                    <a:pt x="264850" y="46883"/>
                  </a:lnTo>
                  <a:lnTo>
                    <a:pt x="264850" y="51368"/>
                  </a:lnTo>
                  <a:lnTo>
                    <a:pt x="231031" y="81537"/>
                  </a:lnTo>
                  <a:lnTo>
                    <a:pt x="158910" y="81537"/>
                  </a:lnTo>
                  <a:lnTo>
                    <a:pt x="158910" y="65229"/>
                  </a:lnTo>
                  <a:lnTo>
                    <a:pt x="241218" y="65229"/>
                  </a:lnTo>
                  <a:lnTo>
                    <a:pt x="248552" y="57891"/>
                  </a:lnTo>
                  <a:lnTo>
                    <a:pt x="248552" y="39953"/>
                  </a:lnTo>
                  <a:lnTo>
                    <a:pt x="241217" y="32614"/>
                  </a:lnTo>
                  <a:lnTo>
                    <a:pt x="127535" y="32614"/>
                  </a:lnTo>
                  <a:lnTo>
                    <a:pt x="121016" y="34653"/>
                  </a:lnTo>
                  <a:lnTo>
                    <a:pt x="115311" y="37914"/>
                  </a:lnTo>
                  <a:lnTo>
                    <a:pt x="0" y="93767"/>
                  </a:lnTo>
                  <a:lnTo>
                    <a:pt x="57044" y="150844"/>
                  </a:lnTo>
                  <a:lnTo>
                    <a:pt x="78283" y="133931"/>
                  </a:lnTo>
                  <a:lnTo>
                    <a:pt x="101967" y="122560"/>
                  </a:lnTo>
                  <a:lnTo>
                    <a:pt x="127637" y="116158"/>
                  </a:lnTo>
                  <a:lnTo>
                    <a:pt x="154835" y="114152"/>
                  </a:lnTo>
                  <a:lnTo>
                    <a:pt x="234698" y="114152"/>
                  </a:lnTo>
                  <a:lnTo>
                    <a:pt x="237958" y="112929"/>
                  </a:lnTo>
                  <a:lnTo>
                    <a:pt x="352862" y="28945"/>
                  </a:lnTo>
                  <a:lnTo>
                    <a:pt x="356122" y="25684"/>
                  </a:lnTo>
                  <a:lnTo>
                    <a:pt x="358567" y="21199"/>
                  </a:lnTo>
                  <a:lnTo>
                    <a:pt x="358567" y="16307"/>
                  </a:lnTo>
                  <a:lnTo>
                    <a:pt x="358567" y="7338"/>
                  </a:lnTo>
                  <a:lnTo>
                    <a:pt x="351232"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24" name="object 24"/>
            <p:cNvPicPr/>
            <p:nvPr/>
          </p:nvPicPr>
          <p:blipFill>
            <a:blip r:embed="rId9" cstate="print"/>
            <a:stretch>
              <a:fillRect/>
            </a:stretch>
          </p:blipFill>
          <p:spPr>
            <a:xfrm>
              <a:off x="4842796" y="3743045"/>
              <a:ext cx="205221" cy="143289"/>
            </a:xfrm>
            <a:prstGeom prst="rect">
              <a:avLst/>
            </a:prstGeom>
          </p:spPr>
        </p:pic>
        <p:pic>
          <p:nvPicPr>
            <p:cNvPr id="25" name="object 25"/>
            <p:cNvPicPr/>
            <p:nvPr/>
          </p:nvPicPr>
          <p:blipFill>
            <a:blip r:embed="rId6" cstate="print"/>
            <a:stretch>
              <a:fillRect/>
            </a:stretch>
          </p:blipFill>
          <p:spPr>
            <a:xfrm>
              <a:off x="6729094" y="3604640"/>
              <a:ext cx="549084" cy="556641"/>
            </a:xfrm>
            <a:prstGeom prst="rect">
              <a:avLst/>
            </a:prstGeom>
          </p:spPr>
        </p:pic>
        <p:sp>
          <p:nvSpPr>
            <p:cNvPr id="26" name="object 26"/>
            <p:cNvSpPr/>
            <p:nvPr/>
          </p:nvSpPr>
          <p:spPr>
            <a:xfrm>
              <a:off x="6770751" y="3663060"/>
              <a:ext cx="470534" cy="433705"/>
            </a:xfrm>
            <a:custGeom>
              <a:avLst/>
              <a:gdLst/>
              <a:ahLst/>
              <a:cxnLst/>
              <a:rect l="l" t="t" r="r" b="b"/>
              <a:pathLst>
                <a:path w="470534" h="433704">
                  <a:moveTo>
                    <a:pt x="235203" y="0"/>
                  </a:moveTo>
                  <a:lnTo>
                    <a:pt x="187796" y="4403"/>
                  </a:lnTo>
                  <a:lnTo>
                    <a:pt x="143642" y="17031"/>
                  </a:lnTo>
                  <a:lnTo>
                    <a:pt x="103689" y="37015"/>
                  </a:lnTo>
                  <a:lnTo>
                    <a:pt x="68881" y="63484"/>
                  </a:lnTo>
                  <a:lnTo>
                    <a:pt x="40163" y="95566"/>
                  </a:lnTo>
                  <a:lnTo>
                    <a:pt x="18480" y="132391"/>
                  </a:lnTo>
                  <a:lnTo>
                    <a:pt x="4777" y="173089"/>
                  </a:lnTo>
                  <a:lnTo>
                    <a:pt x="0" y="216788"/>
                  </a:lnTo>
                  <a:lnTo>
                    <a:pt x="4777" y="260488"/>
                  </a:lnTo>
                  <a:lnTo>
                    <a:pt x="18480" y="301186"/>
                  </a:lnTo>
                  <a:lnTo>
                    <a:pt x="40163" y="338011"/>
                  </a:lnTo>
                  <a:lnTo>
                    <a:pt x="68881" y="370093"/>
                  </a:lnTo>
                  <a:lnTo>
                    <a:pt x="103689" y="396562"/>
                  </a:lnTo>
                  <a:lnTo>
                    <a:pt x="143642" y="416546"/>
                  </a:lnTo>
                  <a:lnTo>
                    <a:pt x="187796" y="429174"/>
                  </a:lnTo>
                  <a:lnTo>
                    <a:pt x="235203" y="433577"/>
                  </a:lnTo>
                  <a:lnTo>
                    <a:pt x="282570" y="429174"/>
                  </a:lnTo>
                  <a:lnTo>
                    <a:pt x="326691" y="416546"/>
                  </a:lnTo>
                  <a:lnTo>
                    <a:pt x="366622" y="396562"/>
                  </a:lnTo>
                  <a:lnTo>
                    <a:pt x="401415" y="370093"/>
                  </a:lnTo>
                  <a:lnTo>
                    <a:pt x="430124" y="338011"/>
                  </a:lnTo>
                  <a:lnTo>
                    <a:pt x="451802" y="301186"/>
                  </a:lnTo>
                  <a:lnTo>
                    <a:pt x="465503" y="260488"/>
                  </a:lnTo>
                  <a:lnTo>
                    <a:pt x="470280" y="216788"/>
                  </a:lnTo>
                  <a:lnTo>
                    <a:pt x="465503" y="173089"/>
                  </a:lnTo>
                  <a:lnTo>
                    <a:pt x="451802" y="132391"/>
                  </a:lnTo>
                  <a:lnTo>
                    <a:pt x="430124" y="95566"/>
                  </a:lnTo>
                  <a:lnTo>
                    <a:pt x="401415" y="63484"/>
                  </a:lnTo>
                  <a:lnTo>
                    <a:pt x="366622" y="37015"/>
                  </a:lnTo>
                  <a:lnTo>
                    <a:pt x="326691" y="17031"/>
                  </a:lnTo>
                  <a:lnTo>
                    <a:pt x="282570" y="4403"/>
                  </a:lnTo>
                  <a:lnTo>
                    <a:pt x="235203" y="0"/>
                  </a:lnTo>
                  <a:close/>
                </a:path>
              </a:pathLst>
            </a:custGeom>
            <a:solidFill>
              <a:srgbClr val="293878"/>
            </a:solidFill>
          </p:spPr>
          <p:txBody>
            <a:bodyPr wrap="square" lIns="0" tIns="0" rIns="0" bIns="0" rtlCol="0"/>
            <a:lstStyle/>
            <a:p>
              <a:endParaRPr kern="0">
                <a:solidFill>
                  <a:sysClr val="windowText" lastClr="000000"/>
                </a:solidFill>
              </a:endParaRPr>
            </a:p>
          </p:txBody>
        </p:sp>
        <p:pic>
          <p:nvPicPr>
            <p:cNvPr id="27" name="object 27"/>
            <p:cNvPicPr/>
            <p:nvPr/>
          </p:nvPicPr>
          <p:blipFill>
            <a:blip r:embed="rId10" cstate="print"/>
            <a:stretch>
              <a:fillRect/>
            </a:stretch>
          </p:blipFill>
          <p:spPr>
            <a:xfrm>
              <a:off x="6963061" y="3755477"/>
              <a:ext cx="194632" cy="247850"/>
            </a:xfrm>
            <a:prstGeom prst="rect">
              <a:avLst/>
            </a:prstGeom>
          </p:spPr>
        </p:pic>
        <p:sp>
          <p:nvSpPr>
            <p:cNvPr id="28" name="object 28"/>
            <p:cNvSpPr/>
            <p:nvPr/>
          </p:nvSpPr>
          <p:spPr>
            <a:xfrm>
              <a:off x="6874592" y="3843995"/>
              <a:ext cx="67310" cy="149225"/>
            </a:xfrm>
            <a:custGeom>
              <a:avLst/>
              <a:gdLst/>
              <a:ahLst/>
              <a:cxnLst/>
              <a:rect l="l" t="t" r="r" b="b"/>
              <a:pathLst>
                <a:path w="67309" h="149225">
                  <a:moveTo>
                    <a:pt x="60866" y="0"/>
                  </a:moveTo>
                  <a:lnTo>
                    <a:pt x="53081" y="0"/>
                  </a:lnTo>
                  <a:lnTo>
                    <a:pt x="0" y="0"/>
                  </a:lnTo>
                  <a:lnTo>
                    <a:pt x="0" y="148710"/>
                  </a:lnTo>
                  <a:lnTo>
                    <a:pt x="60867" y="148710"/>
                  </a:lnTo>
                  <a:lnTo>
                    <a:pt x="67237" y="142337"/>
                  </a:lnTo>
                  <a:lnTo>
                    <a:pt x="67236" y="6373"/>
                  </a:lnTo>
                  <a:lnTo>
                    <a:pt x="60866"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29" name="object 29"/>
            <p:cNvPicPr/>
            <p:nvPr/>
          </p:nvPicPr>
          <p:blipFill>
            <a:blip r:embed="rId6" cstate="print"/>
            <a:stretch>
              <a:fillRect/>
            </a:stretch>
          </p:blipFill>
          <p:spPr>
            <a:xfrm>
              <a:off x="8816086" y="3604640"/>
              <a:ext cx="549084" cy="556641"/>
            </a:xfrm>
            <a:prstGeom prst="rect">
              <a:avLst/>
            </a:prstGeom>
          </p:spPr>
        </p:pic>
        <p:sp>
          <p:nvSpPr>
            <p:cNvPr id="30" name="object 30"/>
            <p:cNvSpPr/>
            <p:nvPr/>
          </p:nvSpPr>
          <p:spPr>
            <a:xfrm>
              <a:off x="8857741" y="3663060"/>
              <a:ext cx="470534" cy="433705"/>
            </a:xfrm>
            <a:custGeom>
              <a:avLst/>
              <a:gdLst/>
              <a:ahLst/>
              <a:cxnLst/>
              <a:rect l="l" t="t" r="r" b="b"/>
              <a:pathLst>
                <a:path w="470534" h="433704">
                  <a:moveTo>
                    <a:pt x="235076" y="0"/>
                  </a:moveTo>
                  <a:lnTo>
                    <a:pt x="187710" y="4403"/>
                  </a:lnTo>
                  <a:lnTo>
                    <a:pt x="143589" y="17031"/>
                  </a:lnTo>
                  <a:lnTo>
                    <a:pt x="103658" y="37015"/>
                  </a:lnTo>
                  <a:lnTo>
                    <a:pt x="68865" y="63484"/>
                  </a:lnTo>
                  <a:lnTo>
                    <a:pt x="40156" y="95566"/>
                  </a:lnTo>
                  <a:lnTo>
                    <a:pt x="18478" y="132391"/>
                  </a:lnTo>
                  <a:lnTo>
                    <a:pt x="4777" y="173089"/>
                  </a:lnTo>
                  <a:lnTo>
                    <a:pt x="0" y="216788"/>
                  </a:lnTo>
                  <a:lnTo>
                    <a:pt x="4777" y="260488"/>
                  </a:lnTo>
                  <a:lnTo>
                    <a:pt x="18478" y="301186"/>
                  </a:lnTo>
                  <a:lnTo>
                    <a:pt x="40156" y="338011"/>
                  </a:lnTo>
                  <a:lnTo>
                    <a:pt x="68865" y="370093"/>
                  </a:lnTo>
                  <a:lnTo>
                    <a:pt x="103658" y="396562"/>
                  </a:lnTo>
                  <a:lnTo>
                    <a:pt x="143589" y="416546"/>
                  </a:lnTo>
                  <a:lnTo>
                    <a:pt x="187710" y="429174"/>
                  </a:lnTo>
                  <a:lnTo>
                    <a:pt x="235076" y="433577"/>
                  </a:lnTo>
                  <a:lnTo>
                    <a:pt x="282484" y="429174"/>
                  </a:lnTo>
                  <a:lnTo>
                    <a:pt x="326638" y="416546"/>
                  </a:lnTo>
                  <a:lnTo>
                    <a:pt x="366591" y="396562"/>
                  </a:lnTo>
                  <a:lnTo>
                    <a:pt x="401399" y="370093"/>
                  </a:lnTo>
                  <a:lnTo>
                    <a:pt x="430117" y="338011"/>
                  </a:lnTo>
                  <a:lnTo>
                    <a:pt x="451800" y="301186"/>
                  </a:lnTo>
                  <a:lnTo>
                    <a:pt x="465503" y="260488"/>
                  </a:lnTo>
                  <a:lnTo>
                    <a:pt x="470280" y="216788"/>
                  </a:lnTo>
                  <a:lnTo>
                    <a:pt x="465503" y="173089"/>
                  </a:lnTo>
                  <a:lnTo>
                    <a:pt x="451800" y="132391"/>
                  </a:lnTo>
                  <a:lnTo>
                    <a:pt x="430117" y="95566"/>
                  </a:lnTo>
                  <a:lnTo>
                    <a:pt x="401399" y="63484"/>
                  </a:lnTo>
                  <a:lnTo>
                    <a:pt x="366591" y="37015"/>
                  </a:lnTo>
                  <a:lnTo>
                    <a:pt x="326638" y="17031"/>
                  </a:lnTo>
                  <a:lnTo>
                    <a:pt x="282484" y="4403"/>
                  </a:lnTo>
                  <a:lnTo>
                    <a:pt x="235076" y="0"/>
                  </a:lnTo>
                  <a:close/>
                </a:path>
              </a:pathLst>
            </a:custGeom>
            <a:solidFill>
              <a:srgbClr val="293878"/>
            </a:solidFill>
          </p:spPr>
          <p:txBody>
            <a:bodyPr wrap="square" lIns="0" tIns="0" rIns="0" bIns="0" rtlCol="0"/>
            <a:lstStyle/>
            <a:p>
              <a:endParaRPr kern="0">
                <a:solidFill>
                  <a:sysClr val="windowText" lastClr="000000"/>
                </a:solidFill>
              </a:endParaRPr>
            </a:p>
          </p:txBody>
        </p:sp>
        <p:sp>
          <p:nvSpPr>
            <p:cNvPr id="31" name="object 31"/>
            <p:cNvSpPr/>
            <p:nvPr/>
          </p:nvSpPr>
          <p:spPr>
            <a:xfrm>
              <a:off x="8913165" y="3831576"/>
              <a:ext cx="360680" cy="129539"/>
            </a:xfrm>
            <a:custGeom>
              <a:avLst/>
              <a:gdLst/>
              <a:ahLst/>
              <a:cxnLst/>
              <a:rect l="l" t="t" r="r" b="b"/>
              <a:pathLst>
                <a:path w="360679" h="129539">
                  <a:moveTo>
                    <a:pt x="101981" y="103530"/>
                  </a:moveTo>
                  <a:lnTo>
                    <a:pt x="99974" y="93624"/>
                  </a:lnTo>
                  <a:lnTo>
                    <a:pt x="94526" y="85534"/>
                  </a:lnTo>
                  <a:lnTo>
                    <a:pt x="86448" y="80086"/>
                  </a:lnTo>
                  <a:lnTo>
                    <a:pt x="76542" y="78079"/>
                  </a:lnTo>
                  <a:lnTo>
                    <a:pt x="66649" y="80086"/>
                  </a:lnTo>
                  <a:lnTo>
                    <a:pt x="58559" y="85534"/>
                  </a:lnTo>
                  <a:lnTo>
                    <a:pt x="53111" y="93624"/>
                  </a:lnTo>
                  <a:lnTo>
                    <a:pt x="51117" y="103530"/>
                  </a:lnTo>
                  <a:lnTo>
                    <a:pt x="53111" y="113436"/>
                  </a:lnTo>
                  <a:lnTo>
                    <a:pt x="58559" y="121513"/>
                  </a:lnTo>
                  <a:lnTo>
                    <a:pt x="66649" y="126974"/>
                  </a:lnTo>
                  <a:lnTo>
                    <a:pt x="76542" y="128968"/>
                  </a:lnTo>
                  <a:lnTo>
                    <a:pt x="86448" y="126974"/>
                  </a:lnTo>
                  <a:lnTo>
                    <a:pt x="94526" y="121513"/>
                  </a:lnTo>
                  <a:lnTo>
                    <a:pt x="99974" y="113436"/>
                  </a:lnTo>
                  <a:lnTo>
                    <a:pt x="101981" y="103530"/>
                  </a:lnTo>
                  <a:close/>
                </a:path>
                <a:path w="360679" h="129539">
                  <a:moveTo>
                    <a:pt x="313245" y="103530"/>
                  </a:moveTo>
                  <a:lnTo>
                    <a:pt x="311251" y="93624"/>
                  </a:lnTo>
                  <a:lnTo>
                    <a:pt x="305803" y="85534"/>
                  </a:lnTo>
                  <a:lnTo>
                    <a:pt x="297713" y="80086"/>
                  </a:lnTo>
                  <a:lnTo>
                    <a:pt x="287820" y="78079"/>
                  </a:lnTo>
                  <a:lnTo>
                    <a:pt x="277914" y="80086"/>
                  </a:lnTo>
                  <a:lnTo>
                    <a:pt x="269836" y="85534"/>
                  </a:lnTo>
                  <a:lnTo>
                    <a:pt x="264388" y="93624"/>
                  </a:lnTo>
                  <a:lnTo>
                    <a:pt x="262382" y="103530"/>
                  </a:lnTo>
                  <a:lnTo>
                    <a:pt x="264388" y="113436"/>
                  </a:lnTo>
                  <a:lnTo>
                    <a:pt x="269836" y="121513"/>
                  </a:lnTo>
                  <a:lnTo>
                    <a:pt x="277914" y="126974"/>
                  </a:lnTo>
                  <a:lnTo>
                    <a:pt x="287820" y="128968"/>
                  </a:lnTo>
                  <a:lnTo>
                    <a:pt x="297713" y="126974"/>
                  </a:lnTo>
                  <a:lnTo>
                    <a:pt x="305803" y="121513"/>
                  </a:lnTo>
                  <a:lnTo>
                    <a:pt x="311251" y="113436"/>
                  </a:lnTo>
                  <a:lnTo>
                    <a:pt x="313245" y="103530"/>
                  </a:lnTo>
                  <a:close/>
                </a:path>
                <a:path w="360679" h="129539">
                  <a:moveTo>
                    <a:pt x="360197" y="85242"/>
                  </a:moveTo>
                  <a:lnTo>
                    <a:pt x="358343" y="81457"/>
                  </a:lnTo>
                  <a:lnTo>
                    <a:pt x="355142" y="78981"/>
                  </a:lnTo>
                  <a:lnTo>
                    <a:pt x="350215" y="74676"/>
                  </a:lnTo>
                  <a:lnTo>
                    <a:pt x="302488" y="44831"/>
                  </a:lnTo>
                  <a:lnTo>
                    <a:pt x="254558" y="36525"/>
                  </a:lnTo>
                  <a:lnTo>
                    <a:pt x="238226" y="26771"/>
                  </a:lnTo>
                  <a:lnTo>
                    <a:pt x="221551" y="17614"/>
                  </a:lnTo>
                  <a:lnTo>
                    <a:pt x="204558" y="9067"/>
                  </a:lnTo>
                  <a:lnTo>
                    <a:pt x="184619" y="0"/>
                  </a:lnTo>
                  <a:lnTo>
                    <a:pt x="181546" y="800"/>
                  </a:lnTo>
                  <a:lnTo>
                    <a:pt x="177685" y="5943"/>
                  </a:lnTo>
                  <a:lnTo>
                    <a:pt x="178295" y="9956"/>
                  </a:lnTo>
                  <a:lnTo>
                    <a:pt x="211518" y="31102"/>
                  </a:lnTo>
                  <a:lnTo>
                    <a:pt x="199301" y="31102"/>
                  </a:lnTo>
                  <a:lnTo>
                    <a:pt x="195872" y="34531"/>
                  </a:lnTo>
                  <a:lnTo>
                    <a:pt x="195872" y="38760"/>
                  </a:lnTo>
                  <a:lnTo>
                    <a:pt x="147916" y="38506"/>
                  </a:lnTo>
                  <a:lnTo>
                    <a:pt x="145008" y="37934"/>
                  </a:lnTo>
                  <a:lnTo>
                    <a:pt x="145097" y="19761"/>
                  </a:lnTo>
                  <a:lnTo>
                    <a:pt x="142354" y="16332"/>
                  </a:lnTo>
                  <a:lnTo>
                    <a:pt x="134239" y="14820"/>
                  </a:lnTo>
                  <a:lnTo>
                    <a:pt x="130200" y="17691"/>
                  </a:lnTo>
                  <a:lnTo>
                    <a:pt x="129362" y="23279"/>
                  </a:lnTo>
                  <a:lnTo>
                    <a:pt x="129362" y="34899"/>
                  </a:lnTo>
                  <a:lnTo>
                    <a:pt x="86525" y="27216"/>
                  </a:lnTo>
                  <a:lnTo>
                    <a:pt x="35509" y="41846"/>
                  </a:lnTo>
                  <a:lnTo>
                    <a:pt x="2755" y="74447"/>
                  </a:lnTo>
                  <a:lnTo>
                    <a:pt x="4013" y="90411"/>
                  </a:lnTo>
                  <a:lnTo>
                    <a:pt x="254" y="95148"/>
                  </a:lnTo>
                  <a:lnTo>
                    <a:pt x="0" y="102743"/>
                  </a:lnTo>
                  <a:lnTo>
                    <a:pt x="2984" y="106692"/>
                  </a:lnTo>
                  <a:lnTo>
                    <a:pt x="17843" y="110032"/>
                  </a:lnTo>
                  <a:lnTo>
                    <a:pt x="40271" y="111493"/>
                  </a:lnTo>
                  <a:lnTo>
                    <a:pt x="38506" y="103720"/>
                  </a:lnTo>
                  <a:lnTo>
                    <a:pt x="39395" y="95567"/>
                  </a:lnTo>
                  <a:lnTo>
                    <a:pt x="42760" y="88341"/>
                  </a:lnTo>
                  <a:lnTo>
                    <a:pt x="51295" y="76339"/>
                  </a:lnTo>
                  <a:lnTo>
                    <a:pt x="63347" y="68795"/>
                  </a:lnTo>
                  <a:lnTo>
                    <a:pt x="77343" y="66332"/>
                  </a:lnTo>
                  <a:lnTo>
                    <a:pt x="91719" y="69545"/>
                  </a:lnTo>
                  <a:lnTo>
                    <a:pt x="100812" y="75311"/>
                  </a:lnTo>
                  <a:lnTo>
                    <a:pt x="107759" y="83261"/>
                  </a:lnTo>
                  <a:lnTo>
                    <a:pt x="112179" y="92862"/>
                  </a:lnTo>
                  <a:lnTo>
                    <a:pt x="113715" y="103530"/>
                  </a:lnTo>
                  <a:lnTo>
                    <a:pt x="113118" y="111163"/>
                  </a:lnTo>
                  <a:lnTo>
                    <a:pt x="111950" y="114820"/>
                  </a:lnTo>
                  <a:lnTo>
                    <a:pt x="252412" y="114820"/>
                  </a:lnTo>
                  <a:lnTo>
                    <a:pt x="263448" y="75184"/>
                  </a:lnTo>
                  <a:lnTo>
                    <a:pt x="290995" y="66243"/>
                  </a:lnTo>
                  <a:lnTo>
                    <a:pt x="304698" y="70180"/>
                  </a:lnTo>
                  <a:lnTo>
                    <a:pt x="315925" y="78981"/>
                  </a:lnTo>
                  <a:lnTo>
                    <a:pt x="323164" y="91859"/>
                  </a:lnTo>
                  <a:lnTo>
                    <a:pt x="325081" y="97726"/>
                  </a:lnTo>
                  <a:lnTo>
                    <a:pt x="325475" y="104000"/>
                  </a:lnTo>
                  <a:lnTo>
                    <a:pt x="324370" y="110070"/>
                  </a:lnTo>
                  <a:lnTo>
                    <a:pt x="360197" y="110070"/>
                  </a:lnTo>
                  <a:lnTo>
                    <a:pt x="360197" y="85242"/>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32" name="object 32"/>
            <p:cNvPicPr/>
            <p:nvPr/>
          </p:nvPicPr>
          <p:blipFill>
            <a:blip r:embed="rId6" cstate="print"/>
            <a:stretch>
              <a:fillRect/>
            </a:stretch>
          </p:blipFill>
          <p:spPr>
            <a:xfrm>
              <a:off x="10903077" y="3604640"/>
              <a:ext cx="549084" cy="556641"/>
            </a:xfrm>
            <a:prstGeom prst="rect">
              <a:avLst/>
            </a:prstGeom>
          </p:spPr>
        </p:pic>
        <p:sp>
          <p:nvSpPr>
            <p:cNvPr id="33" name="object 33"/>
            <p:cNvSpPr/>
            <p:nvPr/>
          </p:nvSpPr>
          <p:spPr>
            <a:xfrm>
              <a:off x="10945114" y="3660901"/>
              <a:ext cx="470534" cy="433705"/>
            </a:xfrm>
            <a:custGeom>
              <a:avLst/>
              <a:gdLst/>
              <a:ahLst/>
              <a:cxnLst/>
              <a:rect l="l" t="t" r="r" b="b"/>
              <a:pathLst>
                <a:path w="470534" h="433704">
                  <a:moveTo>
                    <a:pt x="235203" y="0"/>
                  </a:moveTo>
                  <a:lnTo>
                    <a:pt x="187832" y="4403"/>
                  </a:lnTo>
                  <a:lnTo>
                    <a:pt x="143696" y="17031"/>
                  </a:lnTo>
                  <a:lnTo>
                    <a:pt x="103745" y="37015"/>
                  </a:lnTo>
                  <a:lnTo>
                    <a:pt x="68929" y="63484"/>
                  </a:lnTo>
                  <a:lnTo>
                    <a:pt x="40196" y="95566"/>
                  </a:lnTo>
                  <a:lnTo>
                    <a:pt x="18498" y="132391"/>
                  </a:lnTo>
                  <a:lnTo>
                    <a:pt x="4782" y="173089"/>
                  </a:lnTo>
                  <a:lnTo>
                    <a:pt x="0" y="216789"/>
                  </a:lnTo>
                  <a:lnTo>
                    <a:pt x="4782" y="260488"/>
                  </a:lnTo>
                  <a:lnTo>
                    <a:pt x="18498" y="301186"/>
                  </a:lnTo>
                  <a:lnTo>
                    <a:pt x="40196" y="338011"/>
                  </a:lnTo>
                  <a:lnTo>
                    <a:pt x="68929" y="370093"/>
                  </a:lnTo>
                  <a:lnTo>
                    <a:pt x="103745" y="396562"/>
                  </a:lnTo>
                  <a:lnTo>
                    <a:pt x="143696" y="416546"/>
                  </a:lnTo>
                  <a:lnTo>
                    <a:pt x="187832" y="429174"/>
                  </a:lnTo>
                  <a:lnTo>
                    <a:pt x="235203" y="433578"/>
                  </a:lnTo>
                  <a:lnTo>
                    <a:pt x="282611" y="429174"/>
                  </a:lnTo>
                  <a:lnTo>
                    <a:pt x="326765" y="416546"/>
                  </a:lnTo>
                  <a:lnTo>
                    <a:pt x="366718" y="396562"/>
                  </a:lnTo>
                  <a:lnTo>
                    <a:pt x="401526" y="370093"/>
                  </a:lnTo>
                  <a:lnTo>
                    <a:pt x="430244" y="338011"/>
                  </a:lnTo>
                  <a:lnTo>
                    <a:pt x="451927" y="301186"/>
                  </a:lnTo>
                  <a:lnTo>
                    <a:pt x="465630" y="260488"/>
                  </a:lnTo>
                  <a:lnTo>
                    <a:pt x="470407" y="216789"/>
                  </a:lnTo>
                  <a:lnTo>
                    <a:pt x="465630" y="173089"/>
                  </a:lnTo>
                  <a:lnTo>
                    <a:pt x="451927" y="132391"/>
                  </a:lnTo>
                  <a:lnTo>
                    <a:pt x="430244" y="95566"/>
                  </a:lnTo>
                  <a:lnTo>
                    <a:pt x="401526" y="63484"/>
                  </a:lnTo>
                  <a:lnTo>
                    <a:pt x="366718" y="37015"/>
                  </a:lnTo>
                  <a:lnTo>
                    <a:pt x="326765" y="17031"/>
                  </a:lnTo>
                  <a:lnTo>
                    <a:pt x="282611" y="4403"/>
                  </a:lnTo>
                  <a:lnTo>
                    <a:pt x="235203" y="0"/>
                  </a:lnTo>
                  <a:close/>
                </a:path>
              </a:pathLst>
            </a:custGeom>
            <a:solidFill>
              <a:srgbClr val="293878"/>
            </a:solidFill>
          </p:spPr>
          <p:txBody>
            <a:bodyPr wrap="square" lIns="0" tIns="0" rIns="0" bIns="0" rtlCol="0"/>
            <a:lstStyle/>
            <a:p>
              <a:endParaRPr kern="0">
                <a:solidFill>
                  <a:sysClr val="windowText" lastClr="000000"/>
                </a:solidFill>
              </a:endParaRPr>
            </a:p>
          </p:txBody>
        </p:sp>
        <p:pic>
          <p:nvPicPr>
            <p:cNvPr id="34" name="object 34"/>
            <p:cNvPicPr/>
            <p:nvPr/>
          </p:nvPicPr>
          <p:blipFill>
            <a:blip r:embed="rId11" cstate="print"/>
            <a:stretch>
              <a:fillRect/>
            </a:stretch>
          </p:blipFill>
          <p:spPr>
            <a:xfrm>
              <a:off x="11061631" y="3760177"/>
              <a:ext cx="234055" cy="234332"/>
            </a:xfrm>
            <a:prstGeom prst="rect">
              <a:avLst/>
            </a:prstGeom>
          </p:spPr>
        </p:pic>
      </p:grpSp>
      <p:sp>
        <p:nvSpPr>
          <p:cNvPr id="35" name="object 35"/>
          <p:cNvSpPr txBox="1">
            <a:spLocks noGrp="1"/>
          </p:cNvSpPr>
          <p:nvPr>
            <p:ph type="title"/>
          </p:nvPr>
        </p:nvSpPr>
        <p:spPr>
          <a:xfrm>
            <a:off x="3501516" y="944626"/>
            <a:ext cx="5212080" cy="391160"/>
          </a:xfrm>
          <a:prstGeom prst="rect">
            <a:avLst/>
          </a:prstGeom>
        </p:spPr>
        <p:txBody>
          <a:bodyPr vert="horz" wrap="square" lIns="0" tIns="12700" rIns="0" bIns="0" rtlCol="0">
            <a:spAutoFit/>
          </a:bodyPr>
          <a:lstStyle/>
          <a:p>
            <a:pPr marL="12700">
              <a:spcBef>
                <a:spcPts val="100"/>
              </a:spcBef>
            </a:pPr>
            <a:r>
              <a:rPr sz="2400">
                <a:solidFill>
                  <a:srgbClr val="FFFFFF"/>
                </a:solidFill>
                <a:latin typeface="Arial"/>
                <a:cs typeface="Arial"/>
              </a:rPr>
              <a:t>CUSTOMERS</a:t>
            </a:r>
            <a:r>
              <a:rPr sz="2400" spc="-110">
                <a:solidFill>
                  <a:srgbClr val="FFFFFF"/>
                </a:solidFill>
                <a:latin typeface="Arial"/>
                <a:cs typeface="Arial"/>
              </a:rPr>
              <a:t> </a:t>
            </a:r>
            <a:r>
              <a:rPr sz="2400" spc="-30">
                <a:solidFill>
                  <a:srgbClr val="FFFFFF"/>
                </a:solidFill>
                <a:latin typeface="Arial"/>
                <a:cs typeface="Arial"/>
              </a:rPr>
              <a:t>RENTAL</a:t>
            </a:r>
            <a:r>
              <a:rPr sz="2400" spc="-135">
                <a:solidFill>
                  <a:srgbClr val="FFFFFF"/>
                </a:solidFill>
                <a:latin typeface="Arial"/>
                <a:cs typeface="Arial"/>
              </a:rPr>
              <a:t> </a:t>
            </a:r>
            <a:r>
              <a:rPr sz="2400" spc="-20">
                <a:solidFill>
                  <a:srgbClr val="FFFFFF"/>
                </a:solidFill>
                <a:latin typeface="Arial"/>
                <a:cs typeface="Arial"/>
              </a:rPr>
              <a:t>MOTIVATION</a:t>
            </a:r>
            <a:endParaRPr sz="2400">
              <a:latin typeface="Arial"/>
              <a:cs typeface="Arial"/>
            </a:endParaRPr>
          </a:p>
        </p:txBody>
      </p:sp>
      <p:sp>
        <p:nvSpPr>
          <p:cNvPr id="36" name="object 36"/>
          <p:cNvSpPr txBox="1"/>
          <p:nvPr/>
        </p:nvSpPr>
        <p:spPr>
          <a:xfrm>
            <a:off x="662941" y="4492497"/>
            <a:ext cx="178435" cy="299720"/>
          </a:xfrm>
          <a:prstGeom prst="rect">
            <a:avLst/>
          </a:prstGeom>
        </p:spPr>
        <p:txBody>
          <a:bodyPr vert="horz" wrap="square" lIns="0" tIns="12700" rIns="0" bIns="0" rtlCol="0">
            <a:spAutoFit/>
          </a:bodyPr>
          <a:lstStyle/>
          <a:p>
            <a:pPr marL="12700">
              <a:spcBef>
                <a:spcPts val="100"/>
              </a:spcBef>
            </a:pPr>
            <a:r>
              <a:rPr b="1" kern="0" spc="-50">
                <a:solidFill>
                  <a:srgbClr val="233782"/>
                </a:solidFill>
                <a:latin typeface="Arial"/>
                <a:cs typeface="Arial"/>
              </a:rPr>
              <a:t>S</a:t>
            </a:r>
            <a:endParaRPr kern="0">
              <a:solidFill>
                <a:sysClr val="windowText" lastClr="000000"/>
              </a:solidFill>
              <a:latin typeface="Arial"/>
              <a:cs typeface="Arial"/>
            </a:endParaRPr>
          </a:p>
        </p:txBody>
      </p:sp>
      <p:sp>
        <p:nvSpPr>
          <p:cNvPr id="37" name="object 37"/>
          <p:cNvSpPr txBox="1"/>
          <p:nvPr/>
        </p:nvSpPr>
        <p:spPr>
          <a:xfrm>
            <a:off x="4838954" y="4492497"/>
            <a:ext cx="178435" cy="299720"/>
          </a:xfrm>
          <a:prstGeom prst="rect">
            <a:avLst/>
          </a:prstGeom>
        </p:spPr>
        <p:txBody>
          <a:bodyPr vert="horz" wrap="square" lIns="0" tIns="12700" rIns="0" bIns="0" rtlCol="0">
            <a:spAutoFit/>
          </a:bodyPr>
          <a:lstStyle/>
          <a:p>
            <a:pPr marL="12700">
              <a:spcBef>
                <a:spcPts val="100"/>
              </a:spcBef>
            </a:pPr>
            <a:r>
              <a:rPr b="1" kern="0" spc="-50">
                <a:solidFill>
                  <a:srgbClr val="233782"/>
                </a:solidFill>
                <a:latin typeface="Arial"/>
                <a:cs typeface="Arial"/>
              </a:rPr>
              <a:t>E</a:t>
            </a:r>
            <a:endParaRPr kern="0">
              <a:solidFill>
                <a:sysClr val="windowText" lastClr="000000"/>
              </a:solidFill>
              <a:latin typeface="Arial"/>
              <a:cs typeface="Arial"/>
            </a:endParaRPr>
          </a:p>
        </p:txBody>
      </p:sp>
      <p:sp>
        <p:nvSpPr>
          <p:cNvPr id="38" name="object 38"/>
          <p:cNvSpPr txBox="1"/>
          <p:nvPr/>
        </p:nvSpPr>
        <p:spPr>
          <a:xfrm>
            <a:off x="11109325" y="4492497"/>
            <a:ext cx="165100" cy="299720"/>
          </a:xfrm>
          <a:prstGeom prst="rect">
            <a:avLst/>
          </a:prstGeom>
        </p:spPr>
        <p:txBody>
          <a:bodyPr vert="horz" wrap="square" lIns="0" tIns="12700" rIns="0" bIns="0" rtlCol="0">
            <a:spAutoFit/>
          </a:bodyPr>
          <a:lstStyle/>
          <a:p>
            <a:pPr marL="12700">
              <a:spcBef>
                <a:spcPts val="100"/>
              </a:spcBef>
            </a:pPr>
            <a:r>
              <a:rPr b="1" kern="0" spc="-50">
                <a:solidFill>
                  <a:srgbClr val="233782"/>
                </a:solidFill>
                <a:latin typeface="Arial"/>
                <a:cs typeface="Arial"/>
              </a:rPr>
              <a:t>T</a:t>
            </a:r>
            <a:endParaRPr kern="0">
              <a:solidFill>
                <a:sysClr val="windowText" lastClr="000000"/>
              </a:solidFill>
              <a:latin typeface="Arial"/>
              <a:cs typeface="Arial"/>
            </a:endParaRPr>
          </a:p>
        </p:txBody>
      </p:sp>
      <p:sp>
        <p:nvSpPr>
          <p:cNvPr id="39" name="object 39"/>
          <p:cNvSpPr txBox="1"/>
          <p:nvPr/>
        </p:nvSpPr>
        <p:spPr>
          <a:xfrm>
            <a:off x="2750821" y="4492497"/>
            <a:ext cx="178435" cy="299720"/>
          </a:xfrm>
          <a:prstGeom prst="rect">
            <a:avLst/>
          </a:prstGeom>
        </p:spPr>
        <p:txBody>
          <a:bodyPr vert="horz" wrap="square" lIns="0" tIns="12700" rIns="0" bIns="0" rtlCol="0">
            <a:spAutoFit/>
          </a:bodyPr>
          <a:lstStyle/>
          <a:p>
            <a:pPr marL="12700">
              <a:spcBef>
                <a:spcPts val="100"/>
              </a:spcBef>
            </a:pPr>
            <a:r>
              <a:rPr b="1" kern="0" spc="-50">
                <a:solidFill>
                  <a:srgbClr val="233782"/>
                </a:solidFill>
                <a:latin typeface="Arial"/>
                <a:cs typeface="Arial"/>
              </a:rPr>
              <a:t>P</a:t>
            </a:r>
            <a:endParaRPr kern="0">
              <a:solidFill>
                <a:sysClr val="windowText" lastClr="000000"/>
              </a:solidFill>
              <a:latin typeface="Arial"/>
              <a:cs typeface="Arial"/>
            </a:endParaRPr>
          </a:p>
        </p:txBody>
      </p:sp>
      <p:sp>
        <p:nvSpPr>
          <p:cNvPr id="40" name="object 40"/>
          <p:cNvSpPr txBox="1"/>
          <p:nvPr/>
        </p:nvSpPr>
        <p:spPr>
          <a:xfrm>
            <a:off x="6920738" y="4492497"/>
            <a:ext cx="190500" cy="299720"/>
          </a:xfrm>
          <a:prstGeom prst="rect">
            <a:avLst/>
          </a:prstGeom>
        </p:spPr>
        <p:txBody>
          <a:bodyPr vert="horz" wrap="square" lIns="0" tIns="12700" rIns="0" bIns="0" rtlCol="0">
            <a:spAutoFit/>
          </a:bodyPr>
          <a:lstStyle/>
          <a:p>
            <a:pPr marL="12700">
              <a:spcBef>
                <a:spcPts val="100"/>
              </a:spcBef>
            </a:pPr>
            <a:r>
              <a:rPr b="1" kern="0" spc="-50">
                <a:solidFill>
                  <a:srgbClr val="233782"/>
                </a:solidFill>
                <a:latin typeface="Arial"/>
                <a:cs typeface="Arial"/>
              </a:rPr>
              <a:t>C</a:t>
            </a:r>
            <a:endParaRPr kern="0">
              <a:solidFill>
                <a:sysClr val="windowText" lastClr="000000"/>
              </a:solidFill>
              <a:latin typeface="Arial"/>
              <a:cs typeface="Arial"/>
            </a:endParaRPr>
          </a:p>
        </p:txBody>
      </p:sp>
      <p:sp>
        <p:nvSpPr>
          <p:cNvPr id="41" name="object 41"/>
          <p:cNvSpPr txBox="1"/>
          <p:nvPr/>
        </p:nvSpPr>
        <p:spPr>
          <a:xfrm>
            <a:off x="9059292" y="4492497"/>
            <a:ext cx="89535" cy="299720"/>
          </a:xfrm>
          <a:prstGeom prst="rect">
            <a:avLst/>
          </a:prstGeom>
        </p:spPr>
        <p:txBody>
          <a:bodyPr vert="horz" wrap="square" lIns="0" tIns="12700" rIns="0" bIns="0" rtlCol="0">
            <a:spAutoFit/>
          </a:bodyPr>
          <a:lstStyle/>
          <a:p>
            <a:pPr marL="12700">
              <a:spcBef>
                <a:spcPts val="100"/>
              </a:spcBef>
            </a:pPr>
            <a:r>
              <a:rPr b="1" kern="0" spc="-50">
                <a:solidFill>
                  <a:srgbClr val="233782"/>
                </a:solidFill>
                <a:latin typeface="Arial"/>
                <a:cs typeface="Arial"/>
              </a:rPr>
              <a:t>I</a:t>
            </a:r>
            <a:endParaRPr kern="0">
              <a:solidFill>
                <a:sysClr val="windowText" lastClr="000000"/>
              </a:solidFill>
              <a:latin typeface="Arial"/>
              <a:cs typeface="Arial"/>
            </a:endParaRPr>
          </a:p>
        </p:txBody>
      </p:sp>
      <p:sp>
        <p:nvSpPr>
          <p:cNvPr id="42" name="object 42"/>
          <p:cNvSpPr txBox="1"/>
          <p:nvPr/>
        </p:nvSpPr>
        <p:spPr>
          <a:xfrm>
            <a:off x="68581" y="5156072"/>
            <a:ext cx="1391285" cy="228268"/>
          </a:xfrm>
          <a:prstGeom prst="rect">
            <a:avLst/>
          </a:prstGeom>
        </p:spPr>
        <p:txBody>
          <a:bodyPr vert="horz" wrap="square" lIns="0" tIns="12700" rIns="0" bIns="0" rtlCol="0">
            <a:spAutoFit/>
          </a:bodyPr>
          <a:lstStyle/>
          <a:p>
            <a:pPr marL="12700">
              <a:spcBef>
                <a:spcPts val="100"/>
              </a:spcBef>
            </a:pPr>
            <a:r>
              <a:rPr sz="1400" kern="0">
                <a:solidFill>
                  <a:srgbClr val="233782"/>
                </a:solidFill>
                <a:latin typeface="Arial"/>
                <a:cs typeface="Arial"/>
              </a:rPr>
              <a:t>Safety</a:t>
            </a:r>
            <a:r>
              <a:rPr sz="1400" kern="0" spc="-45">
                <a:solidFill>
                  <a:srgbClr val="233782"/>
                </a:solidFill>
                <a:latin typeface="Arial"/>
                <a:cs typeface="Arial"/>
              </a:rPr>
              <a:t> </a:t>
            </a:r>
            <a:r>
              <a:rPr sz="1400" kern="0">
                <a:solidFill>
                  <a:srgbClr val="233782"/>
                </a:solidFill>
                <a:latin typeface="Arial"/>
                <a:cs typeface="Arial"/>
              </a:rPr>
              <a:t>&amp; </a:t>
            </a:r>
            <a:r>
              <a:rPr sz="1400" kern="0" spc="-10">
                <a:solidFill>
                  <a:srgbClr val="233782"/>
                </a:solidFill>
                <a:latin typeface="Arial"/>
                <a:cs typeface="Arial"/>
              </a:rPr>
              <a:t>Security</a:t>
            </a:r>
            <a:endParaRPr sz="1400" kern="0">
              <a:solidFill>
                <a:sysClr val="windowText" lastClr="000000"/>
              </a:solidFill>
              <a:latin typeface="Arial"/>
              <a:cs typeface="Arial"/>
            </a:endParaRPr>
          </a:p>
        </p:txBody>
      </p:sp>
      <p:sp>
        <p:nvSpPr>
          <p:cNvPr id="43" name="object 43"/>
          <p:cNvSpPr txBox="1"/>
          <p:nvPr/>
        </p:nvSpPr>
        <p:spPr>
          <a:xfrm>
            <a:off x="2322576" y="5156072"/>
            <a:ext cx="1045210" cy="228268"/>
          </a:xfrm>
          <a:prstGeom prst="rect">
            <a:avLst/>
          </a:prstGeom>
        </p:spPr>
        <p:txBody>
          <a:bodyPr vert="horz" wrap="square" lIns="0" tIns="12700" rIns="0" bIns="0" rtlCol="0">
            <a:spAutoFit/>
          </a:bodyPr>
          <a:lstStyle/>
          <a:p>
            <a:pPr marL="12700">
              <a:spcBef>
                <a:spcPts val="100"/>
              </a:spcBef>
            </a:pPr>
            <a:r>
              <a:rPr sz="1400" kern="0" spc="-10">
                <a:solidFill>
                  <a:srgbClr val="233782"/>
                </a:solidFill>
                <a:latin typeface="Arial"/>
                <a:cs typeface="Arial"/>
              </a:rPr>
              <a:t>Performance</a:t>
            </a:r>
            <a:endParaRPr sz="1400" kern="0">
              <a:solidFill>
                <a:sysClr val="windowText" lastClr="000000"/>
              </a:solidFill>
              <a:latin typeface="Arial"/>
              <a:cs typeface="Arial"/>
            </a:endParaRPr>
          </a:p>
        </p:txBody>
      </p:sp>
      <p:sp>
        <p:nvSpPr>
          <p:cNvPr id="44" name="object 44"/>
          <p:cNvSpPr txBox="1"/>
          <p:nvPr/>
        </p:nvSpPr>
        <p:spPr>
          <a:xfrm>
            <a:off x="4411727" y="5156072"/>
            <a:ext cx="1122425" cy="659155"/>
          </a:xfrm>
          <a:prstGeom prst="rect">
            <a:avLst/>
          </a:prstGeom>
        </p:spPr>
        <p:txBody>
          <a:bodyPr vert="horz" wrap="square" lIns="0" tIns="12700" rIns="0" bIns="0" rtlCol="0">
            <a:spAutoFit/>
          </a:bodyPr>
          <a:lstStyle/>
          <a:p>
            <a:pPr marL="12700">
              <a:spcBef>
                <a:spcPts val="100"/>
              </a:spcBef>
            </a:pPr>
            <a:r>
              <a:rPr sz="1400" kern="0" spc="-10">
                <a:solidFill>
                  <a:srgbClr val="233782"/>
                </a:solidFill>
                <a:latin typeface="Arial"/>
                <a:cs typeface="Arial"/>
              </a:rPr>
              <a:t>Environment</a:t>
            </a:r>
            <a:r>
              <a:rPr lang="en-US" sz="1400" kern="0" spc="-10">
                <a:solidFill>
                  <a:srgbClr val="233782"/>
                </a:solidFill>
                <a:latin typeface="Arial"/>
                <a:cs typeface="Arial"/>
              </a:rPr>
              <a:t>, Economy, Electrification</a:t>
            </a:r>
            <a:endParaRPr sz="1400" kern="0">
              <a:solidFill>
                <a:sysClr val="windowText" lastClr="000000"/>
              </a:solidFill>
              <a:latin typeface="Arial"/>
              <a:cs typeface="Arial"/>
            </a:endParaRPr>
          </a:p>
        </p:txBody>
      </p:sp>
      <p:sp>
        <p:nvSpPr>
          <p:cNvPr id="45" name="object 45"/>
          <p:cNvSpPr txBox="1"/>
          <p:nvPr/>
        </p:nvSpPr>
        <p:spPr>
          <a:xfrm>
            <a:off x="6271895" y="5156072"/>
            <a:ext cx="1910080" cy="228268"/>
          </a:xfrm>
          <a:prstGeom prst="rect">
            <a:avLst/>
          </a:prstGeom>
        </p:spPr>
        <p:txBody>
          <a:bodyPr vert="horz" wrap="square" lIns="0" tIns="12700" rIns="0" bIns="0" rtlCol="0">
            <a:spAutoFit/>
          </a:bodyPr>
          <a:lstStyle/>
          <a:p>
            <a:pPr marL="12700">
              <a:spcBef>
                <a:spcPts val="100"/>
              </a:spcBef>
            </a:pPr>
            <a:r>
              <a:rPr sz="1400" kern="0">
                <a:solidFill>
                  <a:srgbClr val="233782"/>
                </a:solidFill>
                <a:latin typeface="Arial"/>
                <a:cs typeface="Arial"/>
              </a:rPr>
              <a:t>Comfort</a:t>
            </a:r>
            <a:r>
              <a:rPr sz="1400" kern="0" spc="-45">
                <a:solidFill>
                  <a:srgbClr val="233782"/>
                </a:solidFill>
                <a:latin typeface="Arial"/>
                <a:cs typeface="Arial"/>
              </a:rPr>
              <a:t> </a:t>
            </a:r>
            <a:r>
              <a:rPr sz="1400" kern="0">
                <a:solidFill>
                  <a:srgbClr val="233782"/>
                </a:solidFill>
                <a:latin typeface="Arial"/>
                <a:cs typeface="Arial"/>
              </a:rPr>
              <a:t>&amp;</a:t>
            </a:r>
            <a:r>
              <a:rPr sz="1400" kern="0" spc="-25">
                <a:solidFill>
                  <a:srgbClr val="233782"/>
                </a:solidFill>
                <a:latin typeface="Arial"/>
                <a:cs typeface="Arial"/>
              </a:rPr>
              <a:t> </a:t>
            </a:r>
            <a:r>
              <a:rPr sz="1400" kern="0" spc="-10">
                <a:solidFill>
                  <a:srgbClr val="233782"/>
                </a:solidFill>
                <a:latin typeface="Arial"/>
                <a:cs typeface="Arial"/>
              </a:rPr>
              <a:t>Convenience</a:t>
            </a:r>
            <a:endParaRPr sz="1400" kern="0">
              <a:solidFill>
                <a:sysClr val="windowText" lastClr="000000"/>
              </a:solidFill>
              <a:latin typeface="Arial"/>
              <a:cs typeface="Arial"/>
            </a:endParaRPr>
          </a:p>
        </p:txBody>
      </p:sp>
      <p:sp>
        <p:nvSpPr>
          <p:cNvPr id="46" name="object 46"/>
          <p:cNvSpPr txBox="1"/>
          <p:nvPr/>
        </p:nvSpPr>
        <p:spPr>
          <a:xfrm>
            <a:off x="8919718" y="5156072"/>
            <a:ext cx="521334" cy="228268"/>
          </a:xfrm>
          <a:prstGeom prst="rect">
            <a:avLst/>
          </a:prstGeom>
        </p:spPr>
        <p:txBody>
          <a:bodyPr vert="horz" wrap="square" lIns="0" tIns="12700" rIns="0" bIns="0" rtlCol="0">
            <a:spAutoFit/>
          </a:bodyPr>
          <a:lstStyle/>
          <a:p>
            <a:pPr marL="12700">
              <a:spcBef>
                <a:spcPts val="100"/>
              </a:spcBef>
            </a:pPr>
            <a:r>
              <a:rPr sz="1400" kern="0" spc="-10">
                <a:solidFill>
                  <a:srgbClr val="233782"/>
                </a:solidFill>
                <a:latin typeface="Arial"/>
                <a:cs typeface="Arial"/>
              </a:rPr>
              <a:t>Image</a:t>
            </a:r>
            <a:endParaRPr sz="1400" kern="0">
              <a:solidFill>
                <a:sysClr val="windowText" lastClr="000000"/>
              </a:solidFill>
              <a:latin typeface="Arial"/>
              <a:cs typeface="Arial"/>
            </a:endParaRPr>
          </a:p>
        </p:txBody>
      </p:sp>
      <p:sp>
        <p:nvSpPr>
          <p:cNvPr id="47" name="object 47"/>
          <p:cNvSpPr txBox="1"/>
          <p:nvPr/>
        </p:nvSpPr>
        <p:spPr>
          <a:xfrm>
            <a:off x="10767060" y="5156072"/>
            <a:ext cx="947419" cy="228268"/>
          </a:xfrm>
          <a:prstGeom prst="rect">
            <a:avLst/>
          </a:prstGeom>
        </p:spPr>
        <p:txBody>
          <a:bodyPr vert="horz" wrap="square" lIns="0" tIns="12700" rIns="0" bIns="0" rtlCol="0">
            <a:spAutoFit/>
          </a:bodyPr>
          <a:lstStyle/>
          <a:p>
            <a:pPr marL="12700">
              <a:spcBef>
                <a:spcPts val="100"/>
              </a:spcBef>
            </a:pPr>
            <a:r>
              <a:rPr sz="1400" kern="0" spc="-10">
                <a:solidFill>
                  <a:srgbClr val="233782"/>
                </a:solidFill>
                <a:latin typeface="Arial"/>
                <a:cs typeface="Arial"/>
              </a:rPr>
              <a:t>Technology</a:t>
            </a:r>
            <a:endParaRPr sz="1400" kern="0">
              <a:solidFill>
                <a:sysClr val="windowText" lastClr="000000"/>
              </a:solidFill>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059" y="307087"/>
            <a:ext cx="4114165" cy="512445"/>
          </a:xfrm>
          <a:prstGeom prst="rect">
            <a:avLst/>
          </a:prstGeom>
        </p:spPr>
        <p:txBody>
          <a:bodyPr vert="horz" wrap="square" lIns="0" tIns="11430" rIns="0" bIns="0" rtlCol="0">
            <a:spAutoFit/>
          </a:bodyPr>
          <a:lstStyle/>
          <a:p>
            <a:pPr marL="12700">
              <a:spcBef>
                <a:spcPts val="90"/>
              </a:spcBef>
              <a:tabLst>
                <a:tab pos="1360170" algn="l"/>
              </a:tabLst>
            </a:pPr>
            <a:r>
              <a:rPr sz="3200"/>
              <a:t>Step</a:t>
            </a:r>
            <a:r>
              <a:rPr sz="3200" spc="-55"/>
              <a:t> </a:t>
            </a:r>
            <a:r>
              <a:rPr sz="3200" spc="-25"/>
              <a:t>4:</a:t>
            </a:r>
            <a:r>
              <a:rPr sz="3200"/>
              <a:t>	Offer</a:t>
            </a:r>
            <a:r>
              <a:rPr sz="3200" spc="-75"/>
              <a:t> </a:t>
            </a:r>
            <a:r>
              <a:rPr sz="3200" spc="-10"/>
              <a:t>Protection</a:t>
            </a:r>
            <a:endParaRPr sz="3200"/>
          </a:p>
        </p:txBody>
      </p:sp>
      <p:grpSp>
        <p:nvGrpSpPr>
          <p:cNvPr id="3" name="object 3"/>
          <p:cNvGrpSpPr/>
          <p:nvPr/>
        </p:nvGrpSpPr>
        <p:grpSpPr>
          <a:xfrm>
            <a:off x="2897758" y="601281"/>
            <a:ext cx="5910580" cy="5957570"/>
            <a:chOff x="2885058" y="601281"/>
            <a:chExt cx="5910580" cy="5957570"/>
          </a:xfrm>
        </p:grpSpPr>
        <p:pic>
          <p:nvPicPr>
            <p:cNvPr id="4" name="object 4"/>
            <p:cNvPicPr/>
            <p:nvPr/>
          </p:nvPicPr>
          <p:blipFill>
            <a:blip r:embed="rId3" cstate="print"/>
            <a:stretch>
              <a:fillRect/>
            </a:stretch>
          </p:blipFill>
          <p:spPr>
            <a:xfrm>
              <a:off x="2885058" y="601281"/>
              <a:ext cx="5910072" cy="5957061"/>
            </a:xfrm>
            <a:prstGeom prst="rect">
              <a:avLst/>
            </a:prstGeom>
          </p:spPr>
        </p:pic>
        <p:sp>
          <p:nvSpPr>
            <p:cNvPr id="5" name="object 5"/>
            <p:cNvSpPr/>
            <p:nvPr/>
          </p:nvSpPr>
          <p:spPr>
            <a:xfrm>
              <a:off x="5021326" y="3157092"/>
              <a:ext cx="1630045" cy="626745"/>
            </a:xfrm>
            <a:custGeom>
              <a:avLst/>
              <a:gdLst/>
              <a:ahLst/>
              <a:cxnLst/>
              <a:rect l="l" t="t" r="r" b="b"/>
              <a:pathLst>
                <a:path w="1630045" h="626745">
                  <a:moveTo>
                    <a:pt x="1525524" y="0"/>
                  </a:moveTo>
                  <a:lnTo>
                    <a:pt x="104394" y="0"/>
                  </a:lnTo>
                  <a:lnTo>
                    <a:pt x="63757" y="8205"/>
                  </a:lnTo>
                  <a:lnTo>
                    <a:pt x="30575" y="30591"/>
                  </a:lnTo>
                  <a:lnTo>
                    <a:pt x="8203" y="63811"/>
                  </a:lnTo>
                  <a:lnTo>
                    <a:pt x="0" y="104521"/>
                  </a:lnTo>
                  <a:lnTo>
                    <a:pt x="0" y="522097"/>
                  </a:lnTo>
                  <a:lnTo>
                    <a:pt x="8203" y="562806"/>
                  </a:lnTo>
                  <a:lnTo>
                    <a:pt x="30575" y="596026"/>
                  </a:lnTo>
                  <a:lnTo>
                    <a:pt x="63757" y="618412"/>
                  </a:lnTo>
                  <a:lnTo>
                    <a:pt x="104394" y="626618"/>
                  </a:lnTo>
                  <a:lnTo>
                    <a:pt x="1525524" y="626618"/>
                  </a:lnTo>
                  <a:lnTo>
                    <a:pt x="1566179" y="618412"/>
                  </a:lnTo>
                  <a:lnTo>
                    <a:pt x="1599406" y="596026"/>
                  </a:lnTo>
                  <a:lnTo>
                    <a:pt x="1621821" y="562806"/>
                  </a:lnTo>
                  <a:lnTo>
                    <a:pt x="1630045" y="522097"/>
                  </a:lnTo>
                  <a:lnTo>
                    <a:pt x="1630045" y="104521"/>
                  </a:lnTo>
                  <a:lnTo>
                    <a:pt x="1621821" y="63811"/>
                  </a:lnTo>
                  <a:lnTo>
                    <a:pt x="1599406" y="30591"/>
                  </a:lnTo>
                  <a:lnTo>
                    <a:pt x="1566179" y="8205"/>
                  </a:lnTo>
                  <a:lnTo>
                    <a:pt x="1525524" y="0"/>
                  </a:lnTo>
                  <a:close/>
                </a:path>
              </a:pathLst>
            </a:custGeom>
            <a:solidFill>
              <a:srgbClr val="1B407A"/>
            </a:solidFill>
          </p:spPr>
          <p:txBody>
            <a:bodyPr wrap="square" lIns="0" tIns="0" rIns="0" bIns="0" rtlCol="0"/>
            <a:lstStyle/>
            <a:p>
              <a:endParaRPr kern="0">
                <a:solidFill>
                  <a:sysClr val="windowText" lastClr="000000"/>
                </a:solidFill>
              </a:endParaRPr>
            </a:p>
          </p:txBody>
        </p:sp>
      </p:grpSp>
      <p:sp>
        <p:nvSpPr>
          <p:cNvPr id="6" name="object 6"/>
          <p:cNvSpPr txBox="1"/>
          <p:nvPr/>
        </p:nvSpPr>
        <p:spPr>
          <a:xfrm>
            <a:off x="5279772" y="3216909"/>
            <a:ext cx="1139825" cy="506730"/>
          </a:xfrm>
          <a:prstGeom prst="rect">
            <a:avLst/>
          </a:prstGeom>
        </p:spPr>
        <p:txBody>
          <a:bodyPr vert="horz" wrap="square" lIns="0" tIns="13335" rIns="0" bIns="0" rtlCol="0">
            <a:spAutoFit/>
          </a:bodyPr>
          <a:lstStyle/>
          <a:p>
            <a:pPr marL="12700" marR="5080" indent="-635" algn="ctr">
              <a:spcBef>
                <a:spcPts val="105"/>
              </a:spcBef>
            </a:pPr>
            <a:r>
              <a:rPr sz="1050" b="1" kern="0" spc="-10">
                <a:solidFill>
                  <a:srgbClr val="FFFFFF"/>
                </a:solidFill>
                <a:latin typeface="Arial"/>
                <a:cs typeface="Arial"/>
              </a:rPr>
              <a:t>Knowledge </a:t>
            </a:r>
            <a:r>
              <a:rPr sz="1050" b="1" kern="0">
                <a:solidFill>
                  <a:srgbClr val="FFFFFF"/>
                </a:solidFill>
                <a:latin typeface="Arial"/>
                <a:cs typeface="Arial"/>
              </a:rPr>
              <a:t>Customer</a:t>
            </a:r>
            <a:r>
              <a:rPr sz="1050" b="1" kern="0" spc="-65">
                <a:solidFill>
                  <a:srgbClr val="FFFFFF"/>
                </a:solidFill>
                <a:latin typeface="Arial"/>
                <a:cs typeface="Arial"/>
              </a:rPr>
              <a:t> </a:t>
            </a:r>
            <a:r>
              <a:rPr sz="1050" b="1" kern="0" spc="-10">
                <a:solidFill>
                  <a:srgbClr val="FFFFFF"/>
                </a:solidFill>
                <a:latin typeface="Arial"/>
                <a:cs typeface="Arial"/>
              </a:rPr>
              <a:t>Delight Presentation</a:t>
            </a:r>
            <a:endParaRPr sz="1050" kern="0">
              <a:solidFill>
                <a:sysClr val="windowText" lastClr="000000"/>
              </a:solidFill>
              <a:latin typeface="Arial"/>
              <a:cs typeface="Arial"/>
            </a:endParaRPr>
          </a:p>
        </p:txBody>
      </p:sp>
      <p:sp>
        <p:nvSpPr>
          <p:cNvPr id="7" name="object 7"/>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38100">
              <a:spcBef>
                <a:spcPts val="10"/>
              </a:spcBef>
            </a:pPr>
            <a:r>
              <a:rPr kern="0" spc="-25">
                <a:solidFill>
                  <a:prstClr val="white"/>
                </a:solidFill>
              </a:rPr>
              <a:t>102</a:t>
            </a:r>
          </a:p>
        </p:txBody>
      </p:sp>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9" name="object 5">
            <a:extLst>
              <a:ext uri="{FF2B5EF4-FFF2-40B4-BE49-F238E27FC236}">
                <a16:creationId xmlns:a16="http://schemas.microsoft.com/office/drawing/2014/main" id="{7597AD26-0D6D-32AE-B6BC-5FB188E1F833}"/>
              </a:ext>
            </a:extLst>
          </p:cNvPr>
          <p:cNvSpPr/>
          <p:nvPr/>
        </p:nvSpPr>
        <p:spPr>
          <a:xfrm>
            <a:off x="5217850" y="3216909"/>
            <a:ext cx="1201747" cy="501270"/>
          </a:xfrm>
          <a:custGeom>
            <a:avLst/>
            <a:gdLst/>
            <a:ahLst/>
            <a:cxnLst/>
            <a:rect l="l" t="t" r="r" b="b"/>
            <a:pathLst>
              <a:path w="1635759" h="635000">
                <a:moveTo>
                  <a:pt x="1529714" y="0"/>
                </a:moveTo>
                <a:lnTo>
                  <a:pt x="105790" y="0"/>
                </a:lnTo>
                <a:lnTo>
                  <a:pt x="64615" y="8314"/>
                </a:lnTo>
                <a:lnTo>
                  <a:pt x="30987" y="30987"/>
                </a:lnTo>
                <a:lnTo>
                  <a:pt x="8314" y="64615"/>
                </a:lnTo>
                <a:lnTo>
                  <a:pt x="0" y="105790"/>
                </a:lnTo>
                <a:lnTo>
                  <a:pt x="0" y="528955"/>
                </a:lnTo>
                <a:lnTo>
                  <a:pt x="8314" y="570130"/>
                </a:lnTo>
                <a:lnTo>
                  <a:pt x="30987" y="603757"/>
                </a:lnTo>
                <a:lnTo>
                  <a:pt x="64615" y="626431"/>
                </a:lnTo>
                <a:lnTo>
                  <a:pt x="105790" y="634745"/>
                </a:lnTo>
                <a:lnTo>
                  <a:pt x="1529714" y="634745"/>
                </a:lnTo>
                <a:lnTo>
                  <a:pt x="1570890" y="626431"/>
                </a:lnTo>
                <a:lnTo>
                  <a:pt x="1604517" y="603757"/>
                </a:lnTo>
                <a:lnTo>
                  <a:pt x="1627191" y="570130"/>
                </a:lnTo>
                <a:lnTo>
                  <a:pt x="1635506" y="528955"/>
                </a:lnTo>
                <a:lnTo>
                  <a:pt x="1635506" y="105790"/>
                </a:lnTo>
                <a:lnTo>
                  <a:pt x="1627191" y="64615"/>
                </a:lnTo>
                <a:lnTo>
                  <a:pt x="1604517" y="30987"/>
                </a:lnTo>
                <a:lnTo>
                  <a:pt x="1570890" y="8314"/>
                </a:lnTo>
                <a:lnTo>
                  <a:pt x="1529714" y="0"/>
                </a:lnTo>
                <a:close/>
              </a:path>
            </a:pathLst>
          </a:custGeom>
          <a:solidFill>
            <a:srgbClr val="1B407A"/>
          </a:solidFill>
        </p:spPr>
        <p:txBody>
          <a:bodyPr wrap="square" lIns="0" tIns="0" rIns="0" bIns="0" rtlCol="0"/>
          <a:lstStyle/>
          <a:p>
            <a:endParaRPr kern="0">
              <a:solidFill>
                <a:sysClr val="windowText" lastClr="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35"/>
              <a:t> </a:t>
            </a:r>
            <a:r>
              <a:rPr sz="3800"/>
              <a:t>4:</a:t>
            </a:r>
            <a:r>
              <a:rPr sz="3800" spc="-5"/>
              <a:t> </a:t>
            </a:r>
            <a:r>
              <a:rPr sz="3800"/>
              <a:t>Offer</a:t>
            </a:r>
            <a:r>
              <a:rPr sz="3800" spc="-10"/>
              <a:t> Protection</a:t>
            </a:r>
            <a:endParaRPr sz="3800"/>
          </a:p>
        </p:txBody>
      </p:sp>
      <p:sp>
        <p:nvSpPr>
          <p:cNvPr id="4" name="object 4"/>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38100">
              <a:spcBef>
                <a:spcPts val="10"/>
              </a:spcBef>
            </a:pPr>
            <a:r>
              <a:rPr kern="0" spc="-25">
                <a:solidFill>
                  <a:prstClr val="white"/>
                </a:solidFill>
              </a:rPr>
              <a:t>103</a:t>
            </a:r>
          </a:p>
        </p:txBody>
      </p:sp>
      <p:sp>
        <p:nvSpPr>
          <p:cNvPr id="5" name="object 5"/>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3" name="object 3"/>
          <p:cNvSpPr txBox="1"/>
          <p:nvPr/>
        </p:nvSpPr>
        <p:spPr>
          <a:xfrm>
            <a:off x="436169" y="1131824"/>
            <a:ext cx="11224895" cy="4013200"/>
          </a:xfrm>
          <a:prstGeom prst="rect">
            <a:avLst/>
          </a:prstGeom>
        </p:spPr>
        <p:txBody>
          <a:bodyPr vert="horz" wrap="square" lIns="0" tIns="12065" rIns="0" bIns="0" rtlCol="0">
            <a:spAutoFit/>
          </a:bodyPr>
          <a:lstStyle/>
          <a:p>
            <a:pPr marL="13970">
              <a:spcBef>
                <a:spcPts val="95"/>
              </a:spcBef>
            </a:pPr>
            <a:r>
              <a:rPr sz="2450" b="1" kern="0">
                <a:solidFill>
                  <a:sysClr val="windowText" lastClr="000000"/>
                </a:solidFill>
                <a:latin typeface="Calibri"/>
                <a:cs typeface="Calibri"/>
              </a:rPr>
              <a:t>Yes</a:t>
            </a:r>
            <a:r>
              <a:rPr sz="2450" b="1" kern="0" spc="-50">
                <a:solidFill>
                  <a:sysClr val="windowText" lastClr="000000"/>
                </a:solidFill>
                <a:latin typeface="Calibri"/>
                <a:cs typeface="Calibri"/>
              </a:rPr>
              <a:t> </a:t>
            </a:r>
            <a:r>
              <a:rPr sz="2450" b="1" kern="0">
                <a:solidFill>
                  <a:sysClr val="windowText" lastClr="000000"/>
                </a:solidFill>
                <a:latin typeface="Calibri"/>
                <a:cs typeface="Calibri"/>
              </a:rPr>
              <a:t>to</a:t>
            </a:r>
            <a:r>
              <a:rPr sz="2450" b="1" kern="0" spc="-35">
                <a:solidFill>
                  <a:sysClr val="windowText" lastClr="000000"/>
                </a:solidFill>
                <a:latin typeface="Calibri"/>
                <a:cs typeface="Calibri"/>
              </a:rPr>
              <a:t> </a:t>
            </a:r>
            <a:r>
              <a:rPr sz="2450" b="1" kern="0">
                <a:solidFill>
                  <a:sysClr val="windowText" lastClr="000000"/>
                </a:solidFill>
                <a:latin typeface="Calibri"/>
                <a:cs typeface="Calibri"/>
              </a:rPr>
              <a:t>Benefits</a:t>
            </a:r>
            <a:r>
              <a:rPr sz="2450" b="1" kern="0" spc="-40">
                <a:solidFill>
                  <a:sysClr val="windowText" lastClr="000000"/>
                </a:solidFill>
                <a:latin typeface="Calibri"/>
                <a:cs typeface="Calibri"/>
              </a:rPr>
              <a:t> </a:t>
            </a:r>
            <a:r>
              <a:rPr sz="2450" b="1" kern="0">
                <a:solidFill>
                  <a:sysClr val="windowText" lastClr="000000"/>
                </a:solidFill>
                <a:latin typeface="Calibri"/>
                <a:cs typeface="Calibri"/>
              </a:rPr>
              <a:t>–</a:t>
            </a:r>
            <a:r>
              <a:rPr sz="2450" b="1" kern="0" spc="-35">
                <a:solidFill>
                  <a:sysClr val="windowText" lastClr="000000"/>
                </a:solidFill>
                <a:latin typeface="Calibri"/>
                <a:cs typeface="Calibri"/>
              </a:rPr>
              <a:t> </a:t>
            </a:r>
            <a:r>
              <a:rPr sz="2450" b="1" kern="0">
                <a:solidFill>
                  <a:sysClr val="windowText" lastClr="000000"/>
                </a:solidFill>
                <a:latin typeface="Calibri"/>
                <a:cs typeface="Calibri"/>
              </a:rPr>
              <a:t>Not</a:t>
            </a:r>
            <a:r>
              <a:rPr sz="2450" b="1" kern="0" spc="-45">
                <a:solidFill>
                  <a:sysClr val="windowText" lastClr="000000"/>
                </a:solidFill>
                <a:latin typeface="Calibri"/>
                <a:cs typeface="Calibri"/>
              </a:rPr>
              <a:t> </a:t>
            </a:r>
            <a:r>
              <a:rPr sz="2450" b="1" kern="0" spc="-10">
                <a:solidFill>
                  <a:sysClr val="windowText" lastClr="000000"/>
                </a:solidFill>
                <a:latin typeface="Calibri"/>
                <a:cs typeface="Calibri"/>
              </a:rPr>
              <a:t>Consequences</a:t>
            </a:r>
            <a:endParaRPr sz="2450" kern="0">
              <a:solidFill>
                <a:sysClr val="windowText" lastClr="000000"/>
              </a:solidFill>
              <a:latin typeface="Calibri"/>
              <a:cs typeface="Calibri"/>
            </a:endParaRPr>
          </a:p>
          <a:p>
            <a:pPr>
              <a:spcBef>
                <a:spcPts val="2810"/>
              </a:spcBef>
            </a:pPr>
            <a:endParaRPr sz="2450" kern="0">
              <a:solidFill>
                <a:sysClr val="windowText" lastClr="000000"/>
              </a:solidFill>
              <a:latin typeface="Calibri"/>
              <a:cs typeface="Calibri"/>
            </a:endParaRPr>
          </a:p>
          <a:p>
            <a:pPr marL="476884" indent="-464184">
              <a:buSzPct val="118750"/>
              <a:buFontTx/>
              <a:buChar char="•"/>
              <a:tabLst>
                <a:tab pos="476884" algn="l"/>
              </a:tabLst>
            </a:pPr>
            <a:r>
              <a:rPr sz="2400" kern="0">
                <a:solidFill>
                  <a:sysClr val="windowText" lastClr="000000"/>
                </a:solidFill>
                <a:latin typeface="Calibri"/>
                <a:cs typeface="Calibri"/>
              </a:rPr>
              <a:t>Focus</a:t>
            </a:r>
            <a:r>
              <a:rPr sz="2400" kern="0" spc="-50">
                <a:solidFill>
                  <a:sysClr val="windowText" lastClr="000000"/>
                </a:solidFill>
                <a:latin typeface="Calibri"/>
                <a:cs typeface="Calibri"/>
              </a:rPr>
              <a:t> </a:t>
            </a:r>
            <a:r>
              <a:rPr sz="2400" kern="0">
                <a:solidFill>
                  <a:sysClr val="windowText" lastClr="000000"/>
                </a:solidFill>
                <a:latin typeface="Calibri"/>
                <a:cs typeface="Calibri"/>
              </a:rPr>
              <a:t>on</a:t>
            </a:r>
            <a:r>
              <a:rPr sz="2400" kern="0" spc="-35">
                <a:solidFill>
                  <a:sysClr val="windowText" lastClr="000000"/>
                </a:solidFill>
                <a:latin typeface="Calibri"/>
                <a:cs typeface="Calibri"/>
              </a:rPr>
              <a:t> </a:t>
            </a:r>
            <a:r>
              <a:rPr sz="2400" kern="0">
                <a:solidFill>
                  <a:sysClr val="windowText" lastClr="000000"/>
                </a:solidFill>
                <a:latin typeface="Calibri"/>
                <a:cs typeface="Calibri"/>
              </a:rPr>
              <a:t>the</a:t>
            </a:r>
            <a:r>
              <a:rPr sz="2400" kern="0" spc="-40">
                <a:solidFill>
                  <a:sysClr val="windowText" lastClr="000000"/>
                </a:solidFill>
                <a:latin typeface="Calibri"/>
                <a:cs typeface="Calibri"/>
              </a:rPr>
              <a:t> </a:t>
            </a:r>
            <a:r>
              <a:rPr sz="2400" kern="0">
                <a:solidFill>
                  <a:sysClr val="windowText" lastClr="000000"/>
                </a:solidFill>
                <a:latin typeface="Calibri"/>
                <a:cs typeface="Calibri"/>
              </a:rPr>
              <a:t>positives</a:t>
            </a:r>
            <a:r>
              <a:rPr sz="2400" kern="0" spc="-30">
                <a:solidFill>
                  <a:sysClr val="windowText" lastClr="000000"/>
                </a:solidFill>
                <a:latin typeface="Calibri"/>
                <a:cs typeface="Calibri"/>
              </a:rPr>
              <a:t> </a:t>
            </a:r>
            <a:r>
              <a:rPr sz="2400" kern="0">
                <a:solidFill>
                  <a:sysClr val="windowText" lastClr="000000"/>
                </a:solidFill>
                <a:latin typeface="Calibri"/>
                <a:cs typeface="Calibri"/>
              </a:rPr>
              <a:t>not</a:t>
            </a:r>
            <a:r>
              <a:rPr sz="2400" kern="0" spc="-40">
                <a:solidFill>
                  <a:sysClr val="windowText" lastClr="000000"/>
                </a:solidFill>
                <a:latin typeface="Calibri"/>
                <a:cs typeface="Calibri"/>
              </a:rPr>
              <a:t> </a:t>
            </a:r>
            <a:r>
              <a:rPr sz="2400" kern="0" spc="-10">
                <a:solidFill>
                  <a:sysClr val="windowText" lastClr="000000"/>
                </a:solidFill>
                <a:latin typeface="Calibri"/>
                <a:cs typeface="Calibri"/>
              </a:rPr>
              <a:t>negatives</a:t>
            </a:r>
            <a:endParaRPr sz="2400" kern="0">
              <a:solidFill>
                <a:sysClr val="windowText" lastClr="000000"/>
              </a:solidFill>
              <a:latin typeface="Calibri"/>
              <a:cs typeface="Calibri"/>
            </a:endParaRPr>
          </a:p>
          <a:p>
            <a:pPr>
              <a:spcBef>
                <a:spcPts val="755"/>
              </a:spcBef>
              <a:buFont typeface="Calibri"/>
              <a:buChar char="•"/>
            </a:pPr>
            <a:endParaRPr sz="2400" kern="0">
              <a:solidFill>
                <a:sysClr val="windowText" lastClr="000000"/>
              </a:solidFill>
              <a:latin typeface="Calibri"/>
              <a:cs typeface="Calibri"/>
            </a:endParaRPr>
          </a:p>
          <a:p>
            <a:pPr marL="476884" indent="-464184">
              <a:buSzPct val="118750"/>
              <a:buFontTx/>
              <a:buChar char="•"/>
              <a:tabLst>
                <a:tab pos="476884" algn="l"/>
                <a:tab pos="3007360" algn="l"/>
              </a:tabLst>
            </a:pPr>
            <a:r>
              <a:rPr sz="2400" kern="0">
                <a:solidFill>
                  <a:sysClr val="windowText" lastClr="000000"/>
                </a:solidFill>
                <a:latin typeface="Calibri"/>
                <a:cs typeface="Calibri"/>
              </a:rPr>
              <a:t>Give</a:t>
            </a:r>
            <a:r>
              <a:rPr sz="2400" kern="0" spc="-55">
                <a:solidFill>
                  <a:sysClr val="windowText" lastClr="000000"/>
                </a:solidFill>
                <a:latin typeface="Calibri"/>
                <a:cs typeface="Calibri"/>
              </a:rPr>
              <a:t> </a:t>
            </a:r>
            <a:r>
              <a:rPr sz="2400" kern="0">
                <a:solidFill>
                  <a:sysClr val="windowText" lastClr="000000"/>
                </a:solidFill>
                <a:latin typeface="Calibri"/>
                <a:cs typeface="Calibri"/>
              </a:rPr>
              <a:t>customers</a:t>
            </a:r>
            <a:r>
              <a:rPr sz="2400" kern="0" spc="-65">
                <a:solidFill>
                  <a:sysClr val="windowText" lastClr="000000"/>
                </a:solidFill>
                <a:latin typeface="Calibri"/>
                <a:cs typeface="Calibri"/>
              </a:rPr>
              <a:t> </a:t>
            </a:r>
            <a:r>
              <a:rPr sz="2400" kern="0" spc="-25">
                <a:solidFill>
                  <a:sysClr val="windowText" lastClr="000000"/>
                </a:solidFill>
                <a:latin typeface="Calibri"/>
                <a:cs typeface="Calibri"/>
              </a:rPr>
              <a:t>the</a:t>
            </a:r>
            <a:r>
              <a:rPr sz="2400" kern="0">
                <a:solidFill>
                  <a:sysClr val="windowText" lastClr="000000"/>
                </a:solidFill>
                <a:latin typeface="Calibri"/>
                <a:cs typeface="Calibri"/>
              </a:rPr>
              <a:t>	opportunity</a:t>
            </a:r>
            <a:r>
              <a:rPr sz="2400" kern="0" spc="-25">
                <a:solidFill>
                  <a:sysClr val="windowText" lastClr="000000"/>
                </a:solidFill>
                <a:latin typeface="Calibri"/>
                <a:cs typeface="Calibri"/>
              </a:rPr>
              <a:t> </a:t>
            </a:r>
            <a:r>
              <a:rPr sz="2400" kern="0">
                <a:solidFill>
                  <a:sysClr val="windowText" lastClr="000000"/>
                </a:solidFill>
                <a:latin typeface="Calibri"/>
                <a:cs typeface="Calibri"/>
              </a:rPr>
              <a:t>to</a:t>
            </a:r>
            <a:r>
              <a:rPr sz="2400" kern="0" spc="-30">
                <a:solidFill>
                  <a:sysClr val="windowText" lastClr="000000"/>
                </a:solidFill>
                <a:latin typeface="Calibri"/>
                <a:cs typeface="Calibri"/>
              </a:rPr>
              <a:t> </a:t>
            </a:r>
            <a:r>
              <a:rPr sz="2400" kern="0">
                <a:solidFill>
                  <a:sysClr val="windowText" lastClr="000000"/>
                </a:solidFill>
                <a:latin typeface="Calibri"/>
                <a:cs typeface="Calibri"/>
              </a:rPr>
              <a:t>make</a:t>
            </a:r>
            <a:r>
              <a:rPr sz="2400" kern="0" spc="-45">
                <a:solidFill>
                  <a:sysClr val="windowText" lastClr="000000"/>
                </a:solidFill>
                <a:latin typeface="Calibri"/>
                <a:cs typeface="Calibri"/>
              </a:rPr>
              <a:t> </a:t>
            </a:r>
            <a:r>
              <a:rPr sz="2400" kern="0">
                <a:solidFill>
                  <a:sysClr val="windowText" lastClr="000000"/>
                </a:solidFill>
                <a:latin typeface="Calibri"/>
                <a:cs typeface="Calibri"/>
              </a:rPr>
              <a:t>informed</a:t>
            </a:r>
            <a:r>
              <a:rPr sz="2400" kern="0" spc="-30">
                <a:solidFill>
                  <a:sysClr val="windowText" lastClr="000000"/>
                </a:solidFill>
                <a:latin typeface="Calibri"/>
                <a:cs typeface="Calibri"/>
              </a:rPr>
              <a:t> </a:t>
            </a:r>
            <a:r>
              <a:rPr sz="2400" kern="0">
                <a:solidFill>
                  <a:sysClr val="windowText" lastClr="000000"/>
                </a:solidFill>
                <a:latin typeface="Calibri"/>
                <a:cs typeface="Calibri"/>
              </a:rPr>
              <a:t>buying</a:t>
            </a:r>
            <a:r>
              <a:rPr sz="2400" kern="0" spc="-25">
                <a:solidFill>
                  <a:sysClr val="windowText" lastClr="000000"/>
                </a:solidFill>
                <a:latin typeface="Calibri"/>
                <a:cs typeface="Calibri"/>
              </a:rPr>
              <a:t> </a:t>
            </a:r>
            <a:r>
              <a:rPr sz="2400" kern="0" spc="-10">
                <a:solidFill>
                  <a:sysClr val="windowText" lastClr="000000"/>
                </a:solidFill>
                <a:latin typeface="Calibri"/>
                <a:cs typeface="Calibri"/>
              </a:rPr>
              <a:t>decision</a:t>
            </a:r>
            <a:endParaRPr sz="2400" kern="0">
              <a:solidFill>
                <a:sysClr val="windowText" lastClr="000000"/>
              </a:solidFill>
              <a:latin typeface="Calibri"/>
              <a:cs typeface="Calibri"/>
            </a:endParaRPr>
          </a:p>
          <a:p>
            <a:pPr>
              <a:spcBef>
                <a:spcPts val="740"/>
              </a:spcBef>
              <a:buFont typeface="Calibri"/>
              <a:buChar char="•"/>
            </a:pPr>
            <a:endParaRPr sz="2400" kern="0">
              <a:solidFill>
                <a:sysClr val="windowText" lastClr="000000"/>
              </a:solidFill>
              <a:latin typeface="Calibri"/>
              <a:cs typeface="Calibri"/>
            </a:endParaRPr>
          </a:p>
          <a:p>
            <a:pPr marL="476884" indent="-464184">
              <a:buSzPct val="118750"/>
              <a:buFontTx/>
              <a:buChar char="•"/>
              <a:tabLst>
                <a:tab pos="476884" algn="l"/>
              </a:tabLst>
            </a:pPr>
            <a:r>
              <a:rPr sz="2400" kern="0">
                <a:solidFill>
                  <a:sysClr val="windowText" lastClr="000000"/>
                </a:solidFill>
                <a:latin typeface="Calibri"/>
                <a:cs typeface="Calibri"/>
              </a:rPr>
              <a:t>Customers</a:t>
            </a:r>
            <a:r>
              <a:rPr sz="2400" kern="0" spc="-45">
                <a:solidFill>
                  <a:sysClr val="windowText" lastClr="000000"/>
                </a:solidFill>
                <a:latin typeface="Calibri"/>
                <a:cs typeface="Calibri"/>
              </a:rPr>
              <a:t> </a:t>
            </a:r>
            <a:r>
              <a:rPr sz="2400" kern="0">
                <a:solidFill>
                  <a:sysClr val="windowText" lastClr="000000"/>
                </a:solidFill>
                <a:latin typeface="Calibri"/>
                <a:cs typeface="Calibri"/>
              </a:rPr>
              <a:t>are</a:t>
            </a:r>
            <a:r>
              <a:rPr sz="2400" kern="0" spc="-35">
                <a:solidFill>
                  <a:sysClr val="windowText" lastClr="000000"/>
                </a:solidFill>
                <a:latin typeface="Calibri"/>
                <a:cs typeface="Calibri"/>
              </a:rPr>
              <a:t> </a:t>
            </a:r>
            <a:r>
              <a:rPr sz="2400" kern="0">
                <a:solidFill>
                  <a:sysClr val="windowText" lastClr="000000"/>
                </a:solidFill>
                <a:latin typeface="Calibri"/>
                <a:cs typeface="Calibri"/>
              </a:rPr>
              <a:t>more</a:t>
            </a:r>
            <a:r>
              <a:rPr sz="2400" kern="0" spc="-35">
                <a:solidFill>
                  <a:sysClr val="windowText" lastClr="000000"/>
                </a:solidFill>
                <a:latin typeface="Calibri"/>
                <a:cs typeface="Calibri"/>
              </a:rPr>
              <a:t> </a:t>
            </a:r>
            <a:r>
              <a:rPr sz="2400" kern="0">
                <a:solidFill>
                  <a:sysClr val="windowText" lastClr="000000"/>
                </a:solidFill>
                <a:latin typeface="Calibri"/>
                <a:cs typeface="Calibri"/>
              </a:rPr>
              <a:t>receptive</a:t>
            </a:r>
            <a:r>
              <a:rPr sz="2400" kern="0" spc="-35">
                <a:solidFill>
                  <a:sysClr val="windowText" lastClr="000000"/>
                </a:solidFill>
                <a:latin typeface="Calibri"/>
                <a:cs typeface="Calibri"/>
              </a:rPr>
              <a:t> </a:t>
            </a:r>
            <a:r>
              <a:rPr sz="2400" kern="0">
                <a:solidFill>
                  <a:sysClr val="windowText" lastClr="000000"/>
                </a:solidFill>
                <a:latin typeface="Calibri"/>
                <a:cs typeface="Calibri"/>
              </a:rPr>
              <a:t>to</a:t>
            </a:r>
            <a:r>
              <a:rPr sz="2400" kern="0" spc="-30">
                <a:solidFill>
                  <a:sysClr val="windowText" lastClr="000000"/>
                </a:solidFill>
                <a:latin typeface="Calibri"/>
                <a:cs typeface="Calibri"/>
              </a:rPr>
              <a:t> </a:t>
            </a:r>
            <a:r>
              <a:rPr sz="2400" kern="0">
                <a:solidFill>
                  <a:sysClr val="windowText" lastClr="000000"/>
                </a:solidFill>
                <a:latin typeface="Calibri"/>
                <a:cs typeface="Calibri"/>
              </a:rPr>
              <a:t>your</a:t>
            </a:r>
            <a:r>
              <a:rPr sz="2400" kern="0" spc="-35">
                <a:solidFill>
                  <a:sysClr val="windowText" lastClr="000000"/>
                </a:solidFill>
                <a:latin typeface="Calibri"/>
                <a:cs typeface="Calibri"/>
              </a:rPr>
              <a:t> </a:t>
            </a:r>
            <a:r>
              <a:rPr sz="2400" kern="0">
                <a:solidFill>
                  <a:sysClr val="windowText" lastClr="000000"/>
                </a:solidFill>
                <a:latin typeface="Calibri"/>
                <a:cs typeface="Calibri"/>
              </a:rPr>
              <a:t>presentation</a:t>
            </a:r>
            <a:r>
              <a:rPr sz="2400" kern="0" spc="-45">
                <a:solidFill>
                  <a:sysClr val="windowText" lastClr="000000"/>
                </a:solidFill>
                <a:latin typeface="Calibri"/>
                <a:cs typeface="Calibri"/>
              </a:rPr>
              <a:t> </a:t>
            </a:r>
            <a:r>
              <a:rPr sz="2400" kern="0">
                <a:solidFill>
                  <a:sysClr val="windowText" lastClr="000000"/>
                </a:solidFill>
                <a:latin typeface="Calibri"/>
                <a:cs typeface="Calibri"/>
              </a:rPr>
              <a:t>will</a:t>
            </a:r>
            <a:r>
              <a:rPr sz="2400" kern="0" spc="-40">
                <a:solidFill>
                  <a:sysClr val="windowText" lastClr="000000"/>
                </a:solidFill>
                <a:latin typeface="Calibri"/>
                <a:cs typeface="Calibri"/>
              </a:rPr>
              <a:t> </a:t>
            </a:r>
            <a:r>
              <a:rPr sz="2400" kern="0">
                <a:solidFill>
                  <a:sysClr val="windowText" lastClr="000000"/>
                </a:solidFill>
                <a:latin typeface="Calibri"/>
                <a:cs typeface="Calibri"/>
              </a:rPr>
              <a:t>be</a:t>
            </a:r>
            <a:r>
              <a:rPr sz="2400" kern="0" spc="-20">
                <a:solidFill>
                  <a:sysClr val="windowText" lastClr="000000"/>
                </a:solidFill>
                <a:latin typeface="Calibri"/>
                <a:cs typeface="Calibri"/>
              </a:rPr>
              <a:t> </a:t>
            </a:r>
            <a:r>
              <a:rPr sz="2400" kern="0">
                <a:solidFill>
                  <a:sysClr val="windowText" lastClr="000000"/>
                </a:solidFill>
                <a:latin typeface="Calibri"/>
                <a:cs typeface="Calibri"/>
              </a:rPr>
              <a:t>much</a:t>
            </a:r>
            <a:r>
              <a:rPr sz="2400" kern="0" spc="-40">
                <a:solidFill>
                  <a:sysClr val="windowText" lastClr="000000"/>
                </a:solidFill>
                <a:latin typeface="Calibri"/>
                <a:cs typeface="Calibri"/>
              </a:rPr>
              <a:t> </a:t>
            </a:r>
            <a:r>
              <a:rPr sz="2400" kern="0">
                <a:solidFill>
                  <a:sysClr val="windowText" lastClr="000000"/>
                </a:solidFill>
                <a:latin typeface="Calibri"/>
                <a:cs typeface="Calibri"/>
              </a:rPr>
              <a:t>more</a:t>
            </a:r>
            <a:r>
              <a:rPr sz="2400" kern="0" spc="-35">
                <a:solidFill>
                  <a:sysClr val="windowText" lastClr="000000"/>
                </a:solidFill>
                <a:latin typeface="Calibri"/>
                <a:cs typeface="Calibri"/>
              </a:rPr>
              <a:t> </a:t>
            </a:r>
            <a:r>
              <a:rPr sz="2400" kern="0">
                <a:solidFill>
                  <a:sysClr val="windowText" lastClr="000000"/>
                </a:solidFill>
                <a:latin typeface="Calibri"/>
                <a:cs typeface="Calibri"/>
              </a:rPr>
              <a:t>likely</a:t>
            </a:r>
            <a:r>
              <a:rPr sz="2400" kern="0" spc="-35">
                <a:solidFill>
                  <a:sysClr val="windowText" lastClr="000000"/>
                </a:solidFill>
                <a:latin typeface="Calibri"/>
                <a:cs typeface="Calibri"/>
              </a:rPr>
              <a:t> </a:t>
            </a:r>
            <a:r>
              <a:rPr sz="2400" kern="0">
                <a:solidFill>
                  <a:sysClr val="windowText" lastClr="000000"/>
                </a:solidFill>
                <a:latin typeface="Calibri"/>
                <a:cs typeface="Calibri"/>
              </a:rPr>
              <a:t>to</a:t>
            </a:r>
            <a:r>
              <a:rPr sz="2400" kern="0" spc="-30">
                <a:solidFill>
                  <a:sysClr val="windowText" lastClr="000000"/>
                </a:solidFill>
                <a:latin typeface="Calibri"/>
                <a:cs typeface="Calibri"/>
              </a:rPr>
              <a:t> </a:t>
            </a:r>
            <a:r>
              <a:rPr sz="2400" kern="0">
                <a:solidFill>
                  <a:sysClr val="windowText" lastClr="000000"/>
                </a:solidFill>
                <a:latin typeface="Calibri"/>
                <a:cs typeface="Calibri"/>
              </a:rPr>
              <a:t>say</a:t>
            </a:r>
            <a:r>
              <a:rPr sz="2400" kern="0" spc="-30">
                <a:solidFill>
                  <a:sysClr val="windowText" lastClr="000000"/>
                </a:solidFill>
                <a:latin typeface="Calibri"/>
                <a:cs typeface="Calibri"/>
              </a:rPr>
              <a:t> </a:t>
            </a:r>
            <a:r>
              <a:rPr sz="2400" kern="0" spc="-25">
                <a:solidFill>
                  <a:sysClr val="windowText" lastClr="000000"/>
                </a:solidFill>
                <a:latin typeface="Calibri"/>
                <a:cs typeface="Calibri"/>
              </a:rPr>
              <a:t>yes</a:t>
            </a:r>
            <a:endParaRPr sz="2400" kern="0">
              <a:solidFill>
                <a:sysClr val="windowText" lastClr="000000"/>
              </a:solidFill>
              <a:latin typeface="Calibri"/>
              <a:cs typeface="Calibri"/>
            </a:endParaRPr>
          </a:p>
          <a:p>
            <a:pPr>
              <a:spcBef>
                <a:spcPts val="760"/>
              </a:spcBef>
              <a:buFont typeface="Calibri"/>
              <a:buChar char="•"/>
            </a:pPr>
            <a:endParaRPr sz="2400" kern="0">
              <a:solidFill>
                <a:sysClr val="windowText" lastClr="000000"/>
              </a:solidFill>
              <a:latin typeface="Calibri"/>
              <a:cs typeface="Calibri"/>
            </a:endParaRPr>
          </a:p>
          <a:p>
            <a:pPr marL="476884" indent="-464184">
              <a:buSzPct val="118750"/>
              <a:buFontTx/>
              <a:buChar char="•"/>
              <a:tabLst>
                <a:tab pos="476884" algn="l"/>
              </a:tabLst>
            </a:pPr>
            <a:r>
              <a:rPr sz="2400" kern="0">
                <a:solidFill>
                  <a:sysClr val="windowText" lastClr="000000"/>
                </a:solidFill>
                <a:latin typeface="Calibri"/>
                <a:cs typeface="Calibri"/>
              </a:rPr>
              <a:t>Experts</a:t>
            </a:r>
            <a:r>
              <a:rPr sz="2400" kern="0" spc="-80">
                <a:solidFill>
                  <a:sysClr val="windowText" lastClr="000000"/>
                </a:solidFill>
                <a:latin typeface="Calibri"/>
                <a:cs typeface="Calibri"/>
              </a:rPr>
              <a:t> </a:t>
            </a:r>
            <a:r>
              <a:rPr sz="2400" kern="0">
                <a:solidFill>
                  <a:sysClr val="windowText" lastClr="000000"/>
                </a:solidFill>
                <a:latin typeface="Calibri"/>
                <a:cs typeface="Calibri"/>
              </a:rPr>
              <a:t>educate</a:t>
            </a:r>
            <a:r>
              <a:rPr sz="2400" kern="0" spc="-65">
                <a:solidFill>
                  <a:sysClr val="windowText" lastClr="000000"/>
                </a:solidFill>
                <a:latin typeface="Calibri"/>
                <a:cs typeface="Calibri"/>
              </a:rPr>
              <a:t> </a:t>
            </a:r>
            <a:r>
              <a:rPr sz="2400" kern="0">
                <a:solidFill>
                  <a:sysClr val="windowText" lastClr="000000"/>
                </a:solidFill>
                <a:latin typeface="Calibri"/>
                <a:cs typeface="Calibri"/>
              </a:rPr>
              <a:t>and</a:t>
            </a:r>
            <a:r>
              <a:rPr sz="2400" kern="0" spc="-65">
                <a:solidFill>
                  <a:sysClr val="windowText" lastClr="000000"/>
                </a:solidFill>
                <a:latin typeface="Calibri"/>
                <a:cs typeface="Calibri"/>
              </a:rPr>
              <a:t> </a:t>
            </a:r>
            <a:r>
              <a:rPr sz="2400" kern="0">
                <a:solidFill>
                  <a:sysClr val="windowText" lastClr="000000"/>
                </a:solidFill>
                <a:latin typeface="Calibri"/>
                <a:cs typeface="Calibri"/>
              </a:rPr>
              <a:t>deliver</a:t>
            </a:r>
            <a:r>
              <a:rPr sz="2400" kern="0" spc="-55">
                <a:solidFill>
                  <a:sysClr val="windowText" lastClr="000000"/>
                </a:solidFill>
                <a:latin typeface="Calibri"/>
                <a:cs typeface="Calibri"/>
              </a:rPr>
              <a:t> </a:t>
            </a:r>
            <a:r>
              <a:rPr sz="2400" kern="0">
                <a:solidFill>
                  <a:sysClr val="windowText" lastClr="000000"/>
                </a:solidFill>
                <a:latin typeface="Calibri"/>
                <a:cs typeface="Calibri"/>
              </a:rPr>
              <a:t>exceptional</a:t>
            </a:r>
            <a:r>
              <a:rPr sz="2400" kern="0" spc="-75">
                <a:solidFill>
                  <a:sysClr val="windowText" lastClr="000000"/>
                </a:solidFill>
                <a:latin typeface="Calibri"/>
                <a:cs typeface="Calibri"/>
              </a:rPr>
              <a:t> </a:t>
            </a:r>
            <a:r>
              <a:rPr sz="2400" kern="0" spc="-10">
                <a:solidFill>
                  <a:sysClr val="windowText" lastClr="000000"/>
                </a:solidFill>
                <a:latin typeface="Calibri"/>
                <a:cs typeface="Calibri"/>
              </a:rPr>
              <a:t>service</a:t>
            </a:r>
            <a:endParaRPr sz="2400" kern="0">
              <a:solidFill>
                <a:sysClr val="windowText" lastClr="000000"/>
              </a:solidFill>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35"/>
              <a:t> </a:t>
            </a:r>
            <a:r>
              <a:rPr sz="3800"/>
              <a:t>4:</a:t>
            </a:r>
            <a:r>
              <a:rPr sz="3800" spc="-5"/>
              <a:t> </a:t>
            </a:r>
            <a:r>
              <a:rPr sz="3800"/>
              <a:t>Offer</a:t>
            </a:r>
            <a:r>
              <a:rPr sz="3800" spc="-10"/>
              <a:t> Protection</a:t>
            </a:r>
            <a:endParaRPr sz="3800"/>
          </a:p>
        </p:txBody>
      </p:sp>
      <p:sp>
        <p:nvSpPr>
          <p:cNvPr id="4" name="object 4"/>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38100">
              <a:spcBef>
                <a:spcPts val="10"/>
              </a:spcBef>
            </a:pPr>
            <a:r>
              <a:rPr kern="0" spc="-25">
                <a:solidFill>
                  <a:prstClr val="white"/>
                </a:solidFill>
              </a:rPr>
              <a:t>104</a:t>
            </a:r>
          </a:p>
        </p:txBody>
      </p:sp>
      <p:sp>
        <p:nvSpPr>
          <p:cNvPr id="5" name="object 5"/>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3" name="object 3"/>
          <p:cNvSpPr txBox="1"/>
          <p:nvPr/>
        </p:nvSpPr>
        <p:spPr>
          <a:xfrm>
            <a:off x="436169" y="1131824"/>
            <a:ext cx="7877175" cy="4013200"/>
          </a:xfrm>
          <a:prstGeom prst="rect">
            <a:avLst/>
          </a:prstGeom>
        </p:spPr>
        <p:txBody>
          <a:bodyPr vert="horz" wrap="square" lIns="0" tIns="12065" rIns="0" bIns="0" rtlCol="0">
            <a:spAutoFit/>
          </a:bodyPr>
          <a:lstStyle/>
          <a:p>
            <a:pPr marL="13970">
              <a:spcBef>
                <a:spcPts val="95"/>
              </a:spcBef>
            </a:pPr>
            <a:r>
              <a:rPr sz="2450" b="1" kern="0">
                <a:solidFill>
                  <a:sysClr val="windowText" lastClr="000000"/>
                </a:solidFill>
                <a:latin typeface="Calibri"/>
                <a:cs typeface="Calibri"/>
              </a:rPr>
              <a:t>Protection</a:t>
            </a:r>
            <a:r>
              <a:rPr sz="2450" b="1" kern="0" spc="-70">
                <a:solidFill>
                  <a:sysClr val="windowText" lastClr="000000"/>
                </a:solidFill>
                <a:latin typeface="Calibri"/>
                <a:cs typeface="Calibri"/>
              </a:rPr>
              <a:t> </a:t>
            </a:r>
            <a:r>
              <a:rPr sz="2450" b="1" kern="0" spc="-10">
                <a:solidFill>
                  <a:sysClr val="windowText" lastClr="000000"/>
                </a:solidFill>
                <a:latin typeface="Calibri"/>
                <a:cs typeface="Calibri"/>
              </a:rPr>
              <a:t>Guidelines</a:t>
            </a:r>
            <a:endParaRPr sz="2450" kern="0">
              <a:solidFill>
                <a:sysClr val="windowText" lastClr="000000"/>
              </a:solidFill>
              <a:latin typeface="Calibri"/>
              <a:cs typeface="Calibri"/>
            </a:endParaRPr>
          </a:p>
          <a:p>
            <a:pPr>
              <a:spcBef>
                <a:spcPts val="2810"/>
              </a:spcBef>
            </a:pPr>
            <a:endParaRPr sz="2450" kern="0">
              <a:solidFill>
                <a:sysClr val="windowText" lastClr="000000"/>
              </a:solidFill>
              <a:latin typeface="Calibri"/>
              <a:cs typeface="Calibri"/>
            </a:endParaRPr>
          </a:p>
          <a:p>
            <a:pPr marL="476884" indent="-464184">
              <a:buSzPct val="118750"/>
              <a:buFontTx/>
              <a:buChar char="•"/>
              <a:tabLst>
                <a:tab pos="476884" algn="l"/>
              </a:tabLst>
            </a:pPr>
            <a:r>
              <a:rPr sz="2400" kern="0">
                <a:solidFill>
                  <a:sysClr val="windowText" lastClr="000000"/>
                </a:solidFill>
                <a:latin typeface="Calibri"/>
                <a:cs typeface="Calibri"/>
              </a:rPr>
              <a:t>Offer</a:t>
            </a:r>
            <a:r>
              <a:rPr sz="2400" kern="0" spc="-15">
                <a:solidFill>
                  <a:sysClr val="windowText" lastClr="000000"/>
                </a:solidFill>
                <a:latin typeface="Calibri"/>
                <a:cs typeface="Calibri"/>
              </a:rPr>
              <a:t> </a:t>
            </a:r>
            <a:r>
              <a:rPr sz="2400" kern="0">
                <a:solidFill>
                  <a:sysClr val="windowText" lastClr="000000"/>
                </a:solidFill>
                <a:latin typeface="Calibri"/>
                <a:cs typeface="Calibri"/>
              </a:rPr>
              <a:t>Premium</a:t>
            </a:r>
            <a:r>
              <a:rPr sz="2400" kern="0" spc="-40">
                <a:solidFill>
                  <a:sysClr val="windowText" lastClr="000000"/>
                </a:solidFill>
                <a:latin typeface="Calibri"/>
                <a:cs typeface="Calibri"/>
              </a:rPr>
              <a:t> </a:t>
            </a:r>
            <a:r>
              <a:rPr sz="2400" kern="0">
                <a:solidFill>
                  <a:sysClr val="windowText" lastClr="000000"/>
                </a:solidFill>
                <a:latin typeface="Calibri"/>
                <a:cs typeface="Calibri"/>
              </a:rPr>
              <a:t>Protection</a:t>
            </a:r>
            <a:r>
              <a:rPr sz="2400" kern="0" spc="-40">
                <a:solidFill>
                  <a:sysClr val="windowText" lastClr="000000"/>
                </a:solidFill>
                <a:latin typeface="Calibri"/>
                <a:cs typeface="Calibri"/>
              </a:rPr>
              <a:t> </a:t>
            </a:r>
            <a:r>
              <a:rPr sz="2400" kern="0">
                <a:solidFill>
                  <a:sysClr val="windowText" lastClr="000000"/>
                </a:solidFill>
                <a:latin typeface="Calibri"/>
                <a:cs typeface="Calibri"/>
              </a:rPr>
              <a:t>Package</a:t>
            </a:r>
            <a:r>
              <a:rPr sz="2400" kern="0" spc="-30">
                <a:solidFill>
                  <a:sysClr val="windowText" lastClr="000000"/>
                </a:solidFill>
                <a:latin typeface="Calibri"/>
                <a:cs typeface="Calibri"/>
              </a:rPr>
              <a:t> </a:t>
            </a:r>
            <a:r>
              <a:rPr sz="2400" kern="0">
                <a:solidFill>
                  <a:sysClr val="windowText" lastClr="000000"/>
                </a:solidFill>
                <a:latin typeface="Calibri"/>
                <a:cs typeface="Calibri"/>
              </a:rPr>
              <a:t>first</a:t>
            </a:r>
            <a:r>
              <a:rPr sz="2400" kern="0" spc="-25">
                <a:solidFill>
                  <a:sysClr val="windowText" lastClr="000000"/>
                </a:solidFill>
                <a:latin typeface="Calibri"/>
                <a:cs typeface="Calibri"/>
              </a:rPr>
              <a:t> </a:t>
            </a:r>
            <a:r>
              <a:rPr sz="2400" kern="0">
                <a:solidFill>
                  <a:sysClr val="windowText" lastClr="000000"/>
                </a:solidFill>
                <a:latin typeface="Calibri"/>
                <a:cs typeface="Calibri"/>
              </a:rPr>
              <a:t>-</a:t>
            </a:r>
            <a:r>
              <a:rPr sz="2400" kern="0" spc="-25">
                <a:solidFill>
                  <a:sysClr val="windowText" lastClr="000000"/>
                </a:solidFill>
                <a:latin typeface="Calibri"/>
                <a:cs typeface="Calibri"/>
              </a:rPr>
              <a:t> </a:t>
            </a:r>
            <a:r>
              <a:rPr sz="2400" kern="0">
                <a:solidFill>
                  <a:sysClr val="windowText" lastClr="000000"/>
                </a:solidFill>
                <a:latin typeface="Calibri"/>
                <a:cs typeface="Calibri"/>
              </a:rPr>
              <a:t>Top</a:t>
            </a:r>
            <a:r>
              <a:rPr sz="2400" kern="0" spc="-10">
                <a:solidFill>
                  <a:sysClr val="windowText" lastClr="000000"/>
                </a:solidFill>
                <a:latin typeface="Calibri"/>
                <a:cs typeface="Calibri"/>
              </a:rPr>
              <a:t> </a:t>
            </a:r>
            <a:r>
              <a:rPr sz="2400" kern="0">
                <a:solidFill>
                  <a:sysClr val="windowText" lastClr="000000"/>
                </a:solidFill>
                <a:latin typeface="Calibri"/>
                <a:cs typeface="Calibri"/>
              </a:rPr>
              <a:t>Down</a:t>
            </a:r>
            <a:r>
              <a:rPr sz="2400" kern="0" spc="-45">
                <a:solidFill>
                  <a:sysClr val="windowText" lastClr="000000"/>
                </a:solidFill>
                <a:latin typeface="Calibri"/>
                <a:cs typeface="Calibri"/>
              </a:rPr>
              <a:t> </a:t>
            </a:r>
            <a:r>
              <a:rPr sz="2400" kern="0" spc="-20">
                <a:solidFill>
                  <a:sysClr val="windowText" lastClr="000000"/>
                </a:solidFill>
                <a:latin typeface="Calibri"/>
                <a:cs typeface="Calibri"/>
              </a:rPr>
              <a:t>Sell</a:t>
            </a:r>
            <a:endParaRPr sz="2400" kern="0">
              <a:solidFill>
                <a:sysClr val="windowText" lastClr="000000"/>
              </a:solidFill>
              <a:latin typeface="Calibri"/>
              <a:cs typeface="Calibri"/>
            </a:endParaRPr>
          </a:p>
          <a:p>
            <a:pPr>
              <a:spcBef>
                <a:spcPts val="755"/>
              </a:spcBef>
              <a:buFont typeface="Calibri"/>
              <a:buChar char="•"/>
            </a:pPr>
            <a:endParaRPr sz="2400" kern="0">
              <a:solidFill>
                <a:sysClr val="windowText" lastClr="000000"/>
              </a:solidFill>
              <a:latin typeface="Calibri"/>
              <a:cs typeface="Calibri"/>
            </a:endParaRPr>
          </a:p>
          <a:p>
            <a:pPr marL="476884" indent="-464184">
              <a:buSzPct val="118750"/>
              <a:buFontTx/>
              <a:buChar char="•"/>
              <a:tabLst>
                <a:tab pos="476884" algn="l"/>
              </a:tabLst>
            </a:pPr>
            <a:r>
              <a:rPr sz="2400" kern="0">
                <a:solidFill>
                  <a:sysClr val="windowText" lastClr="000000"/>
                </a:solidFill>
                <a:latin typeface="Calibri"/>
                <a:cs typeface="Calibri"/>
              </a:rPr>
              <a:t>Explain</a:t>
            </a:r>
            <a:r>
              <a:rPr sz="2400" kern="0" spc="-55">
                <a:solidFill>
                  <a:sysClr val="windowText" lastClr="000000"/>
                </a:solidFill>
                <a:latin typeface="Calibri"/>
                <a:cs typeface="Calibri"/>
              </a:rPr>
              <a:t> </a:t>
            </a:r>
            <a:r>
              <a:rPr sz="2400" kern="0">
                <a:solidFill>
                  <a:sysClr val="windowText" lastClr="000000"/>
                </a:solidFill>
                <a:latin typeface="Calibri"/>
                <a:cs typeface="Calibri"/>
              </a:rPr>
              <a:t>benefits</a:t>
            </a:r>
            <a:r>
              <a:rPr sz="2400" kern="0" spc="-45">
                <a:solidFill>
                  <a:sysClr val="windowText" lastClr="000000"/>
                </a:solidFill>
                <a:latin typeface="Calibri"/>
                <a:cs typeface="Calibri"/>
              </a:rPr>
              <a:t> </a:t>
            </a:r>
            <a:r>
              <a:rPr sz="2400" kern="0">
                <a:solidFill>
                  <a:sysClr val="windowText" lastClr="000000"/>
                </a:solidFill>
                <a:latin typeface="Calibri"/>
                <a:cs typeface="Calibri"/>
              </a:rPr>
              <a:t>before</a:t>
            </a:r>
            <a:r>
              <a:rPr sz="2400" kern="0" spc="-35">
                <a:solidFill>
                  <a:sysClr val="windowText" lastClr="000000"/>
                </a:solidFill>
                <a:latin typeface="Calibri"/>
                <a:cs typeface="Calibri"/>
              </a:rPr>
              <a:t> </a:t>
            </a:r>
            <a:r>
              <a:rPr sz="2400" kern="0">
                <a:solidFill>
                  <a:sysClr val="windowText" lastClr="000000"/>
                </a:solidFill>
                <a:latin typeface="Calibri"/>
                <a:cs typeface="Calibri"/>
              </a:rPr>
              <a:t>price</a:t>
            </a:r>
            <a:r>
              <a:rPr sz="2400" kern="0" spc="-50">
                <a:solidFill>
                  <a:sysClr val="windowText" lastClr="000000"/>
                </a:solidFill>
                <a:latin typeface="Calibri"/>
                <a:cs typeface="Calibri"/>
              </a:rPr>
              <a:t> </a:t>
            </a:r>
            <a:r>
              <a:rPr sz="2400" kern="0">
                <a:solidFill>
                  <a:sysClr val="windowText" lastClr="000000"/>
                </a:solidFill>
                <a:latin typeface="Calibri"/>
                <a:cs typeface="Calibri"/>
              </a:rPr>
              <a:t>…to</a:t>
            </a:r>
            <a:r>
              <a:rPr sz="2400" kern="0" spc="-45">
                <a:solidFill>
                  <a:sysClr val="windowText" lastClr="000000"/>
                </a:solidFill>
                <a:latin typeface="Calibri"/>
                <a:cs typeface="Calibri"/>
              </a:rPr>
              <a:t> </a:t>
            </a:r>
            <a:r>
              <a:rPr sz="2400" kern="0">
                <a:solidFill>
                  <a:sysClr val="windowText" lastClr="000000"/>
                </a:solidFill>
                <a:latin typeface="Calibri"/>
                <a:cs typeface="Calibri"/>
              </a:rPr>
              <a:t>show</a:t>
            </a:r>
            <a:r>
              <a:rPr sz="2400" kern="0" spc="-40">
                <a:solidFill>
                  <a:sysClr val="windowText" lastClr="000000"/>
                </a:solidFill>
                <a:latin typeface="Calibri"/>
                <a:cs typeface="Calibri"/>
              </a:rPr>
              <a:t> </a:t>
            </a:r>
            <a:r>
              <a:rPr sz="2400" kern="0" spc="-10">
                <a:solidFill>
                  <a:sysClr val="windowText" lastClr="000000"/>
                </a:solidFill>
                <a:latin typeface="Calibri"/>
                <a:cs typeface="Calibri"/>
              </a:rPr>
              <a:t>value</a:t>
            </a:r>
            <a:endParaRPr sz="2400" kern="0">
              <a:solidFill>
                <a:sysClr val="windowText" lastClr="000000"/>
              </a:solidFill>
              <a:latin typeface="Calibri"/>
              <a:cs typeface="Calibri"/>
            </a:endParaRPr>
          </a:p>
          <a:p>
            <a:pPr>
              <a:spcBef>
                <a:spcPts val="740"/>
              </a:spcBef>
              <a:buFont typeface="Calibri"/>
              <a:buChar char="•"/>
            </a:pPr>
            <a:endParaRPr sz="2400" kern="0">
              <a:solidFill>
                <a:sysClr val="windowText" lastClr="000000"/>
              </a:solidFill>
              <a:latin typeface="Calibri"/>
              <a:cs typeface="Calibri"/>
            </a:endParaRPr>
          </a:p>
          <a:p>
            <a:pPr marL="476884" indent="-464184">
              <a:buSzPct val="118750"/>
              <a:buFontTx/>
              <a:buChar char="•"/>
              <a:tabLst>
                <a:tab pos="476884" algn="l"/>
              </a:tabLst>
            </a:pPr>
            <a:r>
              <a:rPr sz="2400" kern="0">
                <a:solidFill>
                  <a:sysClr val="windowText" lastClr="000000"/>
                </a:solidFill>
                <a:latin typeface="Calibri"/>
                <a:cs typeface="Calibri"/>
              </a:rPr>
              <a:t>Be</a:t>
            </a:r>
            <a:r>
              <a:rPr sz="2400" kern="0" spc="-55">
                <a:solidFill>
                  <a:sysClr val="windowText" lastClr="000000"/>
                </a:solidFill>
                <a:latin typeface="Calibri"/>
                <a:cs typeface="Calibri"/>
              </a:rPr>
              <a:t> </a:t>
            </a:r>
            <a:r>
              <a:rPr sz="2400" kern="0">
                <a:solidFill>
                  <a:sysClr val="windowText" lastClr="000000"/>
                </a:solidFill>
                <a:latin typeface="Calibri"/>
                <a:cs typeface="Calibri"/>
              </a:rPr>
              <a:t>prepared</a:t>
            </a:r>
            <a:r>
              <a:rPr sz="2400" kern="0" spc="-50">
                <a:solidFill>
                  <a:sysClr val="windowText" lastClr="000000"/>
                </a:solidFill>
                <a:latin typeface="Calibri"/>
                <a:cs typeface="Calibri"/>
              </a:rPr>
              <a:t> </a:t>
            </a:r>
            <a:r>
              <a:rPr sz="2400" kern="0">
                <a:solidFill>
                  <a:sysClr val="windowText" lastClr="000000"/>
                </a:solidFill>
                <a:latin typeface="Calibri"/>
                <a:cs typeface="Calibri"/>
              </a:rPr>
              <a:t>for</a:t>
            </a:r>
            <a:r>
              <a:rPr sz="2400" kern="0" spc="-55">
                <a:solidFill>
                  <a:sysClr val="windowText" lastClr="000000"/>
                </a:solidFill>
                <a:latin typeface="Calibri"/>
                <a:cs typeface="Calibri"/>
              </a:rPr>
              <a:t> </a:t>
            </a:r>
            <a:r>
              <a:rPr sz="2400" kern="0" spc="-10">
                <a:solidFill>
                  <a:sysClr val="windowText" lastClr="000000"/>
                </a:solidFill>
                <a:latin typeface="Calibri"/>
                <a:cs typeface="Calibri"/>
              </a:rPr>
              <a:t>objection</a:t>
            </a:r>
            <a:endParaRPr sz="2400" kern="0">
              <a:solidFill>
                <a:sysClr val="windowText" lastClr="000000"/>
              </a:solidFill>
              <a:latin typeface="Calibri"/>
              <a:cs typeface="Calibri"/>
            </a:endParaRPr>
          </a:p>
          <a:p>
            <a:pPr>
              <a:spcBef>
                <a:spcPts val="760"/>
              </a:spcBef>
              <a:buFont typeface="Calibri"/>
              <a:buChar char="•"/>
            </a:pPr>
            <a:endParaRPr sz="2400" kern="0">
              <a:solidFill>
                <a:sysClr val="windowText" lastClr="000000"/>
              </a:solidFill>
              <a:latin typeface="Calibri"/>
              <a:cs typeface="Calibri"/>
            </a:endParaRPr>
          </a:p>
          <a:p>
            <a:pPr marL="476884" indent="-464184">
              <a:buSzPct val="118750"/>
              <a:buFontTx/>
              <a:buChar char="•"/>
              <a:tabLst>
                <a:tab pos="476884" algn="l"/>
              </a:tabLst>
            </a:pPr>
            <a:r>
              <a:rPr sz="2400" kern="0">
                <a:solidFill>
                  <a:sysClr val="windowText" lastClr="000000"/>
                </a:solidFill>
                <a:latin typeface="Calibri"/>
                <a:cs typeface="Calibri"/>
              </a:rPr>
              <a:t>Remain</a:t>
            </a:r>
            <a:r>
              <a:rPr sz="2400" kern="0" spc="-55">
                <a:solidFill>
                  <a:sysClr val="windowText" lastClr="000000"/>
                </a:solidFill>
                <a:latin typeface="Calibri"/>
                <a:cs typeface="Calibri"/>
              </a:rPr>
              <a:t> </a:t>
            </a:r>
            <a:r>
              <a:rPr sz="2400" kern="0">
                <a:solidFill>
                  <a:sysClr val="windowText" lastClr="000000"/>
                </a:solidFill>
                <a:latin typeface="Calibri"/>
                <a:cs typeface="Calibri"/>
              </a:rPr>
              <a:t>positive;</a:t>
            </a:r>
            <a:r>
              <a:rPr sz="2400" kern="0" spc="-30">
                <a:solidFill>
                  <a:sysClr val="windowText" lastClr="000000"/>
                </a:solidFill>
                <a:latin typeface="Calibri"/>
                <a:cs typeface="Calibri"/>
              </a:rPr>
              <a:t> </a:t>
            </a:r>
            <a:r>
              <a:rPr sz="2400" kern="0">
                <a:solidFill>
                  <a:sysClr val="windowText" lastClr="000000"/>
                </a:solidFill>
                <a:latin typeface="Calibri"/>
                <a:cs typeface="Calibri"/>
              </a:rPr>
              <a:t>do</a:t>
            </a:r>
            <a:r>
              <a:rPr sz="2400" kern="0" spc="-35">
                <a:solidFill>
                  <a:sysClr val="windowText" lastClr="000000"/>
                </a:solidFill>
                <a:latin typeface="Calibri"/>
                <a:cs typeface="Calibri"/>
              </a:rPr>
              <a:t> </a:t>
            </a:r>
            <a:r>
              <a:rPr sz="2400" kern="0">
                <a:solidFill>
                  <a:sysClr val="windowText" lastClr="000000"/>
                </a:solidFill>
                <a:latin typeface="Calibri"/>
                <a:cs typeface="Calibri"/>
              </a:rPr>
              <a:t>not</a:t>
            </a:r>
            <a:r>
              <a:rPr sz="2400" kern="0" spc="-35">
                <a:solidFill>
                  <a:sysClr val="windowText" lastClr="000000"/>
                </a:solidFill>
                <a:latin typeface="Calibri"/>
                <a:cs typeface="Calibri"/>
              </a:rPr>
              <a:t> </a:t>
            </a:r>
            <a:r>
              <a:rPr sz="2400" kern="0">
                <a:solidFill>
                  <a:sysClr val="windowText" lastClr="000000"/>
                </a:solidFill>
                <a:latin typeface="Calibri"/>
                <a:cs typeface="Calibri"/>
              </a:rPr>
              <a:t>challenge</a:t>
            </a:r>
            <a:r>
              <a:rPr sz="2400" kern="0" spc="-45">
                <a:solidFill>
                  <a:sysClr val="windowText" lastClr="000000"/>
                </a:solidFill>
                <a:latin typeface="Calibri"/>
                <a:cs typeface="Calibri"/>
              </a:rPr>
              <a:t> </a:t>
            </a:r>
            <a:r>
              <a:rPr sz="2400" kern="0">
                <a:solidFill>
                  <a:sysClr val="windowText" lastClr="000000"/>
                </a:solidFill>
                <a:latin typeface="Calibri"/>
                <a:cs typeface="Calibri"/>
              </a:rPr>
              <a:t>or</a:t>
            </a:r>
            <a:r>
              <a:rPr sz="2400" kern="0" spc="-30">
                <a:solidFill>
                  <a:sysClr val="windowText" lastClr="000000"/>
                </a:solidFill>
                <a:latin typeface="Calibri"/>
                <a:cs typeface="Calibri"/>
              </a:rPr>
              <a:t> </a:t>
            </a:r>
            <a:r>
              <a:rPr sz="2400" kern="0">
                <a:solidFill>
                  <a:sysClr val="windowText" lastClr="000000"/>
                </a:solidFill>
                <a:latin typeface="Calibri"/>
                <a:cs typeface="Calibri"/>
              </a:rPr>
              <a:t>confront</a:t>
            </a:r>
            <a:r>
              <a:rPr sz="2400" kern="0" spc="-45">
                <a:solidFill>
                  <a:sysClr val="windowText" lastClr="000000"/>
                </a:solidFill>
                <a:latin typeface="Calibri"/>
                <a:cs typeface="Calibri"/>
              </a:rPr>
              <a:t> </a:t>
            </a:r>
            <a:r>
              <a:rPr sz="2400" kern="0">
                <a:solidFill>
                  <a:sysClr val="windowText" lastClr="000000"/>
                </a:solidFill>
                <a:latin typeface="Calibri"/>
                <a:cs typeface="Calibri"/>
              </a:rPr>
              <a:t>the</a:t>
            </a:r>
            <a:r>
              <a:rPr sz="2400" kern="0" spc="-30">
                <a:solidFill>
                  <a:sysClr val="windowText" lastClr="000000"/>
                </a:solidFill>
                <a:latin typeface="Calibri"/>
                <a:cs typeface="Calibri"/>
              </a:rPr>
              <a:t> </a:t>
            </a:r>
            <a:r>
              <a:rPr sz="2400" kern="0" spc="-10">
                <a:solidFill>
                  <a:sysClr val="windowText" lastClr="000000"/>
                </a:solidFill>
                <a:latin typeface="Calibri"/>
                <a:cs typeface="Calibri"/>
              </a:rPr>
              <a:t>customer</a:t>
            </a:r>
            <a:endParaRPr sz="2400" kern="0">
              <a:solidFill>
                <a:sysClr val="windowText" lastClr="000000"/>
              </a:solidFill>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35"/>
              <a:t> </a:t>
            </a:r>
            <a:r>
              <a:rPr sz="3800"/>
              <a:t>4:</a:t>
            </a:r>
            <a:r>
              <a:rPr sz="3800" spc="-5"/>
              <a:t> </a:t>
            </a:r>
            <a:r>
              <a:rPr sz="3800"/>
              <a:t>Offer</a:t>
            </a:r>
            <a:r>
              <a:rPr sz="3800" spc="-10"/>
              <a:t> Protection</a:t>
            </a:r>
            <a:endParaRPr sz="3800"/>
          </a:p>
        </p:txBody>
      </p:sp>
      <p:sp>
        <p:nvSpPr>
          <p:cNvPr id="4" name="object 4"/>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38100">
              <a:spcBef>
                <a:spcPts val="10"/>
              </a:spcBef>
            </a:pPr>
            <a:r>
              <a:rPr kern="0" spc="-25">
                <a:solidFill>
                  <a:prstClr val="white"/>
                </a:solidFill>
              </a:rPr>
              <a:t>105</a:t>
            </a:r>
          </a:p>
        </p:txBody>
      </p:sp>
      <p:sp>
        <p:nvSpPr>
          <p:cNvPr id="5" name="object 5"/>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3" name="object 3"/>
          <p:cNvSpPr txBox="1"/>
          <p:nvPr/>
        </p:nvSpPr>
        <p:spPr>
          <a:xfrm>
            <a:off x="436169" y="1131825"/>
            <a:ext cx="6588759" cy="3698875"/>
          </a:xfrm>
          <a:prstGeom prst="rect">
            <a:avLst/>
          </a:prstGeom>
        </p:spPr>
        <p:txBody>
          <a:bodyPr vert="horz" wrap="square" lIns="0" tIns="12065" rIns="0" bIns="0" rtlCol="0">
            <a:spAutoFit/>
          </a:bodyPr>
          <a:lstStyle/>
          <a:p>
            <a:pPr marL="13970">
              <a:spcBef>
                <a:spcPts val="95"/>
              </a:spcBef>
            </a:pPr>
            <a:r>
              <a:rPr sz="2450" b="1" kern="0">
                <a:solidFill>
                  <a:sysClr val="windowText" lastClr="000000"/>
                </a:solidFill>
                <a:latin typeface="Calibri"/>
                <a:cs typeface="Calibri"/>
              </a:rPr>
              <a:t>The</a:t>
            </a:r>
            <a:r>
              <a:rPr sz="2450" b="1" kern="0" spc="-70">
                <a:solidFill>
                  <a:sysClr val="windowText" lastClr="000000"/>
                </a:solidFill>
                <a:latin typeface="Calibri"/>
                <a:cs typeface="Calibri"/>
              </a:rPr>
              <a:t> </a:t>
            </a:r>
            <a:r>
              <a:rPr sz="2450" b="1" kern="0" spc="-20">
                <a:solidFill>
                  <a:sysClr val="windowText" lastClr="000000"/>
                </a:solidFill>
                <a:latin typeface="Calibri"/>
                <a:cs typeface="Calibri"/>
              </a:rPr>
              <a:t>Offer</a:t>
            </a:r>
            <a:endParaRPr sz="2450" kern="0">
              <a:solidFill>
                <a:sysClr val="windowText" lastClr="000000"/>
              </a:solidFill>
              <a:latin typeface="Calibri"/>
              <a:cs typeface="Calibri"/>
            </a:endParaRPr>
          </a:p>
          <a:p>
            <a:pPr marL="12700">
              <a:spcBef>
                <a:spcPts val="2080"/>
              </a:spcBef>
            </a:pPr>
            <a:r>
              <a:rPr sz="2400" b="1" kern="0">
                <a:solidFill>
                  <a:srgbClr val="0946A3"/>
                </a:solidFill>
                <a:latin typeface="Calibri"/>
                <a:cs typeface="Calibri"/>
              </a:rPr>
              <a:t>Customer</a:t>
            </a:r>
            <a:r>
              <a:rPr sz="2400" b="1" kern="0" spc="-90">
                <a:solidFill>
                  <a:srgbClr val="0946A3"/>
                </a:solidFill>
                <a:latin typeface="Calibri"/>
                <a:cs typeface="Calibri"/>
              </a:rPr>
              <a:t> </a:t>
            </a:r>
            <a:r>
              <a:rPr sz="2400" b="1" kern="0">
                <a:solidFill>
                  <a:srgbClr val="0946A3"/>
                </a:solidFill>
                <a:latin typeface="Calibri"/>
                <a:cs typeface="Calibri"/>
              </a:rPr>
              <a:t>Focused</a:t>
            </a:r>
            <a:r>
              <a:rPr sz="2400" b="1" kern="0" spc="-105">
                <a:solidFill>
                  <a:srgbClr val="0946A3"/>
                </a:solidFill>
                <a:latin typeface="Calibri"/>
                <a:cs typeface="Calibri"/>
              </a:rPr>
              <a:t> </a:t>
            </a:r>
            <a:r>
              <a:rPr sz="2400" b="1" kern="0" spc="-10">
                <a:solidFill>
                  <a:srgbClr val="0946A3"/>
                </a:solidFill>
                <a:latin typeface="Calibri"/>
                <a:cs typeface="Calibri"/>
              </a:rPr>
              <a:t>Offer:</a:t>
            </a:r>
            <a:endParaRPr sz="2400" kern="0">
              <a:solidFill>
                <a:sysClr val="windowText" lastClr="000000"/>
              </a:solidFill>
              <a:latin typeface="Calibri"/>
              <a:cs typeface="Calibri"/>
            </a:endParaRPr>
          </a:p>
          <a:p>
            <a:pPr marL="476884" indent="-464184">
              <a:lnSpc>
                <a:spcPts val="2735"/>
              </a:lnSpc>
              <a:buSzPct val="118750"/>
              <a:buFontTx/>
              <a:buChar char="•"/>
              <a:tabLst>
                <a:tab pos="476884" algn="l"/>
              </a:tabLst>
            </a:pPr>
            <a:r>
              <a:rPr sz="2400" kern="0">
                <a:solidFill>
                  <a:sysClr val="windowText" lastClr="000000"/>
                </a:solidFill>
                <a:latin typeface="Calibri"/>
                <a:cs typeface="Calibri"/>
              </a:rPr>
              <a:t>“</a:t>
            </a:r>
            <a:r>
              <a:rPr sz="2400" i="1" kern="0">
                <a:solidFill>
                  <a:sysClr val="windowText" lastClr="000000"/>
                </a:solidFill>
                <a:latin typeface="Calibri"/>
                <a:cs typeface="Calibri"/>
              </a:rPr>
              <a:t>I</a:t>
            </a:r>
            <a:r>
              <a:rPr sz="2400" i="1" kern="0" spc="-55">
                <a:solidFill>
                  <a:sysClr val="windowText" lastClr="000000"/>
                </a:solidFill>
                <a:latin typeface="Calibri"/>
                <a:cs typeface="Calibri"/>
              </a:rPr>
              <a:t> </a:t>
            </a:r>
            <a:r>
              <a:rPr sz="2400" i="1" kern="0">
                <a:solidFill>
                  <a:sysClr val="windowText" lastClr="000000"/>
                </a:solidFill>
                <a:latin typeface="Calibri"/>
                <a:cs typeface="Calibri"/>
              </a:rPr>
              <a:t>recommend</a:t>
            </a:r>
            <a:r>
              <a:rPr sz="2400" i="1" kern="0" spc="-25">
                <a:solidFill>
                  <a:sysClr val="windowText" lastClr="000000"/>
                </a:solidFill>
                <a:latin typeface="Calibri"/>
                <a:cs typeface="Calibri"/>
              </a:rPr>
              <a:t> </a:t>
            </a:r>
            <a:r>
              <a:rPr sz="2400" i="1" kern="0">
                <a:solidFill>
                  <a:sysClr val="windowText" lastClr="000000"/>
                </a:solidFill>
                <a:latin typeface="Calibri"/>
                <a:cs typeface="Calibri"/>
              </a:rPr>
              <a:t>our</a:t>
            </a:r>
            <a:r>
              <a:rPr sz="2400" i="1" kern="0" spc="-45">
                <a:solidFill>
                  <a:sysClr val="windowText" lastClr="000000"/>
                </a:solidFill>
                <a:latin typeface="Calibri"/>
                <a:cs typeface="Calibri"/>
              </a:rPr>
              <a:t> </a:t>
            </a:r>
            <a:r>
              <a:rPr sz="2400" kern="0">
                <a:solidFill>
                  <a:sysClr val="windowText" lastClr="000000"/>
                </a:solidFill>
                <a:latin typeface="Calibri"/>
                <a:cs typeface="Calibri"/>
              </a:rPr>
              <a:t>Premium</a:t>
            </a:r>
            <a:r>
              <a:rPr sz="2400" kern="0" spc="-55">
                <a:solidFill>
                  <a:sysClr val="windowText" lastClr="000000"/>
                </a:solidFill>
                <a:latin typeface="Calibri"/>
                <a:cs typeface="Calibri"/>
              </a:rPr>
              <a:t> </a:t>
            </a:r>
            <a:r>
              <a:rPr sz="2400" kern="0">
                <a:solidFill>
                  <a:sysClr val="windowText" lastClr="000000"/>
                </a:solidFill>
                <a:latin typeface="Calibri"/>
                <a:cs typeface="Calibri"/>
              </a:rPr>
              <a:t>Protection</a:t>
            </a:r>
            <a:r>
              <a:rPr sz="2400" kern="0" spc="-55">
                <a:solidFill>
                  <a:sysClr val="windowText" lastClr="000000"/>
                </a:solidFill>
                <a:latin typeface="Calibri"/>
                <a:cs typeface="Calibri"/>
              </a:rPr>
              <a:t> </a:t>
            </a:r>
            <a:r>
              <a:rPr sz="2400" kern="0" spc="-10">
                <a:solidFill>
                  <a:sysClr val="windowText" lastClr="000000"/>
                </a:solidFill>
                <a:latin typeface="Calibri"/>
                <a:cs typeface="Calibri"/>
              </a:rPr>
              <a:t>Package.”</a:t>
            </a:r>
            <a:endParaRPr sz="2400" kern="0">
              <a:solidFill>
                <a:sysClr val="windowText" lastClr="000000"/>
              </a:solidFill>
              <a:latin typeface="Calibri"/>
              <a:cs typeface="Calibri"/>
            </a:endParaRPr>
          </a:p>
          <a:p>
            <a:pPr marL="476884" indent="-464184">
              <a:lnSpc>
                <a:spcPts val="2735"/>
              </a:lnSpc>
              <a:buSzPct val="118750"/>
              <a:buFontTx/>
              <a:buChar char="•"/>
              <a:tabLst>
                <a:tab pos="476884" algn="l"/>
              </a:tabLst>
            </a:pPr>
            <a:r>
              <a:rPr sz="2400" kern="0">
                <a:solidFill>
                  <a:sysClr val="windowText" lastClr="000000"/>
                </a:solidFill>
                <a:latin typeface="Calibri"/>
                <a:cs typeface="Calibri"/>
              </a:rPr>
              <a:t>“</a:t>
            </a:r>
            <a:r>
              <a:rPr sz="2400" i="1" kern="0">
                <a:solidFill>
                  <a:sysClr val="windowText" lastClr="000000"/>
                </a:solidFill>
                <a:latin typeface="Calibri"/>
                <a:cs typeface="Calibri"/>
              </a:rPr>
              <a:t>You</a:t>
            </a:r>
            <a:r>
              <a:rPr sz="2400" i="1" kern="0" spc="-30">
                <a:solidFill>
                  <a:sysClr val="windowText" lastClr="000000"/>
                </a:solidFill>
                <a:latin typeface="Calibri"/>
                <a:cs typeface="Calibri"/>
              </a:rPr>
              <a:t> </a:t>
            </a:r>
            <a:r>
              <a:rPr sz="2400" i="1" kern="0">
                <a:solidFill>
                  <a:sysClr val="windowText" lastClr="000000"/>
                </a:solidFill>
                <a:latin typeface="Calibri"/>
                <a:cs typeface="Calibri"/>
              </a:rPr>
              <a:t>did</a:t>
            </a:r>
            <a:r>
              <a:rPr sz="2400" i="1" kern="0" spc="-30">
                <a:solidFill>
                  <a:sysClr val="windowText" lastClr="000000"/>
                </a:solidFill>
                <a:latin typeface="Calibri"/>
                <a:cs typeface="Calibri"/>
              </a:rPr>
              <a:t> </a:t>
            </a:r>
            <a:r>
              <a:rPr sz="2400" i="1" kern="0">
                <a:solidFill>
                  <a:sysClr val="windowText" lastClr="000000"/>
                </a:solidFill>
                <a:latin typeface="Calibri"/>
                <a:cs typeface="Calibri"/>
              </a:rPr>
              <a:t>want</a:t>
            </a:r>
            <a:r>
              <a:rPr sz="2400" i="1" kern="0" spc="-30">
                <a:solidFill>
                  <a:sysClr val="windowText" lastClr="000000"/>
                </a:solidFill>
                <a:latin typeface="Calibri"/>
                <a:cs typeface="Calibri"/>
              </a:rPr>
              <a:t> </a:t>
            </a:r>
            <a:r>
              <a:rPr sz="2400" i="1" kern="0">
                <a:solidFill>
                  <a:sysClr val="windowText" lastClr="000000"/>
                </a:solidFill>
                <a:latin typeface="Calibri"/>
                <a:cs typeface="Calibri"/>
              </a:rPr>
              <a:t>our</a:t>
            </a:r>
            <a:r>
              <a:rPr sz="2400" i="1" kern="0" spc="-60">
                <a:solidFill>
                  <a:sysClr val="windowText" lastClr="000000"/>
                </a:solidFill>
                <a:latin typeface="Calibri"/>
                <a:cs typeface="Calibri"/>
              </a:rPr>
              <a:t> </a:t>
            </a:r>
            <a:r>
              <a:rPr sz="2400" kern="0">
                <a:solidFill>
                  <a:sysClr val="windowText" lastClr="000000"/>
                </a:solidFill>
                <a:latin typeface="Calibri"/>
                <a:cs typeface="Calibri"/>
              </a:rPr>
              <a:t>Premium</a:t>
            </a:r>
            <a:r>
              <a:rPr sz="2400" kern="0" spc="-45">
                <a:solidFill>
                  <a:sysClr val="windowText" lastClr="000000"/>
                </a:solidFill>
                <a:latin typeface="Calibri"/>
                <a:cs typeface="Calibri"/>
              </a:rPr>
              <a:t> </a:t>
            </a:r>
            <a:r>
              <a:rPr sz="2400" kern="0">
                <a:solidFill>
                  <a:sysClr val="windowText" lastClr="000000"/>
                </a:solidFill>
                <a:latin typeface="Calibri"/>
                <a:cs typeface="Calibri"/>
              </a:rPr>
              <a:t>Protection</a:t>
            </a:r>
            <a:r>
              <a:rPr sz="2400" kern="0" spc="-45">
                <a:solidFill>
                  <a:sysClr val="windowText" lastClr="000000"/>
                </a:solidFill>
                <a:latin typeface="Calibri"/>
                <a:cs typeface="Calibri"/>
              </a:rPr>
              <a:t> </a:t>
            </a:r>
            <a:r>
              <a:rPr sz="2400" kern="0" spc="-10">
                <a:solidFill>
                  <a:sysClr val="windowText" lastClr="000000"/>
                </a:solidFill>
                <a:latin typeface="Calibri"/>
                <a:cs typeface="Calibri"/>
              </a:rPr>
              <a:t>Package.”</a:t>
            </a:r>
            <a:endParaRPr sz="2400" kern="0">
              <a:solidFill>
                <a:sysClr val="windowText" lastClr="000000"/>
              </a:solidFill>
              <a:latin typeface="Calibri"/>
              <a:cs typeface="Calibri"/>
            </a:endParaRPr>
          </a:p>
          <a:p>
            <a:pPr marL="12700">
              <a:lnSpc>
                <a:spcPts val="2735"/>
              </a:lnSpc>
              <a:spcBef>
                <a:spcPts val="2305"/>
              </a:spcBef>
            </a:pPr>
            <a:r>
              <a:rPr sz="2400" b="1" kern="0">
                <a:solidFill>
                  <a:srgbClr val="0946A3"/>
                </a:solidFill>
                <a:latin typeface="Calibri"/>
                <a:cs typeface="Calibri"/>
              </a:rPr>
              <a:t>Prohibited</a:t>
            </a:r>
            <a:r>
              <a:rPr sz="2400" b="1" kern="0" spc="-55">
                <a:solidFill>
                  <a:srgbClr val="0946A3"/>
                </a:solidFill>
                <a:latin typeface="Calibri"/>
                <a:cs typeface="Calibri"/>
              </a:rPr>
              <a:t> </a:t>
            </a:r>
            <a:r>
              <a:rPr sz="2400" b="1" kern="0" spc="-10">
                <a:solidFill>
                  <a:srgbClr val="0946A3"/>
                </a:solidFill>
                <a:latin typeface="Calibri"/>
                <a:cs typeface="Calibri"/>
              </a:rPr>
              <a:t>Dialogue:</a:t>
            </a:r>
            <a:endParaRPr sz="2400" kern="0">
              <a:solidFill>
                <a:sysClr val="windowText" lastClr="000000"/>
              </a:solidFill>
              <a:latin typeface="Calibri"/>
              <a:cs typeface="Calibri"/>
            </a:endParaRPr>
          </a:p>
          <a:p>
            <a:pPr marL="476884" indent="-464184">
              <a:lnSpc>
                <a:spcPts val="2590"/>
              </a:lnSpc>
              <a:buSzPct val="118750"/>
              <a:buFontTx/>
              <a:buChar char="•"/>
              <a:tabLst>
                <a:tab pos="476884" algn="l"/>
              </a:tabLst>
            </a:pPr>
            <a:r>
              <a:rPr sz="2400" kern="0">
                <a:solidFill>
                  <a:sysClr val="windowText" lastClr="000000"/>
                </a:solidFill>
                <a:latin typeface="Calibri"/>
                <a:cs typeface="Calibri"/>
              </a:rPr>
              <a:t>Offering</a:t>
            </a:r>
            <a:r>
              <a:rPr sz="2400" kern="0" spc="-55">
                <a:solidFill>
                  <a:sysClr val="windowText" lastClr="000000"/>
                </a:solidFill>
                <a:latin typeface="Calibri"/>
                <a:cs typeface="Calibri"/>
              </a:rPr>
              <a:t> </a:t>
            </a:r>
            <a:r>
              <a:rPr sz="2400" kern="0">
                <a:solidFill>
                  <a:sysClr val="windowText" lastClr="000000"/>
                </a:solidFill>
                <a:latin typeface="Calibri"/>
                <a:cs typeface="Calibri"/>
              </a:rPr>
              <a:t>individual</a:t>
            </a:r>
            <a:r>
              <a:rPr sz="2400" kern="0" spc="-60">
                <a:solidFill>
                  <a:sysClr val="windowText" lastClr="000000"/>
                </a:solidFill>
                <a:latin typeface="Calibri"/>
                <a:cs typeface="Calibri"/>
              </a:rPr>
              <a:t> </a:t>
            </a:r>
            <a:r>
              <a:rPr sz="2400" kern="0">
                <a:solidFill>
                  <a:sysClr val="windowText" lastClr="000000"/>
                </a:solidFill>
                <a:latin typeface="Calibri"/>
                <a:cs typeface="Calibri"/>
              </a:rPr>
              <a:t>products</a:t>
            </a:r>
            <a:r>
              <a:rPr sz="2400" kern="0" spc="-60">
                <a:solidFill>
                  <a:sysClr val="windowText" lastClr="000000"/>
                </a:solidFill>
                <a:latin typeface="Calibri"/>
                <a:cs typeface="Calibri"/>
              </a:rPr>
              <a:t> </a:t>
            </a:r>
            <a:r>
              <a:rPr sz="2400" kern="0">
                <a:solidFill>
                  <a:sysClr val="windowText" lastClr="000000"/>
                </a:solidFill>
                <a:latin typeface="Calibri"/>
                <a:cs typeface="Calibri"/>
              </a:rPr>
              <a:t>rather</a:t>
            </a:r>
            <a:r>
              <a:rPr sz="2400" kern="0" spc="-65">
                <a:solidFill>
                  <a:sysClr val="windowText" lastClr="000000"/>
                </a:solidFill>
                <a:latin typeface="Calibri"/>
                <a:cs typeface="Calibri"/>
              </a:rPr>
              <a:t> </a:t>
            </a:r>
            <a:r>
              <a:rPr sz="2400" kern="0">
                <a:solidFill>
                  <a:sysClr val="windowText" lastClr="000000"/>
                </a:solidFill>
                <a:latin typeface="Calibri"/>
                <a:cs typeface="Calibri"/>
              </a:rPr>
              <a:t>than</a:t>
            </a:r>
            <a:r>
              <a:rPr sz="2400" kern="0" spc="-75">
                <a:solidFill>
                  <a:sysClr val="windowText" lastClr="000000"/>
                </a:solidFill>
                <a:latin typeface="Calibri"/>
                <a:cs typeface="Calibri"/>
              </a:rPr>
              <a:t> </a:t>
            </a:r>
            <a:r>
              <a:rPr sz="2400" kern="0" spc="-10">
                <a:solidFill>
                  <a:sysClr val="windowText" lastClr="000000"/>
                </a:solidFill>
                <a:latin typeface="Calibri"/>
                <a:cs typeface="Calibri"/>
              </a:rPr>
              <a:t>package.</a:t>
            </a:r>
            <a:endParaRPr sz="2400" kern="0">
              <a:solidFill>
                <a:sysClr val="windowText" lastClr="000000"/>
              </a:solidFill>
              <a:latin typeface="Calibri"/>
              <a:cs typeface="Calibri"/>
            </a:endParaRPr>
          </a:p>
          <a:p>
            <a:pPr marL="476884" indent="-464184">
              <a:lnSpc>
                <a:spcPts val="2590"/>
              </a:lnSpc>
              <a:buSzPct val="118750"/>
              <a:buFontTx/>
              <a:buChar char="•"/>
              <a:tabLst>
                <a:tab pos="476884" algn="l"/>
              </a:tabLst>
            </a:pPr>
            <a:r>
              <a:rPr sz="2400" kern="0">
                <a:solidFill>
                  <a:sysClr val="windowText" lastClr="000000"/>
                </a:solidFill>
                <a:latin typeface="Calibri"/>
                <a:cs typeface="Calibri"/>
              </a:rPr>
              <a:t>Asking</a:t>
            </a:r>
            <a:r>
              <a:rPr sz="2400" kern="0" spc="-50">
                <a:solidFill>
                  <a:sysClr val="windowText" lastClr="000000"/>
                </a:solidFill>
                <a:latin typeface="Calibri"/>
                <a:cs typeface="Calibri"/>
              </a:rPr>
              <a:t> </a:t>
            </a:r>
            <a:r>
              <a:rPr sz="2400" kern="0">
                <a:solidFill>
                  <a:sysClr val="windowText" lastClr="000000"/>
                </a:solidFill>
                <a:latin typeface="Calibri"/>
                <a:cs typeface="Calibri"/>
              </a:rPr>
              <a:t>for</a:t>
            </a:r>
            <a:r>
              <a:rPr sz="2400" kern="0" spc="-30">
                <a:solidFill>
                  <a:sysClr val="windowText" lastClr="000000"/>
                </a:solidFill>
                <a:latin typeface="Calibri"/>
                <a:cs typeface="Calibri"/>
              </a:rPr>
              <a:t> </a:t>
            </a:r>
            <a:r>
              <a:rPr sz="2400" kern="0">
                <a:solidFill>
                  <a:sysClr val="windowText" lastClr="000000"/>
                </a:solidFill>
                <a:latin typeface="Calibri"/>
                <a:cs typeface="Calibri"/>
              </a:rPr>
              <a:t>acceptance</a:t>
            </a:r>
            <a:r>
              <a:rPr sz="2400" kern="0" spc="-50">
                <a:solidFill>
                  <a:sysClr val="windowText" lastClr="000000"/>
                </a:solidFill>
                <a:latin typeface="Calibri"/>
                <a:cs typeface="Calibri"/>
              </a:rPr>
              <a:t> </a:t>
            </a:r>
            <a:r>
              <a:rPr sz="2400" kern="0">
                <a:solidFill>
                  <a:sysClr val="windowText" lastClr="000000"/>
                </a:solidFill>
                <a:latin typeface="Calibri"/>
                <a:cs typeface="Calibri"/>
              </a:rPr>
              <a:t>rather</a:t>
            </a:r>
            <a:r>
              <a:rPr sz="2400" kern="0" spc="-45">
                <a:solidFill>
                  <a:sysClr val="windowText" lastClr="000000"/>
                </a:solidFill>
                <a:latin typeface="Calibri"/>
                <a:cs typeface="Calibri"/>
              </a:rPr>
              <a:t> </a:t>
            </a:r>
            <a:r>
              <a:rPr sz="2400" kern="0">
                <a:solidFill>
                  <a:sysClr val="windowText" lastClr="000000"/>
                </a:solidFill>
                <a:latin typeface="Calibri"/>
                <a:cs typeface="Calibri"/>
              </a:rPr>
              <a:t>than</a:t>
            </a:r>
            <a:r>
              <a:rPr sz="2400" kern="0" spc="-30">
                <a:solidFill>
                  <a:sysClr val="windowText" lastClr="000000"/>
                </a:solidFill>
                <a:latin typeface="Calibri"/>
                <a:cs typeface="Calibri"/>
              </a:rPr>
              <a:t> </a:t>
            </a:r>
            <a:r>
              <a:rPr sz="2400" kern="0" spc="-10">
                <a:solidFill>
                  <a:sysClr val="windowText" lastClr="000000"/>
                </a:solidFill>
                <a:latin typeface="Calibri"/>
                <a:cs typeface="Calibri"/>
              </a:rPr>
              <a:t>stating.</a:t>
            </a:r>
            <a:endParaRPr sz="2400" kern="0">
              <a:solidFill>
                <a:sysClr val="windowText" lastClr="000000"/>
              </a:solidFill>
              <a:latin typeface="Calibri"/>
              <a:cs typeface="Calibri"/>
            </a:endParaRPr>
          </a:p>
          <a:p>
            <a:pPr marL="804545" lvl="1" indent="-203835">
              <a:lnSpc>
                <a:spcPts val="2595"/>
              </a:lnSpc>
              <a:buSzPct val="75000"/>
              <a:buFontTx/>
              <a:buChar char="–"/>
              <a:tabLst>
                <a:tab pos="804545" algn="l"/>
              </a:tabLst>
            </a:pPr>
            <a:r>
              <a:rPr sz="2400" kern="0">
                <a:solidFill>
                  <a:sysClr val="windowText" lastClr="000000"/>
                </a:solidFill>
                <a:latin typeface="Calibri"/>
                <a:cs typeface="Calibri"/>
              </a:rPr>
              <a:t>“Did</a:t>
            </a:r>
            <a:r>
              <a:rPr sz="2400" kern="0" spc="-30">
                <a:solidFill>
                  <a:sysClr val="windowText" lastClr="000000"/>
                </a:solidFill>
                <a:latin typeface="Calibri"/>
                <a:cs typeface="Calibri"/>
              </a:rPr>
              <a:t> </a:t>
            </a:r>
            <a:r>
              <a:rPr sz="2400" kern="0">
                <a:solidFill>
                  <a:sysClr val="windowText" lastClr="000000"/>
                </a:solidFill>
                <a:latin typeface="Calibri"/>
                <a:cs typeface="Calibri"/>
              </a:rPr>
              <a:t>you</a:t>
            </a:r>
            <a:r>
              <a:rPr sz="2400" kern="0" spc="-20">
                <a:solidFill>
                  <a:sysClr val="windowText" lastClr="000000"/>
                </a:solidFill>
                <a:latin typeface="Calibri"/>
                <a:cs typeface="Calibri"/>
              </a:rPr>
              <a:t> </a:t>
            </a:r>
            <a:r>
              <a:rPr sz="2400" kern="0">
                <a:solidFill>
                  <a:sysClr val="windowText" lastClr="000000"/>
                </a:solidFill>
                <a:latin typeface="Calibri"/>
                <a:cs typeface="Calibri"/>
              </a:rPr>
              <a:t>want</a:t>
            </a:r>
            <a:r>
              <a:rPr sz="2400" kern="0" spc="-30">
                <a:solidFill>
                  <a:sysClr val="windowText" lastClr="000000"/>
                </a:solidFill>
                <a:latin typeface="Calibri"/>
                <a:cs typeface="Calibri"/>
              </a:rPr>
              <a:t> </a:t>
            </a:r>
            <a:r>
              <a:rPr sz="2400" kern="0">
                <a:solidFill>
                  <a:sysClr val="windowText" lastClr="000000"/>
                </a:solidFill>
                <a:latin typeface="Calibri"/>
                <a:cs typeface="Calibri"/>
              </a:rPr>
              <a:t>the</a:t>
            </a:r>
            <a:r>
              <a:rPr sz="2400" kern="0" spc="-15">
                <a:solidFill>
                  <a:sysClr val="windowText" lastClr="000000"/>
                </a:solidFill>
                <a:latin typeface="Calibri"/>
                <a:cs typeface="Calibri"/>
              </a:rPr>
              <a:t> </a:t>
            </a:r>
            <a:r>
              <a:rPr sz="2400" kern="0">
                <a:solidFill>
                  <a:sysClr val="windowText" lastClr="000000"/>
                </a:solidFill>
                <a:latin typeface="Calibri"/>
                <a:cs typeface="Calibri"/>
              </a:rPr>
              <a:t>full</a:t>
            </a:r>
            <a:r>
              <a:rPr sz="2400" kern="0" spc="-25">
                <a:solidFill>
                  <a:sysClr val="windowText" lastClr="000000"/>
                </a:solidFill>
                <a:latin typeface="Calibri"/>
                <a:cs typeface="Calibri"/>
              </a:rPr>
              <a:t> </a:t>
            </a:r>
            <a:r>
              <a:rPr sz="2400" kern="0" spc="-10">
                <a:solidFill>
                  <a:sysClr val="windowText" lastClr="000000"/>
                </a:solidFill>
                <a:latin typeface="Calibri"/>
                <a:cs typeface="Calibri"/>
              </a:rPr>
              <a:t>protection?”</a:t>
            </a:r>
            <a:endParaRPr sz="2400" kern="0">
              <a:solidFill>
                <a:sysClr val="windowText" lastClr="000000"/>
              </a:solidFill>
              <a:latin typeface="Calibri"/>
              <a:cs typeface="Calibri"/>
            </a:endParaRPr>
          </a:p>
          <a:p>
            <a:pPr marL="804545" lvl="1" indent="-203835">
              <a:lnSpc>
                <a:spcPts val="2740"/>
              </a:lnSpc>
              <a:buSzPct val="75000"/>
              <a:buFontTx/>
              <a:buChar char="–"/>
              <a:tabLst>
                <a:tab pos="804545" algn="l"/>
              </a:tabLst>
            </a:pPr>
            <a:r>
              <a:rPr sz="2400" kern="0">
                <a:solidFill>
                  <a:sysClr val="windowText" lastClr="000000"/>
                </a:solidFill>
                <a:latin typeface="Calibri"/>
                <a:cs typeface="Calibri"/>
              </a:rPr>
              <a:t>“Do</a:t>
            </a:r>
            <a:r>
              <a:rPr sz="2400" kern="0" spc="-30">
                <a:solidFill>
                  <a:sysClr val="windowText" lastClr="000000"/>
                </a:solidFill>
                <a:latin typeface="Calibri"/>
                <a:cs typeface="Calibri"/>
              </a:rPr>
              <a:t> </a:t>
            </a:r>
            <a:r>
              <a:rPr sz="2400" kern="0">
                <a:solidFill>
                  <a:sysClr val="windowText" lastClr="000000"/>
                </a:solidFill>
                <a:latin typeface="Calibri"/>
                <a:cs typeface="Calibri"/>
              </a:rPr>
              <a:t>you</a:t>
            </a:r>
            <a:r>
              <a:rPr sz="2400" kern="0" spc="-10">
                <a:solidFill>
                  <a:sysClr val="windowText" lastClr="000000"/>
                </a:solidFill>
                <a:latin typeface="Calibri"/>
                <a:cs typeface="Calibri"/>
              </a:rPr>
              <a:t> </a:t>
            </a:r>
            <a:r>
              <a:rPr sz="2400" kern="0">
                <a:solidFill>
                  <a:sysClr val="windowText" lastClr="000000"/>
                </a:solidFill>
                <a:latin typeface="Calibri"/>
                <a:cs typeface="Calibri"/>
              </a:rPr>
              <a:t>want</a:t>
            </a:r>
            <a:r>
              <a:rPr sz="2400" kern="0" spc="-20">
                <a:solidFill>
                  <a:sysClr val="windowText" lastClr="000000"/>
                </a:solidFill>
                <a:latin typeface="Calibri"/>
                <a:cs typeface="Calibri"/>
              </a:rPr>
              <a:t> </a:t>
            </a:r>
            <a:r>
              <a:rPr sz="2400" kern="0" spc="-10">
                <a:solidFill>
                  <a:sysClr val="windowText" lastClr="000000"/>
                </a:solidFill>
                <a:latin typeface="Calibri"/>
                <a:cs typeface="Calibri"/>
              </a:rPr>
              <a:t>coverage?”</a:t>
            </a:r>
            <a:endParaRPr sz="2400" kern="0">
              <a:solidFill>
                <a:sysClr val="windowText" lastClr="000000"/>
              </a:solidFill>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35"/>
              <a:t> </a:t>
            </a:r>
            <a:r>
              <a:rPr sz="3800"/>
              <a:t>4:</a:t>
            </a:r>
            <a:r>
              <a:rPr sz="3800" spc="-5"/>
              <a:t> </a:t>
            </a:r>
            <a:r>
              <a:rPr sz="3800"/>
              <a:t>Offer</a:t>
            </a:r>
            <a:r>
              <a:rPr sz="3800" spc="-10"/>
              <a:t> Protection</a:t>
            </a:r>
            <a:endParaRPr sz="3800"/>
          </a:p>
        </p:txBody>
      </p:sp>
      <p:sp>
        <p:nvSpPr>
          <p:cNvPr id="3" name="object 3"/>
          <p:cNvSpPr txBox="1"/>
          <p:nvPr/>
        </p:nvSpPr>
        <p:spPr>
          <a:xfrm>
            <a:off x="437692" y="1007075"/>
            <a:ext cx="4418330" cy="3713837"/>
          </a:xfrm>
          <a:prstGeom prst="rect">
            <a:avLst/>
          </a:prstGeom>
        </p:spPr>
        <p:txBody>
          <a:bodyPr vert="horz" wrap="square" lIns="0" tIns="137160" rIns="0" bIns="0" rtlCol="0">
            <a:spAutoFit/>
          </a:bodyPr>
          <a:lstStyle/>
          <a:p>
            <a:pPr marL="12700">
              <a:spcBef>
                <a:spcPts val="1080"/>
              </a:spcBef>
            </a:pPr>
            <a:r>
              <a:rPr sz="2450" b="1" kern="0" dirty="0">
                <a:solidFill>
                  <a:sysClr val="windowText" lastClr="000000"/>
                </a:solidFill>
                <a:latin typeface="Calibri"/>
                <a:cs typeface="Calibri"/>
              </a:rPr>
              <a:t>Dealing</a:t>
            </a:r>
            <a:r>
              <a:rPr sz="2450" b="1" kern="0" spc="-90" dirty="0">
                <a:solidFill>
                  <a:sysClr val="windowText" lastClr="000000"/>
                </a:solidFill>
                <a:latin typeface="Calibri"/>
                <a:cs typeface="Calibri"/>
              </a:rPr>
              <a:t> </a:t>
            </a:r>
            <a:r>
              <a:rPr sz="2450" b="1" kern="0" dirty="0">
                <a:solidFill>
                  <a:sysClr val="windowText" lastClr="000000"/>
                </a:solidFill>
                <a:latin typeface="Calibri"/>
                <a:cs typeface="Calibri"/>
              </a:rPr>
              <a:t>with</a:t>
            </a:r>
            <a:r>
              <a:rPr sz="2450" b="1" kern="0" spc="-50" dirty="0">
                <a:solidFill>
                  <a:sysClr val="windowText" lastClr="000000"/>
                </a:solidFill>
                <a:latin typeface="Calibri"/>
                <a:cs typeface="Calibri"/>
              </a:rPr>
              <a:t> </a:t>
            </a:r>
            <a:r>
              <a:rPr sz="2450" b="1" kern="0" spc="-10" dirty="0">
                <a:solidFill>
                  <a:sysClr val="windowText" lastClr="000000"/>
                </a:solidFill>
                <a:latin typeface="Calibri"/>
                <a:cs typeface="Calibri"/>
              </a:rPr>
              <a:t>Customer</a:t>
            </a:r>
            <a:r>
              <a:rPr sz="2450" b="1" kern="0" spc="-80" dirty="0">
                <a:solidFill>
                  <a:sysClr val="windowText" lastClr="000000"/>
                </a:solidFill>
                <a:latin typeface="Calibri"/>
                <a:cs typeface="Calibri"/>
              </a:rPr>
              <a:t> </a:t>
            </a:r>
            <a:r>
              <a:rPr sz="2450" b="1" kern="0" spc="-10" dirty="0">
                <a:solidFill>
                  <a:sysClr val="windowText" lastClr="000000"/>
                </a:solidFill>
                <a:latin typeface="Calibri"/>
                <a:cs typeface="Calibri"/>
              </a:rPr>
              <a:t>Objections</a:t>
            </a:r>
            <a:endParaRPr sz="2450" kern="0" dirty="0">
              <a:solidFill>
                <a:sysClr val="windowText" lastClr="000000"/>
              </a:solidFill>
              <a:latin typeface="Calibri"/>
              <a:cs typeface="Calibri"/>
            </a:endParaRPr>
          </a:p>
          <a:p>
            <a:pPr marL="1236980" marR="1325245">
              <a:spcBef>
                <a:spcPts val="1930"/>
              </a:spcBef>
            </a:pPr>
            <a:r>
              <a:rPr sz="4800" b="1" kern="0" spc="-10" dirty="0">
                <a:solidFill>
                  <a:srgbClr val="0946A3"/>
                </a:solidFill>
                <a:latin typeface="Calibri"/>
                <a:cs typeface="Calibri"/>
              </a:rPr>
              <a:t>A</a:t>
            </a:r>
            <a:r>
              <a:rPr sz="2400" kern="0" spc="-10" dirty="0">
                <a:solidFill>
                  <a:sysClr val="windowText" lastClr="000000"/>
                </a:solidFill>
                <a:latin typeface="Calibri"/>
                <a:cs typeface="Calibri"/>
              </a:rPr>
              <a:t>cknowledge </a:t>
            </a:r>
            <a:r>
              <a:rPr sz="4800" b="1" kern="0" spc="-10" dirty="0">
                <a:solidFill>
                  <a:srgbClr val="0946A3"/>
                </a:solidFill>
                <a:latin typeface="Calibri"/>
                <a:cs typeface="Calibri"/>
              </a:rPr>
              <a:t>P</a:t>
            </a:r>
            <a:r>
              <a:rPr sz="2400" kern="0" spc="-10" dirty="0">
                <a:solidFill>
                  <a:sysClr val="windowText" lastClr="000000"/>
                </a:solidFill>
                <a:latin typeface="Calibri"/>
                <a:cs typeface="Calibri"/>
              </a:rPr>
              <a:t>robe</a:t>
            </a:r>
            <a:r>
              <a:rPr sz="2400" kern="0" spc="600" dirty="0">
                <a:solidFill>
                  <a:sysClr val="windowText" lastClr="000000"/>
                </a:solidFill>
                <a:latin typeface="Calibri"/>
                <a:cs typeface="Calibri"/>
              </a:rPr>
              <a:t> </a:t>
            </a:r>
            <a:r>
              <a:rPr sz="4800" b="1" kern="0" spc="-10" dirty="0">
                <a:solidFill>
                  <a:srgbClr val="0946A3"/>
                </a:solidFill>
                <a:latin typeface="Calibri"/>
                <a:cs typeface="Calibri"/>
              </a:rPr>
              <a:t>A</a:t>
            </a:r>
            <a:r>
              <a:rPr sz="2400" kern="0" spc="-10" dirty="0">
                <a:solidFill>
                  <a:sysClr val="windowText" lastClr="000000"/>
                </a:solidFill>
                <a:latin typeface="Calibri"/>
                <a:cs typeface="Calibri"/>
              </a:rPr>
              <a:t>nswer </a:t>
            </a:r>
            <a:r>
              <a:rPr sz="4800" b="1" kern="0" spc="-10" dirty="0">
                <a:solidFill>
                  <a:srgbClr val="0946A3"/>
                </a:solidFill>
                <a:latin typeface="Calibri"/>
                <a:cs typeface="Calibri"/>
              </a:rPr>
              <a:t>C</a:t>
            </a:r>
            <a:r>
              <a:rPr sz="2400" kern="0" spc="-10" dirty="0">
                <a:solidFill>
                  <a:sysClr val="windowText" lastClr="000000"/>
                </a:solidFill>
                <a:latin typeface="Calibri"/>
                <a:cs typeface="Calibri"/>
              </a:rPr>
              <a:t>onfirm</a:t>
            </a:r>
            <a:endParaRPr sz="2400" kern="0" dirty="0">
              <a:solidFill>
                <a:sysClr val="windowText" lastClr="000000"/>
              </a:solidFill>
              <a:latin typeface="Calibri"/>
              <a:cs typeface="Calibri"/>
            </a:endParaRPr>
          </a:p>
        </p:txBody>
      </p:sp>
      <p:pic>
        <p:nvPicPr>
          <p:cNvPr id="4" name="object 4"/>
          <p:cNvPicPr/>
          <p:nvPr/>
        </p:nvPicPr>
        <p:blipFill>
          <a:blip r:embed="rId3" cstate="print"/>
          <a:stretch>
            <a:fillRect/>
          </a:stretch>
        </p:blipFill>
        <p:spPr>
          <a:xfrm>
            <a:off x="5555705" y="2413078"/>
            <a:ext cx="3863624" cy="1636407"/>
          </a:xfrm>
          <a:prstGeom prst="rect">
            <a:avLst/>
          </a:prstGeom>
        </p:spPr>
      </p:pic>
      <p:sp>
        <p:nvSpPr>
          <p:cNvPr id="5" name="object 5"/>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38100">
              <a:spcBef>
                <a:spcPts val="10"/>
              </a:spcBef>
            </a:pPr>
            <a:r>
              <a:rPr kern="0" spc="-25">
                <a:solidFill>
                  <a:prstClr val="white"/>
                </a:solidFill>
              </a:rPr>
              <a:t>106</a:t>
            </a:r>
          </a:p>
        </p:txBody>
      </p:sp>
      <p:sp>
        <p:nvSpPr>
          <p:cNvPr id="6" name="object 6"/>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059" y="300990"/>
            <a:ext cx="5690235" cy="605155"/>
          </a:xfrm>
          <a:prstGeom prst="rect">
            <a:avLst/>
          </a:prstGeom>
        </p:spPr>
        <p:txBody>
          <a:bodyPr vert="horz" wrap="square" lIns="0" tIns="12700" rIns="0" bIns="0" rtlCol="0">
            <a:spAutoFit/>
          </a:bodyPr>
          <a:lstStyle/>
          <a:p>
            <a:pPr marL="12700">
              <a:spcBef>
                <a:spcPts val="100"/>
              </a:spcBef>
              <a:tabLst>
                <a:tab pos="1615440" algn="l"/>
              </a:tabLst>
            </a:pPr>
            <a:r>
              <a:rPr sz="3800"/>
              <a:t>Step</a:t>
            </a:r>
            <a:r>
              <a:rPr sz="3800" spc="-15"/>
              <a:t> </a:t>
            </a:r>
            <a:r>
              <a:rPr sz="3800" spc="-25"/>
              <a:t>5:</a:t>
            </a:r>
            <a:r>
              <a:rPr sz="3800"/>
              <a:t>	Offer</a:t>
            </a:r>
            <a:r>
              <a:rPr sz="3800" spc="-35"/>
              <a:t> </a:t>
            </a:r>
            <a:r>
              <a:rPr sz="3800"/>
              <a:t>Other</a:t>
            </a:r>
            <a:r>
              <a:rPr sz="3800" spc="-25"/>
              <a:t> </a:t>
            </a:r>
            <a:r>
              <a:rPr sz="3800" spc="-10"/>
              <a:t>Services</a:t>
            </a:r>
            <a:endParaRPr sz="3800"/>
          </a:p>
        </p:txBody>
      </p:sp>
      <p:grpSp>
        <p:nvGrpSpPr>
          <p:cNvPr id="3" name="object 3"/>
          <p:cNvGrpSpPr/>
          <p:nvPr/>
        </p:nvGrpSpPr>
        <p:grpSpPr>
          <a:xfrm>
            <a:off x="1891665" y="790003"/>
            <a:ext cx="7187565" cy="5768340"/>
            <a:chOff x="1878964" y="790003"/>
            <a:chExt cx="7187565" cy="5768340"/>
          </a:xfrm>
        </p:grpSpPr>
        <p:pic>
          <p:nvPicPr>
            <p:cNvPr id="4" name="object 4"/>
            <p:cNvPicPr/>
            <p:nvPr/>
          </p:nvPicPr>
          <p:blipFill>
            <a:blip r:embed="rId3" cstate="print"/>
            <a:stretch>
              <a:fillRect/>
            </a:stretch>
          </p:blipFill>
          <p:spPr>
            <a:xfrm>
              <a:off x="1878964" y="790003"/>
              <a:ext cx="7187310" cy="5768339"/>
            </a:xfrm>
            <a:prstGeom prst="rect">
              <a:avLst/>
            </a:prstGeom>
          </p:spPr>
        </p:pic>
        <p:sp>
          <p:nvSpPr>
            <p:cNvPr id="5" name="object 5"/>
            <p:cNvSpPr/>
            <p:nvPr/>
          </p:nvSpPr>
          <p:spPr>
            <a:xfrm>
              <a:off x="5248401" y="3429000"/>
              <a:ext cx="1647825" cy="626745"/>
            </a:xfrm>
            <a:custGeom>
              <a:avLst/>
              <a:gdLst/>
              <a:ahLst/>
              <a:cxnLst/>
              <a:rect l="l" t="t" r="r" b="b"/>
              <a:pathLst>
                <a:path w="1647825" h="626745">
                  <a:moveTo>
                    <a:pt x="1543050" y="0"/>
                  </a:moveTo>
                  <a:lnTo>
                    <a:pt x="104394" y="0"/>
                  </a:lnTo>
                  <a:lnTo>
                    <a:pt x="63757" y="8203"/>
                  </a:lnTo>
                  <a:lnTo>
                    <a:pt x="30575" y="30575"/>
                  </a:lnTo>
                  <a:lnTo>
                    <a:pt x="8203" y="63757"/>
                  </a:lnTo>
                  <a:lnTo>
                    <a:pt x="0" y="104394"/>
                  </a:lnTo>
                  <a:lnTo>
                    <a:pt x="0" y="522097"/>
                  </a:lnTo>
                  <a:lnTo>
                    <a:pt x="8203" y="562733"/>
                  </a:lnTo>
                  <a:lnTo>
                    <a:pt x="30575" y="595915"/>
                  </a:lnTo>
                  <a:lnTo>
                    <a:pt x="63757" y="618287"/>
                  </a:lnTo>
                  <a:lnTo>
                    <a:pt x="104394" y="626491"/>
                  </a:lnTo>
                  <a:lnTo>
                    <a:pt x="1543050" y="626491"/>
                  </a:lnTo>
                  <a:lnTo>
                    <a:pt x="1583705" y="618287"/>
                  </a:lnTo>
                  <a:lnTo>
                    <a:pt x="1616932" y="595915"/>
                  </a:lnTo>
                  <a:lnTo>
                    <a:pt x="1639347" y="562733"/>
                  </a:lnTo>
                  <a:lnTo>
                    <a:pt x="1647571" y="522097"/>
                  </a:lnTo>
                  <a:lnTo>
                    <a:pt x="1647571" y="104394"/>
                  </a:lnTo>
                  <a:lnTo>
                    <a:pt x="1639347" y="63757"/>
                  </a:lnTo>
                  <a:lnTo>
                    <a:pt x="1616932" y="30575"/>
                  </a:lnTo>
                  <a:lnTo>
                    <a:pt x="1583705" y="8203"/>
                  </a:lnTo>
                  <a:lnTo>
                    <a:pt x="1543050" y="0"/>
                  </a:lnTo>
                  <a:close/>
                </a:path>
              </a:pathLst>
            </a:custGeom>
            <a:solidFill>
              <a:srgbClr val="1B407A"/>
            </a:solidFill>
          </p:spPr>
          <p:txBody>
            <a:bodyPr wrap="square" lIns="0" tIns="0" rIns="0" bIns="0" rtlCol="0"/>
            <a:lstStyle/>
            <a:p>
              <a:endParaRPr kern="0">
                <a:solidFill>
                  <a:sysClr val="windowText" lastClr="000000"/>
                </a:solidFill>
              </a:endParaRPr>
            </a:p>
          </p:txBody>
        </p:sp>
      </p:grpSp>
      <p:sp>
        <p:nvSpPr>
          <p:cNvPr id="6" name="object 6"/>
          <p:cNvSpPr txBox="1"/>
          <p:nvPr/>
        </p:nvSpPr>
        <p:spPr>
          <a:xfrm>
            <a:off x="5515991" y="3488816"/>
            <a:ext cx="1139825" cy="506730"/>
          </a:xfrm>
          <a:prstGeom prst="rect">
            <a:avLst/>
          </a:prstGeom>
        </p:spPr>
        <p:txBody>
          <a:bodyPr vert="horz" wrap="square" lIns="0" tIns="13335" rIns="0" bIns="0" rtlCol="0">
            <a:spAutoFit/>
          </a:bodyPr>
          <a:lstStyle/>
          <a:p>
            <a:pPr marL="12065" marR="5080" indent="-635" algn="ctr">
              <a:spcBef>
                <a:spcPts val="105"/>
              </a:spcBef>
            </a:pPr>
            <a:r>
              <a:rPr sz="1050" b="1" kern="0" spc="-10">
                <a:solidFill>
                  <a:srgbClr val="FFFFFF"/>
                </a:solidFill>
                <a:latin typeface="Arial"/>
                <a:cs typeface="Arial"/>
              </a:rPr>
              <a:t>Knowledge </a:t>
            </a:r>
            <a:r>
              <a:rPr sz="1050" b="1" kern="0">
                <a:solidFill>
                  <a:srgbClr val="FFFFFF"/>
                </a:solidFill>
                <a:latin typeface="Arial"/>
                <a:cs typeface="Arial"/>
              </a:rPr>
              <a:t>Customer</a:t>
            </a:r>
            <a:r>
              <a:rPr sz="1050" b="1" kern="0" spc="-65">
                <a:solidFill>
                  <a:srgbClr val="FFFFFF"/>
                </a:solidFill>
                <a:latin typeface="Arial"/>
                <a:cs typeface="Arial"/>
              </a:rPr>
              <a:t> </a:t>
            </a:r>
            <a:r>
              <a:rPr sz="1050" b="1" kern="0" spc="-10">
                <a:solidFill>
                  <a:srgbClr val="FFFFFF"/>
                </a:solidFill>
                <a:latin typeface="Arial"/>
                <a:cs typeface="Arial"/>
              </a:rPr>
              <a:t>Delight Presentation</a:t>
            </a:r>
            <a:endParaRPr sz="1050" kern="0">
              <a:solidFill>
                <a:sysClr val="windowText" lastClr="000000"/>
              </a:solidFill>
              <a:latin typeface="Arial"/>
              <a:cs typeface="Arial"/>
            </a:endParaRPr>
          </a:p>
        </p:txBody>
      </p:sp>
      <p:sp>
        <p:nvSpPr>
          <p:cNvPr id="7" name="object 7"/>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38100">
              <a:spcBef>
                <a:spcPts val="10"/>
              </a:spcBef>
            </a:pPr>
            <a:r>
              <a:rPr kern="0" spc="-25">
                <a:solidFill>
                  <a:prstClr val="white"/>
                </a:solidFill>
              </a:rPr>
              <a:t>110</a:t>
            </a:r>
          </a:p>
        </p:txBody>
      </p:sp>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9" name="object 5">
            <a:extLst>
              <a:ext uri="{FF2B5EF4-FFF2-40B4-BE49-F238E27FC236}">
                <a16:creationId xmlns:a16="http://schemas.microsoft.com/office/drawing/2014/main" id="{6B97E848-D589-CA66-6C65-834C1F70F438}"/>
              </a:ext>
            </a:extLst>
          </p:cNvPr>
          <p:cNvSpPr/>
          <p:nvPr/>
        </p:nvSpPr>
        <p:spPr>
          <a:xfrm>
            <a:off x="5480420" y="3488816"/>
            <a:ext cx="1201747" cy="501270"/>
          </a:xfrm>
          <a:custGeom>
            <a:avLst/>
            <a:gdLst/>
            <a:ahLst/>
            <a:cxnLst/>
            <a:rect l="l" t="t" r="r" b="b"/>
            <a:pathLst>
              <a:path w="1635759" h="635000">
                <a:moveTo>
                  <a:pt x="1529714" y="0"/>
                </a:moveTo>
                <a:lnTo>
                  <a:pt x="105790" y="0"/>
                </a:lnTo>
                <a:lnTo>
                  <a:pt x="64615" y="8314"/>
                </a:lnTo>
                <a:lnTo>
                  <a:pt x="30987" y="30987"/>
                </a:lnTo>
                <a:lnTo>
                  <a:pt x="8314" y="64615"/>
                </a:lnTo>
                <a:lnTo>
                  <a:pt x="0" y="105790"/>
                </a:lnTo>
                <a:lnTo>
                  <a:pt x="0" y="528955"/>
                </a:lnTo>
                <a:lnTo>
                  <a:pt x="8314" y="570130"/>
                </a:lnTo>
                <a:lnTo>
                  <a:pt x="30987" y="603757"/>
                </a:lnTo>
                <a:lnTo>
                  <a:pt x="64615" y="626431"/>
                </a:lnTo>
                <a:lnTo>
                  <a:pt x="105790" y="634745"/>
                </a:lnTo>
                <a:lnTo>
                  <a:pt x="1529714" y="634745"/>
                </a:lnTo>
                <a:lnTo>
                  <a:pt x="1570890" y="626431"/>
                </a:lnTo>
                <a:lnTo>
                  <a:pt x="1604517" y="603757"/>
                </a:lnTo>
                <a:lnTo>
                  <a:pt x="1627191" y="570130"/>
                </a:lnTo>
                <a:lnTo>
                  <a:pt x="1635506" y="528955"/>
                </a:lnTo>
                <a:lnTo>
                  <a:pt x="1635506" y="105790"/>
                </a:lnTo>
                <a:lnTo>
                  <a:pt x="1627191" y="64615"/>
                </a:lnTo>
                <a:lnTo>
                  <a:pt x="1604517" y="30987"/>
                </a:lnTo>
                <a:lnTo>
                  <a:pt x="1570890" y="8314"/>
                </a:lnTo>
                <a:lnTo>
                  <a:pt x="1529714" y="0"/>
                </a:lnTo>
                <a:close/>
              </a:path>
            </a:pathLst>
          </a:custGeom>
          <a:solidFill>
            <a:srgbClr val="1B407A"/>
          </a:solidFill>
        </p:spPr>
        <p:txBody>
          <a:bodyPr wrap="square" lIns="0" tIns="0" rIns="0" bIns="0" rtlCol="0"/>
          <a:lstStyle/>
          <a:p>
            <a:endParaRPr kern="0">
              <a:solidFill>
                <a:sysClr val="windowText" lastClr="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50AF7-B4C5-485B-25F4-479DAEFFA43C}"/>
            </a:ext>
          </a:extLst>
        </p:cNvPr>
        <p:cNvGrpSpPr/>
        <p:nvPr/>
      </p:nvGrpSpPr>
      <p:grpSpPr>
        <a:xfrm>
          <a:off x="0" y="0"/>
          <a:ext cx="0" cy="0"/>
          <a:chOff x="0" y="0"/>
          <a:chExt cx="0" cy="0"/>
        </a:xfrm>
      </p:grpSpPr>
      <p:sp>
        <p:nvSpPr>
          <p:cNvPr id="46" name="Text Placeholder 1">
            <a:extLst>
              <a:ext uri="{FF2B5EF4-FFF2-40B4-BE49-F238E27FC236}">
                <a16:creationId xmlns:a16="http://schemas.microsoft.com/office/drawing/2014/main" id="{07D4EC2C-0537-F514-B192-E9B5B649192B}"/>
              </a:ext>
            </a:extLst>
          </p:cNvPr>
          <p:cNvSpPr txBox="1">
            <a:spLocks/>
          </p:cNvSpPr>
          <p:nvPr/>
        </p:nvSpPr>
        <p:spPr>
          <a:xfrm flipH="1">
            <a:off x="527594" y="796600"/>
            <a:ext cx="8094812" cy="380476"/>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2400" kern="1200">
                <a:solidFill>
                  <a:srgbClr val="464D6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464D6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464D6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464D6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464D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What are </a:t>
            </a:r>
            <a:r>
              <a:rPr kumimoji="0" lang="en-US" sz="1800" b="1" i="0" u="sng"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your</a:t>
            </a:r>
            <a:r>
              <a:rPr kumimoji="0" lang="en-US" sz="1800" b="1" i="0" u="none"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 course objectives? </a:t>
            </a:r>
          </a:p>
        </p:txBody>
      </p:sp>
      <p:sp>
        <p:nvSpPr>
          <p:cNvPr id="12" name="TextBox 11">
            <a:extLst>
              <a:ext uri="{FF2B5EF4-FFF2-40B4-BE49-F238E27FC236}">
                <a16:creationId xmlns:a16="http://schemas.microsoft.com/office/drawing/2014/main" id="{8B685AD1-1D13-BF99-0362-90BC13F7AD41}"/>
              </a:ext>
            </a:extLst>
          </p:cNvPr>
          <p:cNvSpPr txBox="1"/>
          <p:nvPr/>
        </p:nvSpPr>
        <p:spPr>
          <a:xfrm>
            <a:off x="527597" y="1934297"/>
            <a:ext cx="5568404" cy="4591948"/>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B6CB3"/>
              </a:solidFill>
              <a:effectLst/>
              <a:uLnTx/>
              <a:uFillTx/>
              <a:latin typeface="Arial MT"/>
              <a:cs typeface="Arial" panose="020B0604020202020204" pitchFamily="34" charset="0"/>
            </a:endParaRPr>
          </a:p>
        </p:txBody>
      </p:sp>
      <p:sp>
        <p:nvSpPr>
          <p:cNvPr id="3" name="Text Placeholder 1">
            <a:extLst>
              <a:ext uri="{FF2B5EF4-FFF2-40B4-BE49-F238E27FC236}">
                <a16:creationId xmlns:a16="http://schemas.microsoft.com/office/drawing/2014/main" id="{76603607-DC24-A283-B5B8-A47E305C555C}"/>
              </a:ext>
            </a:extLst>
          </p:cNvPr>
          <p:cNvSpPr txBox="1">
            <a:spLocks/>
          </p:cNvSpPr>
          <p:nvPr/>
        </p:nvSpPr>
        <p:spPr>
          <a:xfrm>
            <a:off x="527594" y="147061"/>
            <a:ext cx="11544300" cy="380475"/>
          </a:xfrm>
          <a:prstGeom prst="rect">
            <a:avLst/>
          </a:prstGeom>
        </p:spPr>
        <p:txBody>
          <a:bodyPr lIns="91440" tIns="45720" rIns="91440" bIns="45720" anchor="t"/>
          <a:lst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a:lstStyle>
          <a:p>
            <a:pPr marL="0" marR="0" lvl="0" indent="0" algn="l" defTabSz="913526" rtl="0" eaLnBrk="1" fontAlgn="base" latinLnBrk="0" hangingPunct="1">
              <a:lnSpc>
                <a:spcPct val="100000"/>
              </a:lnSpc>
              <a:spcBef>
                <a:spcPct val="0"/>
              </a:spcBef>
              <a:spcAft>
                <a:spcPct val="0"/>
              </a:spcAft>
              <a:buClr>
                <a:srgbClr val="005BAA"/>
              </a:buClr>
              <a:buSzPct val="100000"/>
              <a:buFontTx/>
              <a:buNone/>
              <a:tabLst/>
              <a:defRPr/>
            </a:pPr>
            <a:r>
              <a:rPr kumimoji="0" lang="en-US" sz="2000" b="1" i="0" u="none" strike="noStrike" kern="0" cap="none" spc="0" normalizeH="0" baseline="0" noProof="0">
                <a:ln>
                  <a:noFill/>
                </a:ln>
                <a:solidFill>
                  <a:srgbClr val="1B6CB3"/>
                </a:solidFill>
                <a:effectLst/>
                <a:uLnTx/>
                <a:uFillTx/>
                <a:latin typeface="Arial (Headings)"/>
                <a:ea typeface="+mn-ea"/>
                <a:cs typeface="+mn-cs"/>
              </a:rPr>
              <a:t>COURSE OBJECTIVES</a:t>
            </a:r>
          </a:p>
        </p:txBody>
      </p:sp>
      <p:pic>
        <p:nvPicPr>
          <p:cNvPr id="2" name="Picture 1">
            <a:extLst>
              <a:ext uri="{FF2B5EF4-FFF2-40B4-BE49-F238E27FC236}">
                <a16:creationId xmlns:a16="http://schemas.microsoft.com/office/drawing/2014/main" id="{B34D228A-0CEF-487E-C36A-1B637FA65476}"/>
              </a:ext>
            </a:extLst>
          </p:cNvPr>
          <p:cNvPicPr preferRelativeResize="0">
            <a:picLocks/>
          </p:cNvPicPr>
          <p:nvPr/>
        </p:nvPicPr>
        <p:blipFill rotWithShape="1">
          <a:blip r:embed="rId4"/>
          <a:srcRect l="18400" t="440" r="5811" b="5902"/>
          <a:stretch/>
        </p:blipFill>
        <p:spPr>
          <a:xfrm>
            <a:off x="7636930" y="0"/>
            <a:ext cx="4555069" cy="6565900"/>
          </a:xfrm>
          <a:prstGeom prst="rect">
            <a:avLst/>
          </a:prstGeom>
          <a:effectLst/>
        </p:spPr>
      </p:pic>
      <p:sp>
        <p:nvSpPr>
          <p:cNvPr id="9" name="TextBox 8">
            <a:extLst>
              <a:ext uri="{FF2B5EF4-FFF2-40B4-BE49-F238E27FC236}">
                <a16:creationId xmlns:a16="http://schemas.microsoft.com/office/drawing/2014/main" id="{E8888FBC-C279-F8B5-B2F5-9135F4F12CC0}"/>
              </a:ext>
            </a:extLst>
          </p:cNvPr>
          <p:cNvSpPr txBox="1"/>
          <p:nvPr/>
        </p:nvSpPr>
        <p:spPr>
          <a:xfrm>
            <a:off x="527595" y="1301473"/>
            <a:ext cx="62756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What are </a:t>
            </a:r>
            <a:r>
              <a:rPr kumimoji="0" lang="en-US" sz="1800" b="1" i="0" u="sng"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our</a:t>
            </a:r>
            <a:r>
              <a:rPr kumimoji="0" lang="en-US" sz="1800" b="1" i="0" u="none" strike="noStrike" kern="1200" cap="none" spc="0" normalizeH="0" baseline="0" noProof="0">
                <a:ln>
                  <a:noFill/>
                </a:ln>
                <a:solidFill>
                  <a:srgbClr val="1B6CB3"/>
                </a:solidFill>
                <a:effectLst/>
                <a:uLnTx/>
                <a:uFillTx/>
                <a:latin typeface="Arial MT"/>
                <a:ea typeface="Open Sans Regular"/>
                <a:cs typeface="Arial" panose="020B0604020202020204" pitchFamily="34" charset="0"/>
              </a:rPr>
              <a:t> course objectives? </a:t>
            </a:r>
          </a:p>
        </p:txBody>
      </p:sp>
      <p:sp>
        <p:nvSpPr>
          <p:cNvPr id="6" name="TextBox 5">
            <a:extLst>
              <a:ext uri="{FF2B5EF4-FFF2-40B4-BE49-F238E27FC236}">
                <a16:creationId xmlns:a16="http://schemas.microsoft.com/office/drawing/2014/main" id="{61D990C9-4A75-7EDD-B943-C4BC62191C77}"/>
              </a:ext>
            </a:extLst>
          </p:cNvPr>
          <p:cNvSpPr txBox="1"/>
          <p:nvPr/>
        </p:nvSpPr>
        <p:spPr>
          <a:xfrm>
            <a:off x="552226" y="1776644"/>
            <a:ext cx="6796352" cy="403187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417C"/>
                </a:solidFill>
                <a:effectLst/>
                <a:uLnTx/>
                <a:uFillTx/>
                <a:latin typeface="Calibri" panose="020F0502020204030204"/>
                <a:ea typeface="+mn-ea"/>
                <a:cs typeface="+mn-cs"/>
              </a:rPr>
              <a:t>By the end of this course, you will be able to:</a:t>
            </a:r>
          </a:p>
          <a:p>
            <a:pPr marL="285750" indent="-285750">
              <a:spcAft>
                <a:spcPts val="600"/>
              </a:spcAft>
              <a:buFont typeface="Arial" panose="020B0604020202020204" pitchFamily="34" charset="0"/>
              <a:buChar char="•"/>
            </a:pPr>
            <a:endParaRPr lang="en-US">
              <a:solidFill>
                <a:srgbClr val="00417C"/>
              </a:solidFill>
            </a:endParaRPr>
          </a:p>
          <a:p>
            <a:pPr marL="285750" indent="-285750">
              <a:spcAft>
                <a:spcPts val="600"/>
              </a:spcAft>
              <a:buFont typeface="Arial" panose="020B0604020202020204" pitchFamily="34" charset="0"/>
              <a:buChar char="•"/>
            </a:pPr>
            <a:r>
              <a:rPr lang="en-US">
                <a:solidFill>
                  <a:srgbClr val="00417C"/>
                </a:solidFill>
              </a:rPr>
              <a:t>Explain the communication process and its key stages.</a:t>
            </a:r>
          </a:p>
          <a:p>
            <a:pPr marL="285750" indent="-285750">
              <a:spcAft>
                <a:spcPts val="600"/>
              </a:spcAft>
              <a:buFont typeface="Arial" panose="020B0604020202020204" pitchFamily="34" charset="0"/>
              <a:buChar char="•"/>
            </a:pPr>
            <a:r>
              <a:rPr lang="en-US">
                <a:solidFill>
                  <a:srgbClr val="00417C"/>
                </a:solidFill>
              </a:rPr>
              <a:t>Identify and address communication barriers that affect clarity and understanding.</a:t>
            </a:r>
          </a:p>
          <a:p>
            <a:pPr marL="285750" indent="-285750">
              <a:spcAft>
                <a:spcPts val="600"/>
              </a:spcAft>
              <a:buFont typeface="Arial" panose="020B0604020202020204" pitchFamily="34" charset="0"/>
              <a:buChar char="•"/>
            </a:pPr>
            <a:r>
              <a:rPr lang="en-US">
                <a:solidFill>
                  <a:srgbClr val="00417C"/>
                </a:solidFill>
              </a:rPr>
              <a:t>Communicate confidently and professionally across various channels.</a:t>
            </a:r>
          </a:p>
          <a:p>
            <a:pPr marL="285750" indent="-285750">
              <a:spcAft>
                <a:spcPts val="600"/>
              </a:spcAft>
              <a:buFont typeface="Arial" panose="020B0604020202020204" pitchFamily="34" charset="0"/>
              <a:buChar char="•"/>
            </a:pPr>
            <a:r>
              <a:rPr lang="en-US">
                <a:solidFill>
                  <a:srgbClr val="00417C"/>
                </a:solidFill>
              </a:rPr>
              <a:t>Use active listening and questioning to identify customer needs.</a:t>
            </a:r>
          </a:p>
          <a:p>
            <a:pPr marL="285750" indent="-285750">
              <a:spcAft>
                <a:spcPts val="600"/>
              </a:spcAft>
              <a:buFont typeface="Arial" panose="020B0604020202020204" pitchFamily="34" charset="0"/>
              <a:buChar char="•"/>
            </a:pPr>
            <a:r>
              <a:rPr lang="en-US">
                <a:solidFill>
                  <a:srgbClr val="00417C"/>
                </a:solidFill>
              </a:rPr>
              <a:t>Apply DISC profiling to adapt to customer communication styles.</a:t>
            </a:r>
          </a:p>
          <a:p>
            <a:pPr marL="285750" indent="-285750">
              <a:spcAft>
                <a:spcPts val="600"/>
              </a:spcAft>
              <a:buFont typeface="Arial" panose="020B0604020202020204" pitchFamily="34" charset="0"/>
              <a:buChar char="•"/>
            </a:pPr>
            <a:r>
              <a:rPr lang="en-US">
                <a:solidFill>
                  <a:srgbClr val="00417C"/>
                </a:solidFill>
              </a:rPr>
              <a:t>Tailor communication to different customer personas for better satisfaction.</a:t>
            </a:r>
          </a:p>
          <a:p>
            <a:pPr>
              <a:spcAft>
                <a:spcPts val="600"/>
              </a:spcAft>
            </a:pPr>
            <a:endParaRPr lang="en-US">
              <a:solidFill>
                <a:srgbClr val="00417C"/>
              </a:solidFill>
            </a:endParaRPr>
          </a:p>
        </p:txBody>
      </p:sp>
    </p:spTree>
    <p:custDataLst>
      <p:tags r:id="rId1"/>
    </p:custDataLst>
    <p:extLst>
      <p:ext uri="{BB962C8B-B14F-4D97-AF65-F5344CB8AC3E}">
        <p14:creationId xmlns:p14="http://schemas.microsoft.com/office/powerpoint/2010/main" val="96696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2" grpId="0"/>
      <p:bldP spid="9"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059" y="300990"/>
            <a:ext cx="5690235" cy="605155"/>
          </a:xfrm>
          <a:prstGeom prst="rect">
            <a:avLst/>
          </a:prstGeom>
        </p:spPr>
        <p:txBody>
          <a:bodyPr vert="horz" wrap="square" lIns="0" tIns="12700" rIns="0" bIns="0" rtlCol="0">
            <a:spAutoFit/>
          </a:bodyPr>
          <a:lstStyle/>
          <a:p>
            <a:pPr marL="12700">
              <a:spcBef>
                <a:spcPts val="100"/>
              </a:spcBef>
              <a:tabLst>
                <a:tab pos="1615440" algn="l"/>
              </a:tabLst>
            </a:pPr>
            <a:r>
              <a:rPr sz="3800"/>
              <a:t>Step</a:t>
            </a:r>
            <a:r>
              <a:rPr sz="3800" spc="-15"/>
              <a:t> </a:t>
            </a:r>
            <a:r>
              <a:rPr sz="3800" spc="-25"/>
              <a:t>5:</a:t>
            </a:r>
            <a:r>
              <a:rPr sz="3800"/>
              <a:t>	Offer</a:t>
            </a:r>
            <a:r>
              <a:rPr sz="3800" spc="-35"/>
              <a:t> </a:t>
            </a:r>
            <a:r>
              <a:rPr sz="3800"/>
              <a:t>Other</a:t>
            </a:r>
            <a:r>
              <a:rPr sz="3800" spc="-25"/>
              <a:t> </a:t>
            </a:r>
            <a:r>
              <a:rPr sz="3800" spc="-10"/>
              <a:t>Services</a:t>
            </a:r>
            <a:endParaRPr sz="3800"/>
          </a:p>
        </p:txBody>
      </p:sp>
      <p:sp>
        <p:nvSpPr>
          <p:cNvPr id="4" name="object 4"/>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38100">
              <a:spcBef>
                <a:spcPts val="10"/>
              </a:spcBef>
            </a:pPr>
            <a:r>
              <a:rPr kern="0" spc="-25">
                <a:solidFill>
                  <a:prstClr val="white"/>
                </a:solidFill>
              </a:rPr>
              <a:t>111</a:t>
            </a:r>
          </a:p>
        </p:txBody>
      </p:sp>
      <p:sp>
        <p:nvSpPr>
          <p:cNvPr id="5" name="object 5"/>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3" name="object 3"/>
          <p:cNvSpPr txBox="1"/>
          <p:nvPr/>
        </p:nvSpPr>
        <p:spPr>
          <a:xfrm>
            <a:off x="436168" y="1131825"/>
            <a:ext cx="10850880" cy="4650105"/>
          </a:xfrm>
          <a:prstGeom prst="rect">
            <a:avLst/>
          </a:prstGeom>
        </p:spPr>
        <p:txBody>
          <a:bodyPr vert="horz" wrap="square" lIns="0" tIns="12065" rIns="0" bIns="0" rtlCol="0">
            <a:spAutoFit/>
          </a:bodyPr>
          <a:lstStyle/>
          <a:p>
            <a:pPr marL="13970">
              <a:spcBef>
                <a:spcPts val="95"/>
              </a:spcBef>
            </a:pPr>
            <a:r>
              <a:rPr sz="2450" b="1" kern="0">
                <a:solidFill>
                  <a:sysClr val="windowText" lastClr="000000"/>
                </a:solidFill>
                <a:latin typeface="Calibri"/>
                <a:cs typeface="Calibri"/>
              </a:rPr>
              <a:t>Fuel</a:t>
            </a:r>
            <a:r>
              <a:rPr sz="2450" b="1" kern="0" spc="-60">
                <a:solidFill>
                  <a:sysClr val="windowText" lastClr="000000"/>
                </a:solidFill>
                <a:latin typeface="Calibri"/>
                <a:cs typeface="Calibri"/>
              </a:rPr>
              <a:t> </a:t>
            </a:r>
            <a:r>
              <a:rPr sz="2450" b="1" kern="0" spc="-10">
                <a:solidFill>
                  <a:sysClr val="windowText" lastClr="000000"/>
                </a:solidFill>
                <a:latin typeface="Calibri"/>
                <a:cs typeface="Calibri"/>
              </a:rPr>
              <a:t>Options</a:t>
            </a:r>
            <a:endParaRPr sz="2450" kern="0">
              <a:solidFill>
                <a:sysClr val="windowText" lastClr="000000"/>
              </a:solidFill>
              <a:latin typeface="Calibri"/>
              <a:cs typeface="Calibri"/>
            </a:endParaRPr>
          </a:p>
          <a:p>
            <a:pPr marL="13970">
              <a:lnSpc>
                <a:spcPts val="2735"/>
              </a:lnSpc>
              <a:spcBef>
                <a:spcPts val="2080"/>
              </a:spcBef>
            </a:pPr>
            <a:r>
              <a:rPr sz="2400" b="1" kern="0" spc="-10">
                <a:solidFill>
                  <a:srgbClr val="0946A3"/>
                </a:solidFill>
                <a:latin typeface="Calibri"/>
                <a:cs typeface="Calibri"/>
              </a:rPr>
              <a:t>Example:</a:t>
            </a:r>
            <a:endParaRPr sz="2400" kern="0">
              <a:solidFill>
                <a:sysClr val="windowText" lastClr="000000"/>
              </a:solidFill>
              <a:latin typeface="Calibri"/>
              <a:cs typeface="Calibri"/>
            </a:endParaRPr>
          </a:p>
          <a:p>
            <a:pPr marL="13970" marR="5080" algn="just">
              <a:lnSpc>
                <a:spcPct val="90000"/>
              </a:lnSpc>
              <a:spcBef>
                <a:spcPts val="145"/>
              </a:spcBef>
            </a:pPr>
            <a:r>
              <a:rPr sz="2400" kern="0">
                <a:solidFill>
                  <a:sysClr val="windowText" lastClr="000000"/>
                </a:solidFill>
                <a:latin typeface="Calibri"/>
                <a:cs typeface="Calibri"/>
              </a:rPr>
              <a:t>“</a:t>
            </a:r>
            <a:r>
              <a:rPr sz="2400" i="1" kern="0">
                <a:solidFill>
                  <a:sysClr val="windowText" lastClr="000000"/>
                </a:solidFill>
                <a:latin typeface="Calibri"/>
                <a:cs typeface="Calibri"/>
              </a:rPr>
              <a:t>So</a:t>
            </a:r>
            <a:r>
              <a:rPr sz="2400" i="1" kern="0" spc="-55">
                <a:solidFill>
                  <a:sysClr val="windowText" lastClr="000000"/>
                </a:solidFill>
                <a:latin typeface="Calibri"/>
                <a:cs typeface="Calibri"/>
              </a:rPr>
              <a:t> </a:t>
            </a:r>
            <a:r>
              <a:rPr sz="2400" i="1" kern="0">
                <a:solidFill>
                  <a:sysClr val="windowText" lastClr="000000"/>
                </a:solidFill>
                <a:latin typeface="Calibri"/>
                <a:cs typeface="Calibri"/>
              </a:rPr>
              <a:t>that</a:t>
            </a:r>
            <a:r>
              <a:rPr sz="2400" i="1" kern="0" spc="-60">
                <a:solidFill>
                  <a:sysClr val="windowText" lastClr="000000"/>
                </a:solidFill>
                <a:latin typeface="Calibri"/>
                <a:cs typeface="Calibri"/>
              </a:rPr>
              <a:t> </a:t>
            </a:r>
            <a:r>
              <a:rPr sz="2400" i="1" kern="0">
                <a:solidFill>
                  <a:sysClr val="windowText" lastClr="000000"/>
                </a:solidFill>
                <a:latin typeface="Calibri"/>
                <a:cs typeface="Calibri"/>
              </a:rPr>
              <a:t>you</a:t>
            </a:r>
            <a:r>
              <a:rPr sz="2400" i="1" kern="0" spc="-40">
                <a:solidFill>
                  <a:sysClr val="windowText" lastClr="000000"/>
                </a:solidFill>
                <a:latin typeface="Calibri"/>
                <a:cs typeface="Calibri"/>
              </a:rPr>
              <a:t> </a:t>
            </a:r>
            <a:r>
              <a:rPr sz="2400" i="1" kern="0">
                <a:solidFill>
                  <a:sysClr val="windowText" lastClr="000000"/>
                </a:solidFill>
                <a:latin typeface="Calibri"/>
                <a:cs typeface="Calibri"/>
              </a:rPr>
              <a:t>don’t</a:t>
            </a:r>
            <a:r>
              <a:rPr sz="2400" i="1" kern="0" spc="-50">
                <a:solidFill>
                  <a:sysClr val="windowText" lastClr="000000"/>
                </a:solidFill>
                <a:latin typeface="Calibri"/>
                <a:cs typeface="Calibri"/>
              </a:rPr>
              <a:t> </a:t>
            </a:r>
            <a:r>
              <a:rPr sz="2400" i="1" kern="0">
                <a:solidFill>
                  <a:sysClr val="windowText" lastClr="000000"/>
                </a:solidFill>
                <a:latin typeface="Calibri"/>
                <a:cs typeface="Calibri"/>
              </a:rPr>
              <a:t>have</a:t>
            </a:r>
            <a:r>
              <a:rPr sz="2400" i="1" kern="0" spc="-45">
                <a:solidFill>
                  <a:sysClr val="windowText" lastClr="000000"/>
                </a:solidFill>
                <a:latin typeface="Calibri"/>
                <a:cs typeface="Calibri"/>
              </a:rPr>
              <a:t> </a:t>
            </a:r>
            <a:r>
              <a:rPr sz="2400" i="1" kern="0">
                <a:solidFill>
                  <a:sysClr val="windowText" lastClr="000000"/>
                </a:solidFill>
                <a:latin typeface="Calibri"/>
                <a:cs typeface="Calibri"/>
              </a:rPr>
              <a:t>to</a:t>
            </a:r>
            <a:r>
              <a:rPr sz="2400" i="1" kern="0" spc="-60">
                <a:solidFill>
                  <a:sysClr val="windowText" lastClr="000000"/>
                </a:solidFill>
                <a:latin typeface="Calibri"/>
                <a:cs typeface="Calibri"/>
              </a:rPr>
              <a:t> </a:t>
            </a:r>
            <a:r>
              <a:rPr sz="2400" i="1" kern="0">
                <a:solidFill>
                  <a:sysClr val="windowText" lastClr="000000"/>
                </a:solidFill>
                <a:latin typeface="Calibri"/>
                <a:cs typeface="Calibri"/>
              </a:rPr>
              <a:t>stop</a:t>
            </a:r>
            <a:r>
              <a:rPr sz="2400" i="1" kern="0" spc="-60">
                <a:solidFill>
                  <a:sysClr val="windowText" lastClr="000000"/>
                </a:solidFill>
                <a:latin typeface="Calibri"/>
                <a:cs typeface="Calibri"/>
              </a:rPr>
              <a:t> </a:t>
            </a:r>
            <a:r>
              <a:rPr sz="2400" i="1" kern="0">
                <a:solidFill>
                  <a:sysClr val="windowText" lastClr="000000"/>
                </a:solidFill>
                <a:latin typeface="Calibri"/>
                <a:cs typeface="Calibri"/>
              </a:rPr>
              <a:t>at</a:t>
            </a:r>
            <a:r>
              <a:rPr sz="2400" i="1" kern="0" spc="-50">
                <a:solidFill>
                  <a:sysClr val="windowText" lastClr="000000"/>
                </a:solidFill>
                <a:latin typeface="Calibri"/>
                <a:cs typeface="Calibri"/>
              </a:rPr>
              <a:t> </a:t>
            </a:r>
            <a:r>
              <a:rPr sz="2400" i="1" kern="0">
                <a:solidFill>
                  <a:sysClr val="windowText" lastClr="000000"/>
                </a:solidFill>
                <a:latin typeface="Calibri"/>
                <a:cs typeface="Calibri"/>
              </a:rPr>
              <a:t>the</a:t>
            </a:r>
            <a:r>
              <a:rPr sz="2400" i="1" kern="0" spc="-55">
                <a:solidFill>
                  <a:sysClr val="windowText" lastClr="000000"/>
                </a:solidFill>
                <a:latin typeface="Calibri"/>
                <a:cs typeface="Calibri"/>
              </a:rPr>
              <a:t> </a:t>
            </a:r>
            <a:r>
              <a:rPr sz="2400" i="1" kern="0">
                <a:solidFill>
                  <a:sysClr val="windowText" lastClr="000000"/>
                </a:solidFill>
                <a:latin typeface="Calibri"/>
                <a:cs typeface="Calibri"/>
              </a:rPr>
              <a:t>gas</a:t>
            </a:r>
            <a:r>
              <a:rPr sz="2400" i="1" kern="0" spc="-35">
                <a:solidFill>
                  <a:sysClr val="windowText" lastClr="000000"/>
                </a:solidFill>
                <a:latin typeface="Calibri"/>
                <a:cs typeface="Calibri"/>
              </a:rPr>
              <a:t> </a:t>
            </a:r>
            <a:r>
              <a:rPr sz="2400" i="1" kern="0" spc="-10">
                <a:solidFill>
                  <a:sysClr val="windowText" lastClr="000000"/>
                </a:solidFill>
                <a:latin typeface="Calibri"/>
                <a:cs typeface="Calibri"/>
              </a:rPr>
              <a:t>station</a:t>
            </a:r>
            <a:r>
              <a:rPr sz="2400" i="1" kern="0" spc="-60">
                <a:solidFill>
                  <a:sysClr val="windowText" lastClr="000000"/>
                </a:solidFill>
                <a:latin typeface="Calibri"/>
                <a:cs typeface="Calibri"/>
              </a:rPr>
              <a:t> </a:t>
            </a:r>
            <a:r>
              <a:rPr sz="2400" i="1" kern="0">
                <a:solidFill>
                  <a:sysClr val="windowText" lastClr="000000"/>
                </a:solidFill>
                <a:latin typeface="Calibri"/>
                <a:cs typeface="Calibri"/>
              </a:rPr>
              <a:t>on</a:t>
            </a:r>
            <a:r>
              <a:rPr sz="2400" i="1" kern="0" spc="-50">
                <a:solidFill>
                  <a:sysClr val="windowText" lastClr="000000"/>
                </a:solidFill>
                <a:latin typeface="Calibri"/>
                <a:cs typeface="Calibri"/>
              </a:rPr>
              <a:t> </a:t>
            </a:r>
            <a:r>
              <a:rPr sz="2400" i="1" kern="0">
                <a:solidFill>
                  <a:sysClr val="windowText" lastClr="000000"/>
                </a:solidFill>
                <a:latin typeface="Calibri"/>
                <a:cs typeface="Calibri"/>
              </a:rPr>
              <a:t>your</a:t>
            </a:r>
            <a:r>
              <a:rPr sz="2400" i="1" kern="0" spc="-45">
                <a:solidFill>
                  <a:sysClr val="windowText" lastClr="000000"/>
                </a:solidFill>
                <a:latin typeface="Calibri"/>
                <a:cs typeface="Calibri"/>
              </a:rPr>
              <a:t> </a:t>
            </a:r>
            <a:r>
              <a:rPr sz="2400" i="1" kern="0">
                <a:solidFill>
                  <a:sysClr val="windowText" lastClr="000000"/>
                </a:solidFill>
                <a:latin typeface="Calibri"/>
                <a:cs typeface="Calibri"/>
              </a:rPr>
              <a:t>way</a:t>
            </a:r>
            <a:r>
              <a:rPr sz="2400" i="1" kern="0" spc="-40">
                <a:solidFill>
                  <a:sysClr val="windowText" lastClr="000000"/>
                </a:solidFill>
                <a:latin typeface="Calibri"/>
                <a:cs typeface="Calibri"/>
              </a:rPr>
              <a:t> </a:t>
            </a:r>
            <a:r>
              <a:rPr sz="2400" i="1" kern="0">
                <a:solidFill>
                  <a:sysClr val="windowText" lastClr="000000"/>
                </a:solidFill>
                <a:latin typeface="Calibri"/>
                <a:cs typeface="Calibri"/>
              </a:rPr>
              <a:t>to</a:t>
            </a:r>
            <a:r>
              <a:rPr sz="2400" i="1" kern="0" spc="-60">
                <a:solidFill>
                  <a:sysClr val="windowText" lastClr="000000"/>
                </a:solidFill>
                <a:latin typeface="Calibri"/>
                <a:cs typeface="Calibri"/>
              </a:rPr>
              <a:t> </a:t>
            </a:r>
            <a:r>
              <a:rPr sz="2400" i="1" kern="0">
                <a:solidFill>
                  <a:sysClr val="windowText" lastClr="000000"/>
                </a:solidFill>
                <a:latin typeface="Calibri"/>
                <a:cs typeface="Calibri"/>
              </a:rPr>
              <a:t>return</a:t>
            </a:r>
            <a:r>
              <a:rPr sz="2400" i="1" kern="0" spc="-55">
                <a:solidFill>
                  <a:sysClr val="windowText" lastClr="000000"/>
                </a:solidFill>
                <a:latin typeface="Calibri"/>
                <a:cs typeface="Calibri"/>
              </a:rPr>
              <a:t> </a:t>
            </a:r>
            <a:r>
              <a:rPr sz="2400" i="1" kern="0">
                <a:solidFill>
                  <a:sysClr val="windowText" lastClr="000000"/>
                </a:solidFill>
                <a:latin typeface="Calibri"/>
                <a:cs typeface="Calibri"/>
              </a:rPr>
              <a:t>the</a:t>
            </a:r>
            <a:r>
              <a:rPr sz="2400" i="1" kern="0" spc="-55">
                <a:solidFill>
                  <a:sysClr val="windowText" lastClr="000000"/>
                </a:solidFill>
                <a:latin typeface="Calibri"/>
                <a:cs typeface="Calibri"/>
              </a:rPr>
              <a:t> </a:t>
            </a:r>
            <a:r>
              <a:rPr sz="2400" i="1" kern="0" spc="-40">
                <a:solidFill>
                  <a:sysClr val="windowText" lastClr="000000"/>
                </a:solidFill>
                <a:latin typeface="Calibri"/>
                <a:cs typeface="Calibri"/>
              </a:rPr>
              <a:t>car,</a:t>
            </a:r>
            <a:r>
              <a:rPr sz="2400" i="1" kern="0" spc="-50">
                <a:solidFill>
                  <a:sysClr val="windowText" lastClr="000000"/>
                </a:solidFill>
                <a:latin typeface="Calibri"/>
                <a:cs typeface="Calibri"/>
              </a:rPr>
              <a:t> </a:t>
            </a:r>
            <a:r>
              <a:rPr sz="2400" i="1" kern="0">
                <a:solidFill>
                  <a:sysClr val="windowText" lastClr="000000"/>
                </a:solidFill>
                <a:latin typeface="Calibri"/>
                <a:cs typeface="Calibri"/>
              </a:rPr>
              <a:t>for</a:t>
            </a:r>
            <a:r>
              <a:rPr sz="2400" i="1" kern="0" spc="-40">
                <a:solidFill>
                  <a:sysClr val="windowText" lastClr="000000"/>
                </a:solidFill>
                <a:latin typeface="Calibri"/>
                <a:cs typeface="Calibri"/>
              </a:rPr>
              <a:t> </a:t>
            </a:r>
            <a:r>
              <a:rPr sz="2400" i="1" kern="0" spc="-20">
                <a:solidFill>
                  <a:sysClr val="windowText" lastClr="000000"/>
                </a:solidFill>
                <a:latin typeface="Calibri"/>
                <a:cs typeface="Calibri"/>
              </a:rPr>
              <a:t>your </a:t>
            </a:r>
            <a:r>
              <a:rPr sz="2400" i="1" kern="0" spc="-10">
                <a:solidFill>
                  <a:sysClr val="windowText" lastClr="000000"/>
                </a:solidFill>
                <a:latin typeface="Calibri"/>
                <a:cs typeface="Calibri"/>
              </a:rPr>
              <a:t>convenience,</a:t>
            </a:r>
            <a:r>
              <a:rPr sz="2400" i="1" kern="0" spc="-60">
                <a:solidFill>
                  <a:sysClr val="windowText" lastClr="000000"/>
                </a:solidFill>
                <a:latin typeface="Calibri"/>
                <a:cs typeface="Calibri"/>
              </a:rPr>
              <a:t> </a:t>
            </a:r>
            <a:r>
              <a:rPr sz="2400" i="1" kern="0">
                <a:solidFill>
                  <a:sysClr val="windowText" lastClr="000000"/>
                </a:solidFill>
                <a:latin typeface="Calibri"/>
                <a:cs typeface="Calibri"/>
              </a:rPr>
              <a:t>I</a:t>
            </a:r>
            <a:r>
              <a:rPr sz="2400" i="1" kern="0" spc="-65">
                <a:solidFill>
                  <a:sysClr val="windowText" lastClr="000000"/>
                </a:solidFill>
                <a:latin typeface="Calibri"/>
                <a:cs typeface="Calibri"/>
              </a:rPr>
              <a:t> </a:t>
            </a:r>
            <a:r>
              <a:rPr sz="2400" i="1" kern="0" spc="-10">
                <a:solidFill>
                  <a:sysClr val="windowText" lastClr="000000"/>
                </a:solidFill>
                <a:latin typeface="Calibri"/>
                <a:cs typeface="Calibri"/>
              </a:rPr>
              <a:t>recommend</a:t>
            </a:r>
            <a:r>
              <a:rPr sz="2400" i="1" kern="0" spc="-50">
                <a:solidFill>
                  <a:sysClr val="windowText" lastClr="000000"/>
                </a:solidFill>
                <a:latin typeface="Calibri"/>
                <a:cs typeface="Calibri"/>
              </a:rPr>
              <a:t> </a:t>
            </a:r>
            <a:r>
              <a:rPr sz="2400" i="1" kern="0">
                <a:solidFill>
                  <a:sysClr val="windowText" lastClr="000000"/>
                </a:solidFill>
                <a:latin typeface="Calibri"/>
                <a:cs typeface="Calibri"/>
              </a:rPr>
              <a:t>the</a:t>
            </a:r>
            <a:r>
              <a:rPr sz="2400" i="1" kern="0" spc="-55">
                <a:solidFill>
                  <a:sysClr val="windowText" lastClr="000000"/>
                </a:solidFill>
                <a:latin typeface="Calibri"/>
                <a:cs typeface="Calibri"/>
              </a:rPr>
              <a:t> </a:t>
            </a:r>
            <a:r>
              <a:rPr sz="2400" i="1" kern="0">
                <a:solidFill>
                  <a:sysClr val="windowText" lastClr="000000"/>
                </a:solidFill>
                <a:latin typeface="Calibri"/>
                <a:cs typeface="Calibri"/>
              </a:rPr>
              <a:t>Fuel</a:t>
            </a:r>
            <a:r>
              <a:rPr sz="2400" i="1" kern="0" spc="-65">
                <a:solidFill>
                  <a:sysClr val="windowText" lastClr="000000"/>
                </a:solidFill>
                <a:latin typeface="Calibri"/>
                <a:cs typeface="Calibri"/>
              </a:rPr>
              <a:t> </a:t>
            </a:r>
            <a:r>
              <a:rPr sz="2400" i="1" kern="0">
                <a:solidFill>
                  <a:sysClr val="windowText" lastClr="000000"/>
                </a:solidFill>
                <a:latin typeface="Calibri"/>
                <a:cs typeface="Calibri"/>
              </a:rPr>
              <a:t>Purchase</a:t>
            </a:r>
            <a:r>
              <a:rPr sz="2400" i="1" kern="0" spc="-50">
                <a:solidFill>
                  <a:sysClr val="windowText" lastClr="000000"/>
                </a:solidFill>
                <a:latin typeface="Calibri"/>
                <a:cs typeface="Calibri"/>
              </a:rPr>
              <a:t> </a:t>
            </a:r>
            <a:r>
              <a:rPr sz="2400" i="1" kern="0">
                <a:solidFill>
                  <a:sysClr val="windowText" lastClr="000000"/>
                </a:solidFill>
                <a:latin typeface="Calibri"/>
                <a:cs typeface="Calibri"/>
              </a:rPr>
              <a:t>Option</a:t>
            </a:r>
            <a:r>
              <a:rPr sz="2400" i="1" kern="0" spc="-55">
                <a:solidFill>
                  <a:sysClr val="windowText" lastClr="000000"/>
                </a:solidFill>
                <a:latin typeface="Calibri"/>
                <a:cs typeface="Calibri"/>
              </a:rPr>
              <a:t> </a:t>
            </a:r>
            <a:r>
              <a:rPr sz="2400" i="1" kern="0">
                <a:solidFill>
                  <a:sysClr val="windowText" lastClr="000000"/>
                </a:solidFill>
                <a:latin typeface="Calibri"/>
                <a:cs typeface="Calibri"/>
              </a:rPr>
              <a:t>with</a:t>
            </a:r>
            <a:r>
              <a:rPr sz="2400" i="1" kern="0" spc="-75">
                <a:solidFill>
                  <a:sysClr val="windowText" lastClr="000000"/>
                </a:solidFill>
                <a:latin typeface="Calibri"/>
                <a:cs typeface="Calibri"/>
              </a:rPr>
              <a:t> </a:t>
            </a:r>
            <a:r>
              <a:rPr sz="2400" i="1" kern="0">
                <a:solidFill>
                  <a:sysClr val="windowText" lastClr="000000"/>
                </a:solidFill>
                <a:latin typeface="Calibri"/>
                <a:cs typeface="Calibri"/>
              </a:rPr>
              <a:t>your</a:t>
            </a:r>
            <a:r>
              <a:rPr sz="2400" i="1" kern="0" spc="-55">
                <a:solidFill>
                  <a:sysClr val="windowText" lastClr="000000"/>
                </a:solidFill>
                <a:latin typeface="Calibri"/>
                <a:cs typeface="Calibri"/>
              </a:rPr>
              <a:t> </a:t>
            </a:r>
            <a:r>
              <a:rPr sz="2400" i="1" kern="0">
                <a:solidFill>
                  <a:sysClr val="windowText" lastClr="000000"/>
                </a:solidFill>
                <a:latin typeface="Calibri"/>
                <a:cs typeface="Calibri"/>
              </a:rPr>
              <a:t>rental.</a:t>
            </a:r>
            <a:r>
              <a:rPr sz="2400" i="1" kern="0" spc="400">
                <a:solidFill>
                  <a:sysClr val="windowText" lastClr="000000"/>
                </a:solidFill>
                <a:latin typeface="Calibri"/>
                <a:cs typeface="Calibri"/>
              </a:rPr>
              <a:t> </a:t>
            </a:r>
            <a:r>
              <a:rPr sz="2400" i="1" kern="0" spc="-40">
                <a:solidFill>
                  <a:sysClr val="windowText" lastClr="000000"/>
                </a:solidFill>
                <a:latin typeface="Calibri"/>
                <a:cs typeface="Calibri"/>
              </a:rPr>
              <a:t>You</a:t>
            </a:r>
            <a:r>
              <a:rPr sz="2400" i="1" kern="0" spc="-45">
                <a:solidFill>
                  <a:sysClr val="windowText" lastClr="000000"/>
                </a:solidFill>
                <a:latin typeface="Calibri"/>
                <a:cs typeface="Calibri"/>
              </a:rPr>
              <a:t> </a:t>
            </a:r>
            <a:r>
              <a:rPr sz="2400" i="1" kern="0">
                <a:solidFill>
                  <a:sysClr val="windowText" lastClr="000000"/>
                </a:solidFill>
                <a:latin typeface="Calibri"/>
                <a:cs typeface="Calibri"/>
              </a:rPr>
              <a:t>buy</a:t>
            </a:r>
            <a:r>
              <a:rPr sz="2400" i="1" kern="0" spc="-60">
                <a:solidFill>
                  <a:sysClr val="windowText" lastClr="000000"/>
                </a:solidFill>
                <a:latin typeface="Calibri"/>
                <a:cs typeface="Calibri"/>
              </a:rPr>
              <a:t> </a:t>
            </a:r>
            <a:r>
              <a:rPr sz="2400" i="1" kern="0">
                <a:solidFill>
                  <a:sysClr val="windowText" lastClr="000000"/>
                </a:solidFill>
                <a:latin typeface="Calibri"/>
                <a:cs typeface="Calibri"/>
              </a:rPr>
              <a:t>the</a:t>
            </a:r>
            <a:r>
              <a:rPr sz="2400" i="1" kern="0" spc="-65">
                <a:solidFill>
                  <a:sysClr val="windowText" lastClr="000000"/>
                </a:solidFill>
                <a:latin typeface="Calibri"/>
                <a:cs typeface="Calibri"/>
              </a:rPr>
              <a:t> </a:t>
            </a:r>
            <a:r>
              <a:rPr sz="2400" i="1" kern="0" spc="-20">
                <a:solidFill>
                  <a:sysClr val="windowText" lastClr="000000"/>
                </a:solidFill>
                <a:latin typeface="Calibri"/>
                <a:cs typeface="Calibri"/>
              </a:rPr>
              <a:t>tank </a:t>
            </a:r>
            <a:r>
              <a:rPr sz="2400" i="1" kern="0">
                <a:solidFill>
                  <a:sysClr val="windowText" lastClr="000000"/>
                </a:solidFill>
                <a:latin typeface="Calibri"/>
                <a:cs typeface="Calibri"/>
              </a:rPr>
              <a:t>now</a:t>
            </a:r>
            <a:r>
              <a:rPr sz="2400" i="1" kern="0" spc="-55">
                <a:solidFill>
                  <a:sysClr val="windowText" lastClr="000000"/>
                </a:solidFill>
                <a:latin typeface="Calibri"/>
                <a:cs typeface="Calibri"/>
              </a:rPr>
              <a:t> </a:t>
            </a:r>
            <a:r>
              <a:rPr sz="2400" i="1" kern="0">
                <a:solidFill>
                  <a:sysClr val="windowText" lastClr="000000"/>
                </a:solidFill>
                <a:latin typeface="Calibri"/>
                <a:cs typeface="Calibri"/>
              </a:rPr>
              <a:t>and</a:t>
            </a:r>
            <a:r>
              <a:rPr sz="2400" i="1" kern="0" spc="-55">
                <a:solidFill>
                  <a:sysClr val="windowText" lastClr="000000"/>
                </a:solidFill>
                <a:latin typeface="Calibri"/>
                <a:cs typeface="Calibri"/>
              </a:rPr>
              <a:t> </a:t>
            </a:r>
            <a:r>
              <a:rPr sz="2400" i="1" kern="0">
                <a:solidFill>
                  <a:sysClr val="windowText" lastClr="000000"/>
                </a:solidFill>
                <a:latin typeface="Calibri"/>
                <a:cs typeface="Calibri"/>
              </a:rPr>
              <a:t>return</a:t>
            </a:r>
            <a:r>
              <a:rPr sz="2400" i="1" kern="0" spc="-65">
                <a:solidFill>
                  <a:sysClr val="windowText" lastClr="000000"/>
                </a:solidFill>
                <a:latin typeface="Calibri"/>
                <a:cs typeface="Calibri"/>
              </a:rPr>
              <a:t> </a:t>
            </a:r>
            <a:r>
              <a:rPr sz="2400" i="1" kern="0">
                <a:solidFill>
                  <a:sysClr val="windowText" lastClr="000000"/>
                </a:solidFill>
                <a:latin typeface="Calibri"/>
                <a:cs typeface="Calibri"/>
              </a:rPr>
              <a:t>it</a:t>
            </a:r>
            <a:r>
              <a:rPr sz="2400" i="1" kern="0" spc="-65">
                <a:solidFill>
                  <a:sysClr val="windowText" lastClr="000000"/>
                </a:solidFill>
                <a:latin typeface="Calibri"/>
                <a:cs typeface="Calibri"/>
              </a:rPr>
              <a:t> </a:t>
            </a:r>
            <a:r>
              <a:rPr sz="2400" i="1" kern="0">
                <a:solidFill>
                  <a:sysClr val="windowText" lastClr="000000"/>
                </a:solidFill>
                <a:latin typeface="Calibri"/>
                <a:cs typeface="Calibri"/>
              </a:rPr>
              <a:t>without</a:t>
            </a:r>
            <a:r>
              <a:rPr sz="2400" i="1" kern="0" spc="-65">
                <a:solidFill>
                  <a:sysClr val="windowText" lastClr="000000"/>
                </a:solidFill>
                <a:latin typeface="Calibri"/>
                <a:cs typeface="Calibri"/>
              </a:rPr>
              <a:t> </a:t>
            </a:r>
            <a:r>
              <a:rPr sz="2400" i="1" kern="0" spc="-10">
                <a:solidFill>
                  <a:sysClr val="windowText" lastClr="000000"/>
                </a:solidFill>
                <a:latin typeface="Calibri"/>
                <a:cs typeface="Calibri"/>
              </a:rPr>
              <a:t>refueling.”</a:t>
            </a:r>
            <a:endParaRPr sz="2400" kern="0">
              <a:solidFill>
                <a:sysClr val="windowText" lastClr="000000"/>
              </a:solidFill>
              <a:latin typeface="Calibri"/>
              <a:cs typeface="Calibri"/>
            </a:endParaRPr>
          </a:p>
          <a:p>
            <a:pPr marL="1227455">
              <a:lnSpc>
                <a:spcPts val="2450"/>
              </a:lnSpc>
            </a:pPr>
            <a:r>
              <a:rPr sz="2400" u="sng" kern="0" spc="-10">
                <a:solidFill>
                  <a:sysClr val="windowText" lastClr="000000"/>
                </a:solidFill>
                <a:uFill>
                  <a:solidFill>
                    <a:srgbClr val="000000"/>
                  </a:solidFill>
                </a:uFill>
                <a:latin typeface="Calibri"/>
                <a:cs typeface="Calibri"/>
              </a:rPr>
              <a:t>Benefits</a:t>
            </a:r>
            <a:endParaRPr sz="2400" kern="0">
              <a:solidFill>
                <a:sysClr val="windowText" lastClr="000000"/>
              </a:solidFill>
              <a:latin typeface="Calibri"/>
              <a:cs typeface="Calibri"/>
            </a:endParaRPr>
          </a:p>
          <a:p>
            <a:pPr marL="1521460" indent="-464820">
              <a:lnSpc>
                <a:spcPts val="2590"/>
              </a:lnSpc>
              <a:buSzPct val="118750"/>
              <a:buFont typeface="Wingdings"/>
              <a:buChar char=""/>
              <a:tabLst>
                <a:tab pos="1521460" algn="l"/>
              </a:tabLst>
            </a:pPr>
            <a:r>
              <a:rPr sz="2400" kern="0">
                <a:solidFill>
                  <a:sysClr val="windowText" lastClr="000000"/>
                </a:solidFill>
                <a:latin typeface="Calibri"/>
                <a:cs typeface="Calibri"/>
              </a:rPr>
              <a:t>Saves</a:t>
            </a:r>
            <a:r>
              <a:rPr sz="2400" kern="0" spc="-110">
                <a:solidFill>
                  <a:sysClr val="windowText" lastClr="000000"/>
                </a:solidFill>
                <a:latin typeface="Calibri"/>
                <a:cs typeface="Calibri"/>
              </a:rPr>
              <a:t> </a:t>
            </a:r>
            <a:r>
              <a:rPr sz="2400" kern="0" spc="-20">
                <a:solidFill>
                  <a:sysClr val="windowText" lastClr="000000"/>
                </a:solidFill>
                <a:latin typeface="Calibri"/>
                <a:cs typeface="Calibri"/>
              </a:rPr>
              <a:t>time</a:t>
            </a:r>
            <a:endParaRPr sz="2400" kern="0">
              <a:solidFill>
                <a:sysClr val="windowText" lastClr="000000"/>
              </a:solidFill>
              <a:latin typeface="Calibri"/>
              <a:cs typeface="Calibri"/>
            </a:endParaRPr>
          </a:p>
          <a:p>
            <a:pPr marL="1521460" indent="-464820">
              <a:lnSpc>
                <a:spcPts val="2590"/>
              </a:lnSpc>
              <a:buSzPct val="118750"/>
              <a:buFont typeface="Wingdings"/>
              <a:buChar char=""/>
              <a:tabLst>
                <a:tab pos="1521460" algn="l"/>
              </a:tabLst>
            </a:pPr>
            <a:r>
              <a:rPr sz="2400" kern="0">
                <a:solidFill>
                  <a:sysClr val="windowText" lastClr="000000"/>
                </a:solidFill>
                <a:latin typeface="Calibri"/>
                <a:cs typeface="Calibri"/>
              </a:rPr>
              <a:t>Put</a:t>
            </a:r>
            <a:r>
              <a:rPr sz="2400" kern="0" spc="-25">
                <a:solidFill>
                  <a:sysClr val="windowText" lastClr="000000"/>
                </a:solidFill>
                <a:latin typeface="Calibri"/>
                <a:cs typeface="Calibri"/>
              </a:rPr>
              <a:t> </a:t>
            </a:r>
            <a:r>
              <a:rPr sz="2400" kern="0">
                <a:solidFill>
                  <a:sysClr val="windowText" lastClr="000000"/>
                </a:solidFill>
                <a:latin typeface="Calibri"/>
                <a:cs typeface="Calibri"/>
              </a:rPr>
              <a:t>it</a:t>
            </a:r>
            <a:r>
              <a:rPr sz="2400" kern="0" spc="-25">
                <a:solidFill>
                  <a:sysClr val="windowText" lastClr="000000"/>
                </a:solidFill>
                <a:latin typeface="Calibri"/>
                <a:cs typeface="Calibri"/>
              </a:rPr>
              <a:t> </a:t>
            </a:r>
            <a:r>
              <a:rPr sz="2400" kern="0">
                <a:solidFill>
                  <a:sysClr val="windowText" lastClr="000000"/>
                </a:solidFill>
                <a:latin typeface="Calibri"/>
                <a:cs typeface="Calibri"/>
              </a:rPr>
              <a:t>on</a:t>
            </a:r>
            <a:r>
              <a:rPr sz="2400" kern="0" spc="-20">
                <a:solidFill>
                  <a:sysClr val="windowText" lastClr="000000"/>
                </a:solidFill>
                <a:latin typeface="Calibri"/>
                <a:cs typeface="Calibri"/>
              </a:rPr>
              <a:t> </a:t>
            </a:r>
            <a:r>
              <a:rPr sz="2400" kern="0">
                <a:solidFill>
                  <a:sysClr val="windowText" lastClr="000000"/>
                </a:solidFill>
                <a:latin typeface="Calibri"/>
                <a:cs typeface="Calibri"/>
              </a:rPr>
              <a:t>one</a:t>
            </a:r>
            <a:r>
              <a:rPr sz="2400" kern="0" spc="-5">
                <a:solidFill>
                  <a:sysClr val="windowText" lastClr="000000"/>
                </a:solidFill>
                <a:latin typeface="Calibri"/>
                <a:cs typeface="Calibri"/>
              </a:rPr>
              <a:t> </a:t>
            </a:r>
            <a:r>
              <a:rPr sz="2400" kern="0" spc="-10">
                <a:solidFill>
                  <a:sysClr val="windowText" lastClr="000000"/>
                </a:solidFill>
                <a:latin typeface="Calibri"/>
                <a:cs typeface="Calibri"/>
              </a:rPr>
              <a:t>receipt</a:t>
            </a:r>
            <a:endParaRPr sz="2400" kern="0">
              <a:solidFill>
                <a:sysClr val="windowText" lastClr="000000"/>
              </a:solidFill>
              <a:latin typeface="Calibri"/>
              <a:cs typeface="Calibri"/>
            </a:endParaRPr>
          </a:p>
          <a:p>
            <a:pPr marL="1521460" indent="-464820">
              <a:lnSpc>
                <a:spcPts val="2595"/>
              </a:lnSpc>
              <a:buSzPct val="118750"/>
              <a:buFont typeface="Wingdings"/>
              <a:buChar char=""/>
              <a:tabLst>
                <a:tab pos="1521460" algn="l"/>
              </a:tabLst>
            </a:pPr>
            <a:r>
              <a:rPr sz="2400" kern="0" spc="-10">
                <a:solidFill>
                  <a:sysClr val="windowText" lastClr="000000"/>
                </a:solidFill>
                <a:latin typeface="Calibri"/>
                <a:cs typeface="Calibri"/>
              </a:rPr>
              <a:t>Convenient</a:t>
            </a:r>
            <a:endParaRPr sz="2400" kern="0">
              <a:solidFill>
                <a:sysClr val="windowText" lastClr="000000"/>
              </a:solidFill>
              <a:latin typeface="Calibri"/>
              <a:cs typeface="Calibri"/>
            </a:endParaRPr>
          </a:p>
          <a:p>
            <a:pPr marL="1521460" indent="-464820">
              <a:lnSpc>
                <a:spcPts val="2735"/>
              </a:lnSpc>
              <a:buSzPct val="118750"/>
              <a:buFont typeface="Wingdings"/>
              <a:buChar char=""/>
              <a:tabLst>
                <a:tab pos="1521460" algn="l"/>
              </a:tabLst>
            </a:pPr>
            <a:r>
              <a:rPr sz="2400" kern="0">
                <a:solidFill>
                  <a:sysClr val="windowText" lastClr="000000"/>
                </a:solidFill>
                <a:latin typeface="Calibri"/>
                <a:cs typeface="Calibri"/>
              </a:rPr>
              <a:t>Money</a:t>
            </a:r>
            <a:r>
              <a:rPr sz="2400" kern="0" spc="-95">
                <a:solidFill>
                  <a:sysClr val="windowText" lastClr="000000"/>
                </a:solidFill>
                <a:latin typeface="Calibri"/>
                <a:cs typeface="Calibri"/>
              </a:rPr>
              <a:t> </a:t>
            </a:r>
            <a:r>
              <a:rPr sz="2400" kern="0" spc="-10">
                <a:solidFill>
                  <a:sysClr val="windowText" lastClr="000000"/>
                </a:solidFill>
                <a:latin typeface="Calibri"/>
                <a:cs typeface="Calibri"/>
              </a:rPr>
              <a:t>value</a:t>
            </a:r>
            <a:endParaRPr sz="2400" kern="0">
              <a:solidFill>
                <a:sysClr val="windowText" lastClr="000000"/>
              </a:solidFill>
              <a:latin typeface="Calibri"/>
              <a:cs typeface="Calibri"/>
            </a:endParaRPr>
          </a:p>
          <a:p>
            <a:pPr marL="12700">
              <a:lnSpc>
                <a:spcPts val="2735"/>
              </a:lnSpc>
              <a:spcBef>
                <a:spcPts val="2300"/>
              </a:spcBef>
            </a:pPr>
            <a:r>
              <a:rPr sz="2400" b="1" kern="0">
                <a:solidFill>
                  <a:srgbClr val="0946A3"/>
                </a:solidFill>
                <a:latin typeface="Calibri"/>
                <a:cs typeface="Calibri"/>
              </a:rPr>
              <a:t>Refueling</a:t>
            </a:r>
            <a:r>
              <a:rPr sz="2400" b="1" kern="0" spc="-114">
                <a:solidFill>
                  <a:srgbClr val="0946A3"/>
                </a:solidFill>
                <a:latin typeface="Calibri"/>
                <a:cs typeface="Calibri"/>
              </a:rPr>
              <a:t> </a:t>
            </a:r>
            <a:r>
              <a:rPr sz="2400" b="1" kern="0" spc="-10">
                <a:solidFill>
                  <a:srgbClr val="0946A3"/>
                </a:solidFill>
                <a:latin typeface="Calibri"/>
                <a:cs typeface="Calibri"/>
              </a:rPr>
              <a:t>service</a:t>
            </a:r>
            <a:endParaRPr sz="2400" kern="0">
              <a:solidFill>
                <a:sysClr val="windowText" lastClr="000000"/>
              </a:solidFill>
              <a:latin typeface="Calibri"/>
              <a:cs typeface="Calibri"/>
            </a:endParaRPr>
          </a:p>
          <a:p>
            <a:pPr marL="13970">
              <a:lnSpc>
                <a:spcPts val="2735"/>
              </a:lnSpc>
            </a:pPr>
            <a:r>
              <a:rPr sz="2400" kern="0" spc="-10">
                <a:solidFill>
                  <a:sysClr val="windowText" lastClr="000000"/>
                </a:solidFill>
                <a:latin typeface="Calibri"/>
                <a:cs typeface="Calibri"/>
              </a:rPr>
              <a:t>Emphasize</a:t>
            </a:r>
            <a:r>
              <a:rPr sz="2400" kern="0" spc="-45">
                <a:solidFill>
                  <a:sysClr val="windowText" lastClr="000000"/>
                </a:solidFill>
                <a:latin typeface="Calibri"/>
                <a:cs typeface="Calibri"/>
              </a:rPr>
              <a:t> </a:t>
            </a:r>
            <a:r>
              <a:rPr sz="2400" kern="0" spc="-10">
                <a:solidFill>
                  <a:sysClr val="windowText" lastClr="000000"/>
                </a:solidFill>
                <a:latin typeface="Calibri"/>
                <a:cs typeface="Calibri"/>
              </a:rPr>
              <a:t>convenience,</a:t>
            </a:r>
            <a:r>
              <a:rPr sz="2400" kern="0" spc="-30">
                <a:solidFill>
                  <a:sysClr val="windowText" lastClr="000000"/>
                </a:solidFill>
                <a:latin typeface="Calibri"/>
                <a:cs typeface="Calibri"/>
              </a:rPr>
              <a:t> </a:t>
            </a:r>
            <a:r>
              <a:rPr sz="2400" kern="0">
                <a:solidFill>
                  <a:sysClr val="windowText" lastClr="000000"/>
                </a:solidFill>
                <a:latin typeface="Calibri"/>
                <a:cs typeface="Calibri"/>
              </a:rPr>
              <a:t>not</a:t>
            </a:r>
            <a:r>
              <a:rPr sz="2400" kern="0" spc="-45">
                <a:solidFill>
                  <a:sysClr val="windowText" lastClr="000000"/>
                </a:solidFill>
                <a:latin typeface="Calibri"/>
                <a:cs typeface="Calibri"/>
              </a:rPr>
              <a:t> </a:t>
            </a:r>
            <a:r>
              <a:rPr sz="2400" kern="0">
                <a:solidFill>
                  <a:sysClr val="windowText" lastClr="000000"/>
                </a:solidFill>
                <a:latin typeface="Calibri"/>
                <a:cs typeface="Calibri"/>
              </a:rPr>
              <a:t>as</a:t>
            </a:r>
            <a:r>
              <a:rPr sz="2400" kern="0" spc="-45">
                <a:solidFill>
                  <a:sysClr val="windowText" lastClr="000000"/>
                </a:solidFill>
                <a:latin typeface="Calibri"/>
                <a:cs typeface="Calibri"/>
              </a:rPr>
              <a:t> </a:t>
            </a:r>
            <a:r>
              <a:rPr sz="2400" kern="0">
                <a:solidFill>
                  <a:sysClr val="windowText" lastClr="000000"/>
                </a:solidFill>
                <a:latin typeface="Calibri"/>
                <a:cs typeface="Calibri"/>
              </a:rPr>
              <a:t>a</a:t>
            </a:r>
            <a:r>
              <a:rPr sz="2400" kern="0" spc="-35">
                <a:solidFill>
                  <a:sysClr val="windowText" lastClr="000000"/>
                </a:solidFill>
                <a:latin typeface="Calibri"/>
                <a:cs typeface="Calibri"/>
              </a:rPr>
              <a:t> </a:t>
            </a:r>
            <a:r>
              <a:rPr sz="2400" kern="0" spc="-10">
                <a:solidFill>
                  <a:sysClr val="windowText" lastClr="000000"/>
                </a:solidFill>
                <a:latin typeface="Calibri"/>
                <a:cs typeface="Calibri"/>
              </a:rPr>
              <a:t>penalty</a:t>
            </a:r>
            <a:endParaRPr sz="2400" kern="0">
              <a:solidFill>
                <a:sysClr val="windowText" lastClr="000000"/>
              </a:solidFill>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059" y="300990"/>
            <a:ext cx="5690235" cy="605155"/>
          </a:xfrm>
          <a:prstGeom prst="rect">
            <a:avLst/>
          </a:prstGeom>
        </p:spPr>
        <p:txBody>
          <a:bodyPr vert="horz" wrap="square" lIns="0" tIns="12700" rIns="0" bIns="0" rtlCol="0">
            <a:spAutoFit/>
          </a:bodyPr>
          <a:lstStyle/>
          <a:p>
            <a:pPr marL="12700">
              <a:spcBef>
                <a:spcPts val="100"/>
              </a:spcBef>
              <a:tabLst>
                <a:tab pos="1615440" algn="l"/>
              </a:tabLst>
            </a:pPr>
            <a:r>
              <a:rPr sz="3800"/>
              <a:t>Step</a:t>
            </a:r>
            <a:r>
              <a:rPr sz="3800" spc="-15"/>
              <a:t> </a:t>
            </a:r>
            <a:r>
              <a:rPr sz="3800" spc="-25"/>
              <a:t>5:</a:t>
            </a:r>
            <a:r>
              <a:rPr sz="3800"/>
              <a:t>	Offer</a:t>
            </a:r>
            <a:r>
              <a:rPr sz="3800" spc="-35"/>
              <a:t> </a:t>
            </a:r>
            <a:r>
              <a:rPr sz="3800"/>
              <a:t>Other</a:t>
            </a:r>
            <a:r>
              <a:rPr sz="3800" spc="-25"/>
              <a:t> </a:t>
            </a:r>
            <a:r>
              <a:rPr sz="3800" spc="-10"/>
              <a:t>Services</a:t>
            </a:r>
            <a:endParaRPr sz="3800"/>
          </a:p>
        </p:txBody>
      </p:sp>
      <p:sp>
        <p:nvSpPr>
          <p:cNvPr id="4" name="object 4"/>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38100">
              <a:spcBef>
                <a:spcPts val="10"/>
              </a:spcBef>
            </a:pPr>
            <a:r>
              <a:rPr kern="0" spc="-25">
                <a:solidFill>
                  <a:prstClr val="white"/>
                </a:solidFill>
              </a:rPr>
              <a:t>112</a:t>
            </a:r>
          </a:p>
        </p:txBody>
      </p:sp>
      <p:sp>
        <p:nvSpPr>
          <p:cNvPr id="5" name="object 5"/>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3" name="object 3"/>
          <p:cNvSpPr txBox="1"/>
          <p:nvPr/>
        </p:nvSpPr>
        <p:spPr>
          <a:xfrm>
            <a:off x="437692" y="1131825"/>
            <a:ext cx="6396990" cy="4800673"/>
          </a:xfrm>
          <a:prstGeom prst="rect">
            <a:avLst/>
          </a:prstGeom>
        </p:spPr>
        <p:txBody>
          <a:bodyPr vert="horz" wrap="square" lIns="0" tIns="12065" rIns="0" bIns="0" rtlCol="0">
            <a:spAutoFit/>
          </a:bodyPr>
          <a:lstStyle/>
          <a:p>
            <a:pPr marL="12700">
              <a:spcBef>
                <a:spcPts val="95"/>
              </a:spcBef>
            </a:pPr>
            <a:r>
              <a:rPr sz="2450" b="1" kern="0">
                <a:solidFill>
                  <a:sysClr val="windowText" lastClr="000000"/>
                </a:solidFill>
                <a:latin typeface="Calibri"/>
                <a:cs typeface="Calibri"/>
              </a:rPr>
              <a:t>Additional</a:t>
            </a:r>
            <a:r>
              <a:rPr sz="2450" b="1" kern="0" spc="-85">
                <a:solidFill>
                  <a:sysClr val="windowText" lastClr="000000"/>
                </a:solidFill>
                <a:latin typeface="Calibri"/>
                <a:cs typeface="Calibri"/>
              </a:rPr>
              <a:t> </a:t>
            </a:r>
            <a:r>
              <a:rPr sz="2450" b="1" kern="0" spc="-10">
                <a:solidFill>
                  <a:sysClr val="windowText" lastClr="000000"/>
                </a:solidFill>
                <a:latin typeface="Calibri"/>
                <a:cs typeface="Calibri"/>
              </a:rPr>
              <a:t>Services</a:t>
            </a:r>
            <a:endParaRPr sz="2450" kern="0">
              <a:solidFill>
                <a:sysClr val="windowText" lastClr="000000"/>
              </a:solidFill>
              <a:latin typeface="Calibri"/>
              <a:cs typeface="Calibri"/>
            </a:endParaRPr>
          </a:p>
          <a:p>
            <a:pPr marL="407670">
              <a:spcBef>
                <a:spcPts val="2890"/>
              </a:spcBef>
            </a:pPr>
            <a:r>
              <a:rPr sz="2400" b="1" kern="0">
                <a:solidFill>
                  <a:srgbClr val="0946A3"/>
                </a:solidFill>
                <a:latin typeface="Arial"/>
                <a:cs typeface="Arial"/>
              </a:rPr>
              <a:t>Be</a:t>
            </a:r>
            <a:r>
              <a:rPr sz="2400" b="1" kern="0" spc="-130">
                <a:solidFill>
                  <a:srgbClr val="0946A3"/>
                </a:solidFill>
                <a:latin typeface="Arial"/>
                <a:cs typeface="Arial"/>
              </a:rPr>
              <a:t> </a:t>
            </a:r>
            <a:r>
              <a:rPr sz="2400" b="1" kern="0" spc="-10">
                <a:solidFill>
                  <a:srgbClr val="0946A3"/>
                </a:solidFill>
                <a:latin typeface="Arial"/>
                <a:cs typeface="Arial"/>
              </a:rPr>
              <a:t>Assumptive:</a:t>
            </a:r>
            <a:endParaRPr sz="2400" kern="0">
              <a:solidFill>
                <a:sysClr val="windowText" lastClr="000000"/>
              </a:solidFill>
              <a:latin typeface="Arial"/>
              <a:cs typeface="Arial"/>
            </a:endParaRPr>
          </a:p>
          <a:p>
            <a:pPr marL="872490" indent="-464820">
              <a:spcBef>
                <a:spcPts val="2345"/>
              </a:spcBef>
              <a:buSzPct val="118750"/>
              <a:buFont typeface="Arial"/>
              <a:buChar char="•"/>
              <a:tabLst>
                <a:tab pos="872490" algn="l"/>
              </a:tabLst>
            </a:pPr>
            <a:r>
              <a:rPr sz="2400" b="1" kern="0">
                <a:solidFill>
                  <a:sysClr val="windowText" lastClr="000000"/>
                </a:solidFill>
                <a:latin typeface="Arial"/>
                <a:cs typeface="Arial"/>
              </a:rPr>
              <a:t>Additional</a:t>
            </a:r>
            <a:r>
              <a:rPr sz="2400" b="1" kern="0" spc="-75">
                <a:solidFill>
                  <a:sysClr val="windowText" lastClr="000000"/>
                </a:solidFill>
                <a:latin typeface="Arial"/>
                <a:cs typeface="Arial"/>
              </a:rPr>
              <a:t> </a:t>
            </a:r>
            <a:r>
              <a:rPr sz="2400" b="1" kern="0" spc="-10">
                <a:solidFill>
                  <a:sysClr val="windowText" lastClr="000000"/>
                </a:solidFill>
                <a:latin typeface="Arial"/>
                <a:cs typeface="Arial"/>
              </a:rPr>
              <a:t>drivers</a:t>
            </a:r>
            <a:endParaRPr sz="2400" kern="0">
              <a:solidFill>
                <a:sysClr val="windowText" lastClr="000000"/>
              </a:solidFill>
              <a:latin typeface="Arial"/>
              <a:cs typeface="Arial"/>
            </a:endParaRPr>
          </a:p>
          <a:p>
            <a:pPr>
              <a:spcBef>
                <a:spcPts val="120"/>
              </a:spcBef>
              <a:buFont typeface="Arial"/>
              <a:buChar char="•"/>
            </a:pPr>
            <a:endParaRPr sz="2400" kern="0">
              <a:solidFill>
                <a:sysClr val="windowText" lastClr="000000"/>
              </a:solidFill>
              <a:latin typeface="Arial"/>
              <a:cs typeface="Arial"/>
            </a:endParaRPr>
          </a:p>
          <a:p>
            <a:pPr marL="1197610" lvl="1" indent="-201930">
              <a:buSzPct val="75000"/>
              <a:buFontTx/>
              <a:buChar char="–"/>
              <a:tabLst>
                <a:tab pos="1197610" algn="l"/>
              </a:tabLst>
            </a:pPr>
            <a:r>
              <a:rPr sz="2400" kern="0">
                <a:solidFill>
                  <a:sysClr val="windowText" lastClr="000000"/>
                </a:solidFill>
                <a:latin typeface="Arial"/>
                <a:cs typeface="Arial"/>
              </a:rPr>
              <a:t>“How</a:t>
            </a:r>
            <a:r>
              <a:rPr sz="2400" kern="0" spc="-65">
                <a:solidFill>
                  <a:sysClr val="windowText" lastClr="000000"/>
                </a:solidFill>
                <a:latin typeface="Arial"/>
                <a:cs typeface="Arial"/>
              </a:rPr>
              <a:t> </a:t>
            </a:r>
            <a:r>
              <a:rPr sz="2400" kern="0">
                <a:solidFill>
                  <a:sysClr val="windowText" lastClr="000000"/>
                </a:solidFill>
                <a:latin typeface="Arial"/>
                <a:cs typeface="Arial"/>
              </a:rPr>
              <a:t>many</a:t>
            </a:r>
            <a:r>
              <a:rPr sz="2400" kern="0" spc="-70">
                <a:solidFill>
                  <a:sysClr val="windowText" lastClr="000000"/>
                </a:solidFill>
                <a:latin typeface="Arial"/>
                <a:cs typeface="Arial"/>
              </a:rPr>
              <a:t> </a:t>
            </a:r>
            <a:r>
              <a:rPr sz="2400" kern="0">
                <a:solidFill>
                  <a:sysClr val="windowText" lastClr="000000"/>
                </a:solidFill>
                <a:latin typeface="Arial"/>
                <a:cs typeface="Arial"/>
              </a:rPr>
              <a:t>drivers</a:t>
            </a:r>
            <a:r>
              <a:rPr sz="2400" kern="0" spc="-65">
                <a:solidFill>
                  <a:sysClr val="windowText" lastClr="000000"/>
                </a:solidFill>
                <a:latin typeface="Arial"/>
                <a:cs typeface="Arial"/>
              </a:rPr>
              <a:t> </a:t>
            </a:r>
            <a:r>
              <a:rPr sz="2400" kern="0">
                <a:solidFill>
                  <a:sysClr val="windowText" lastClr="000000"/>
                </a:solidFill>
                <a:latin typeface="Arial"/>
                <a:cs typeface="Arial"/>
              </a:rPr>
              <a:t>will</a:t>
            </a:r>
            <a:r>
              <a:rPr sz="2400" kern="0" spc="-60">
                <a:solidFill>
                  <a:sysClr val="windowText" lastClr="000000"/>
                </a:solidFill>
                <a:latin typeface="Arial"/>
                <a:cs typeface="Arial"/>
              </a:rPr>
              <a:t> </a:t>
            </a:r>
            <a:r>
              <a:rPr sz="2400" kern="0">
                <a:solidFill>
                  <a:sysClr val="windowText" lastClr="000000"/>
                </a:solidFill>
                <a:latin typeface="Arial"/>
                <a:cs typeface="Arial"/>
              </a:rPr>
              <a:t>there</a:t>
            </a:r>
            <a:r>
              <a:rPr sz="2400" kern="0" spc="-70">
                <a:solidFill>
                  <a:sysClr val="windowText" lastClr="000000"/>
                </a:solidFill>
                <a:latin typeface="Arial"/>
                <a:cs typeface="Arial"/>
              </a:rPr>
              <a:t> </a:t>
            </a:r>
            <a:r>
              <a:rPr sz="2400" kern="0" spc="-20">
                <a:solidFill>
                  <a:sysClr val="windowText" lastClr="000000"/>
                </a:solidFill>
                <a:latin typeface="Arial"/>
                <a:cs typeface="Arial"/>
              </a:rPr>
              <a:t>be?”</a:t>
            </a:r>
            <a:endParaRPr sz="2400" kern="0">
              <a:solidFill>
                <a:sysClr val="windowText" lastClr="000000"/>
              </a:solidFill>
              <a:latin typeface="Arial"/>
              <a:cs typeface="Arial"/>
            </a:endParaRPr>
          </a:p>
          <a:p>
            <a:pPr marL="0" lvl="1">
              <a:spcBef>
                <a:spcPts val="120"/>
              </a:spcBef>
              <a:buFont typeface="Arial"/>
              <a:buChar char="–"/>
            </a:pPr>
            <a:endParaRPr sz="2400" kern="0">
              <a:solidFill>
                <a:sysClr val="windowText" lastClr="000000"/>
              </a:solidFill>
              <a:latin typeface="Arial"/>
              <a:cs typeface="Arial"/>
            </a:endParaRPr>
          </a:p>
          <a:p>
            <a:pPr marL="872490" indent="-464820">
              <a:buSzPct val="118750"/>
              <a:buFont typeface="Arial"/>
              <a:buChar char="•"/>
              <a:tabLst>
                <a:tab pos="872490" algn="l"/>
              </a:tabLst>
            </a:pPr>
            <a:r>
              <a:rPr sz="2400" b="1" kern="0">
                <a:solidFill>
                  <a:sysClr val="windowText" lastClr="000000"/>
                </a:solidFill>
                <a:latin typeface="Arial"/>
                <a:cs typeface="Arial"/>
              </a:rPr>
              <a:t>Navigation</a:t>
            </a:r>
            <a:r>
              <a:rPr sz="2400" b="1" kern="0" spc="-100">
                <a:solidFill>
                  <a:sysClr val="windowText" lastClr="000000"/>
                </a:solidFill>
                <a:latin typeface="Arial"/>
                <a:cs typeface="Arial"/>
              </a:rPr>
              <a:t> </a:t>
            </a:r>
            <a:r>
              <a:rPr sz="2400" b="1" kern="0">
                <a:solidFill>
                  <a:sysClr val="windowText" lastClr="000000"/>
                </a:solidFill>
                <a:latin typeface="Arial"/>
                <a:cs typeface="Arial"/>
              </a:rPr>
              <a:t>system</a:t>
            </a:r>
            <a:r>
              <a:rPr sz="2400" b="1" kern="0" spc="-50">
                <a:solidFill>
                  <a:sysClr val="windowText" lastClr="000000"/>
                </a:solidFill>
                <a:latin typeface="Arial"/>
                <a:cs typeface="Arial"/>
              </a:rPr>
              <a:t> </a:t>
            </a:r>
            <a:r>
              <a:rPr sz="2400" b="1" kern="0" spc="-10">
                <a:solidFill>
                  <a:sysClr val="windowText" lastClr="000000"/>
                </a:solidFill>
                <a:latin typeface="Arial"/>
                <a:cs typeface="Arial"/>
              </a:rPr>
              <a:t>(GPS)</a:t>
            </a:r>
            <a:endParaRPr sz="2400" kern="0">
              <a:solidFill>
                <a:sysClr val="windowText" lastClr="000000"/>
              </a:solidFill>
              <a:latin typeface="Arial"/>
              <a:cs typeface="Arial"/>
            </a:endParaRPr>
          </a:p>
          <a:p>
            <a:pPr>
              <a:spcBef>
                <a:spcPts val="120"/>
              </a:spcBef>
              <a:buFont typeface="Arial"/>
              <a:buChar char="•"/>
            </a:pPr>
            <a:endParaRPr sz="2400" kern="0">
              <a:solidFill>
                <a:sysClr val="windowText" lastClr="000000"/>
              </a:solidFill>
              <a:latin typeface="Arial"/>
              <a:cs typeface="Arial"/>
            </a:endParaRPr>
          </a:p>
          <a:p>
            <a:pPr marL="872490" indent="-464820">
              <a:buSzPct val="118750"/>
              <a:buFont typeface="Arial"/>
              <a:buChar char="•"/>
              <a:tabLst>
                <a:tab pos="872490" algn="l"/>
              </a:tabLst>
            </a:pPr>
            <a:r>
              <a:rPr sz="2400" b="1" kern="0">
                <a:solidFill>
                  <a:sysClr val="windowText" lastClr="000000"/>
                </a:solidFill>
                <a:latin typeface="Arial"/>
                <a:cs typeface="Arial"/>
              </a:rPr>
              <a:t>Child</a:t>
            </a:r>
            <a:r>
              <a:rPr sz="2400" b="1" kern="0" spc="-65">
                <a:solidFill>
                  <a:sysClr val="windowText" lastClr="000000"/>
                </a:solidFill>
                <a:latin typeface="Arial"/>
                <a:cs typeface="Arial"/>
              </a:rPr>
              <a:t> </a:t>
            </a:r>
            <a:r>
              <a:rPr sz="2400" b="1" kern="0" spc="-10">
                <a:solidFill>
                  <a:sysClr val="windowText" lastClr="000000"/>
                </a:solidFill>
                <a:latin typeface="Arial"/>
                <a:cs typeface="Arial"/>
              </a:rPr>
              <a:t>Seats</a:t>
            </a:r>
            <a:endParaRPr sz="2400" kern="0">
              <a:solidFill>
                <a:sysClr val="windowText" lastClr="000000"/>
              </a:solidFill>
              <a:latin typeface="Arial"/>
              <a:cs typeface="Arial"/>
            </a:endParaRPr>
          </a:p>
          <a:p>
            <a:pPr>
              <a:spcBef>
                <a:spcPts val="125"/>
              </a:spcBef>
              <a:buFont typeface="Arial"/>
              <a:buChar char="•"/>
            </a:pPr>
            <a:endParaRPr sz="2400" kern="0">
              <a:solidFill>
                <a:sysClr val="windowText" lastClr="000000"/>
              </a:solidFill>
              <a:latin typeface="Arial"/>
              <a:cs typeface="Arial"/>
            </a:endParaRPr>
          </a:p>
          <a:p>
            <a:pPr marL="1197610" lvl="1" indent="-201930">
              <a:buSzPct val="75000"/>
              <a:buFontTx/>
              <a:buChar char="–"/>
              <a:tabLst>
                <a:tab pos="1197610" algn="l"/>
              </a:tabLst>
            </a:pPr>
            <a:r>
              <a:rPr sz="2400" kern="0">
                <a:solidFill>
                  <a:sysClr val="windowText" lastClr="000000"/>
                </a:solidFill>
                <a:latin typeface="Arial"/>
                <a:cs typeface="Arial"/>
              </a:rPr>
              <a:t>“How</a:t>
            </a:r>
            <a:r>
              <a:rPr sz="2400" kern="0" spc="-60">
                <a:solidFill>
                  <a:sysClr val="windowText" lastClr="000000"/>
                </a:solidFill>
                <a:latin typeface="Arial"/>
                <a:cs typeface="Arial"/>
              </a:rPr>
              <a:t> </a:t>
            </a:r>
            <a:r>
              <a:rPr sz="2400" kern="0">
                <a:solidFill>
                  <a:sysClr val="windowText" lastClr="000000"/>
                </a:solidFill>
                <a:latin typeface="Arial"/>
                <a:cs typeface="Arial"/>
              </a:rPr>
              <a:t>many</a:t>
            </a:r>
            <a:r>
              <a:rPr sz="2400" kern="0" spc="-60">
                <a:solidFill>
                  <a:sysClr val="windowText" lastClr="000000"/>
                </a:solidFill>
                <a:latin typeface="Arial"/>
                <a:cs typeface="Arial"/>
              </a:rPr>
              <a:t> </a:t>
            </a:r>
            <a:r>
              <a:rPr sz="2400" kern="0">
                <a:solidFill>
                  <a:sysClr val="windowText" lastClr="000000"/>
                </a:solidFill>
                <a:latin typeface="Arial"/>
                <a:cs typeface="Arial"/>
              </a:rPr>
              <a:t>child</a:t>
            </a:r>
            <a:r>
              <a:rPr sz="2400" kern="0" spc="-50">
                <a:solidFill>
                  <a:sysClr val="windowText" lastClr="000000"/>
                </a:solidFill>
                <a:latin typeface="Arial"/>
                <a:cs typeface="Arial"/>
              </a:rPr>
              <a:t> </a:t>
            </a:r>
            <a:r>
              <a:rPr sz="2400" kern="0">
                <a:solidFill>
                  <a:sysClr val="windowText" lastClr="000000"/>
                </a:solidFill>
                <a:latin typeface="Arial"/>
                <a:cs typeface="Arial"/>
              </a:rPr>
              <a:t>seats</a:t>
            </a:r>
            <a:r>
              <a:rPr sz="2400" kern="0" spc="-60">
                <a:solidFill>
                  <a:sysClr val="windowText" lastClr="000000"/>
                </a:solidFill>
                <a:latin typeface="Arial"/>
                <a:cs typeface="Arial"/>
              </a:rPr>
              <a:t> </a:t>
            </a:r>
            <a:r>
              <a:rPr sz="2400" kern="0">
                <a:solidFill>
                  <a:sysClr val="windowText" lastClr="000000"/>
                </a:solidFill>
                <a:latin typeface="Arial"/>
                <a:cs typeface="Arial"/>
              </a:rPr>
              <a:t>will</a:t>
            </a:r>
            <a:r>
              <a:rPr sz="2400" kern="0" spc="-40">
                <a:solidFill>
                  <a:sysClr val="windowText" lastClr="000000"/>
                </a:solidFill>
                <a:latin typeface="Arial"/>
                <a:cs typeface="Arial"/>
              </a:rPr>
              <a:t> </a:t>
            </a:r>
            <a:r>
              <a:rPr sz="2400" kern="0">
                <a:solidFill>
                  <a:sysClr val="windowText" lastClr="000000"/>
                </a:solidFill>
                <a:latin typeface="Arial"/>
                <a:cs typeface="Arial"/>
              </a:rPr>
              <a:t>you</a:t>
            </a:r>
            <a:r>
              <a:rPr sz="2400" kern="0" spc="-60">
                <a:solidFill>
                  <a:sysClr val="windowText" lastClr="000000"/>
                </a:solidFill>
                <a:latin typeface="Arial"/>
                <a:cs typeface="Arial"/>
              </a:rPr>
              <a:t> </a:t>
            </a:r>
            <a:r>
              <a:rPr sz="2400" kern="0" spc="-10">
                <a:solidFill>
                  <a:sysClr val="windowText" lastClr="000000"/>
                </a:solidFill>
                <a:latin typeface="Arial"/>
                <a:cs typeface="Arial"/>
              </a:rPr>
              <a:t>need?”</a:t>
            </a:r>
            <a:endParaRPr sz="2400" kern="0">
              <a:solidFill>
                <a:sysClr val="windowText" lastClr="000000"/>
              </a:solidFill>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059" y="300990"/>
            <a:ext cx="4740275" cy="605155"/>
          </a:xfrm>
          <a:prstGeom prst="rect">
            <a:avLst/>
          </a:prstGeom>
        </p:spPr>
        <p:txBody>
          <a:bodyPr vert="horz" wrap="square" lIns="0" tIns="12700" rIns="0" bIns="0" rtlCol="0">
            <a:spAutoFit/>
          </a:bodyPr>
          <a:lstStyle/>
          <a:p>
            <a:pPr marL="12700">
              <a:spcBef>
                <a:spcPts val="100"/>
              </a:spcBef>
              <a:tabLst>
                <a:tab pos="1615440" algn="l"/>
              </a:tabLst>
            </a:pPr>
            <a:r>
              <a:rPr sz="3800"/>
              <a:t>Step</a:t>
            </a:r>
            <a:r>
              <a:rPr sz="3800" spc="-15"/>
              <a:t> </a:t>
            </a:r>
            <a:r>
              <a:rPr sz="3800" spc="-25"/>
              <a:t>6:</a:t>
            </a:r>
            <a:r>
              <a:rPr sz="3800"/>
              <a:t>	Close</a:t>
            </a:r>
            <a:r>
              <a:rPr sz="3800" spc="-25"/>
              <a:t> </a:t>
            </a:r>
            <a:r>
              <a:rPr sz="3800" spc="-10"/>
              <a:t>Positively</a:t>
            </a:r>
            <a:endParaRPr sz="3800"/>
          </a:p>
        </p:txBody>
      </p:sp>
      <p:grpSp>
        <p:nvGrpSpPr>
          <p:cNvPr id="3" name="object 3"/>
          <p:cNvGrpSpPr/>
          <p:nvPr/>
        </p:nvGrpSpPr>
        <p:grpSpPr>
          <a:xfrm>
            <a:off x="1992630" y="665670"/>
            <a:ext cx="7327265" cy="5853430"/>
            <a:chOff x="1979929" y="665670"/>
            <a:chExt cx="7327265" cy="5853430"/>
          </a:xfrm>
        </p:grpSpPr>
        <p:pic>
          <p:nvPicPr>
            <p:cNvPr id="4" name="object 4"/>
            <p:cNvPicPr/>
            <p:nvPr/>
          </p:nvPicPr>
          <p:blipFill>
            <a:blip r:embed="rId3" cstate="print"/>
            <a:stretch>
              <a:fillRect/>
            </a:stretch>
          </p:blipFill>
          <p:spPr>
            <a:xfrm>
              <a:off x="1979929" y="665670"/>
              <a:ext cx="7326883" cy="5852922"/>
            </a:xfrm>
            <a:prstGeom prst="rect">
              <a:avLst/>
            </a:prstGeom>
          </p:spPr>
        </p:pic>
        <p:sp>
          <p:nvSpPr>
            <p:cNvPr id="5" name="object 5"/>
            <p:cNvSpPr/>
            <p:nvPr/>
          </p:nvSpPr>
          <p:spPr>
            <a:xfrm>
              <a:off x="5436234" y="3319144"/>
              <a:ext cx="1666239" cy="652145"/>
            </a:xfrm>
            <a:custGeom>
              <a:avLst/>
              <a:gdLst/>
              <a:ahLst/>
              <a:cxnLst/>
              <a:rect l="l" t="t" r="r" b="b"/>
              <a:pathLst>
                <a:path w="1666240" h="652145">
                  <a:moveTo>
                    <a:pt x="1557400" y="0"/>
                  </a:moveTo>
                  <a:lnTo>
                    <a:pt x="108712" y="0"/>
                  </a:lnTo>
                  <a:lnTo>
                    <a:pt x="66383" y="8536"/>
                  </a:lnTo>
                  <a:lnTo>
                    <a:pt x="31829" y="31813"/>
                  </a:lnTo>
                  <a:lnTo>
                    <a:pt x="8538" y="66329"/>
                  </a:lnTo>
                  <a:lnTo>
                    <a:pt x="0" y="108584"/>
                  </a:lnTo>
                  <a:lnTo>
                    <a:pt x="0" y="543051"/>
                  </a:lnTo>
                  <a:lnTo>
                    <a:pt x="8538" y="585307"/>
                  </a:lnTo>
                  <a:lnTo>
                    <a:pt x="31829" y="619823"/>
                  </a:lnTo>
                  <a:lnTo>
                    <a:pt x="66383" y="643100"/>
                  </a:lnTo>
                  <a:lnTo>
                    <a:pt x="108712" y="651636"/>
                  </a:lnTo>
                  <a:lnTo>
                    <a:pt x="1557400" y="651636"/>
                  </a:lnTo>
                  <a:lnTo>
                    <a:pt x="1599656" y="643100"/>
                  </a:lnTo>
                  <a:lnTo>
                    <a:pt x="1634172" y="619823"/>
                  </a:lnTo>
                  <a:lnTo>
                    <a:pt x="1657449" y="585307"/>
                  </a:lnTo>
                  <a:lnTo>
                    <a:pt x="1665986" y="543051"/>
                  </a:lnTo>
                  <a:lnTo>
                    <a:pt x="1665986" y="108584"/>
                  </a:lnTo>
                  <a:lnTo>
                    <a:pt x="1657449" y="66329"/>
                  </a:lnTo>
                  <a:lnTo>
                    <a:pt x="1634172" y="31813"/>
                  </a:lnTo>
                  <a:lnTo>
                    <a:pt x="1599656" y="8536"/>
                  </a:lnTo>
                  <a:lnTo>
                    <a:pt x="1557400" y="0"/>
                  </a:lnTo>
                  <a:close/>
                </a:path>
              </a:pathLst>
            </a:custGeom>
            <a:solidFill>
              <a:srgbClr val="1B407A"/>
            </a:solidFill>
          </p:spPr>
          <p:txBody>
            <a:bodyPr wrap="square" lIns="0" tIns="0" rIns="0" bIns="0" rtlCol="0"/>
            <a:lstStyle/>
            <a:p>
              <a:endParaRPr kern="0">
                <a:solidFill>
                  <a:sysClr val="windowText" lastClr="000000"/>
                </a:solidFill>
              </a:endParaRPr>
            </a:p>
          </p:txBody>
        </p:sp>
      </p:grpSp>
      <p:sp>
        <p:nvSpPr>
          <p:cNvPr id="6" name="object 6"/>
          <p:cNvSpPr txBox="1"/>
          <p:nvPr/>
        </p:nvSpPr>
        <p:spPr>
          <a:xfrm>
            <a:off x="5712841" y="3379978"/>
            <a:ext cx="1139825" cy="506730"/>
          </a:xfrm>
          <a:prstGeom prst="rect">
            <a:avLst/>
          </a:prstGeom>
        </p:spPr>
        <p:txBody>
          <a:bodyPr vert="horz" wrap="square" lIns="0" tIns="13335" rIns="0" bIns="0" rtlCol="0">
            <a:spAutoFit/>
          </a:bodyPr>
          <a:lstStyle/>
          <a:p>
            <a:pPr marL="12065" marR="5080" indent="-635" algn="ctr">
              <a:spcBef>
                <a:spcPts val="105"/>
              </a:spcBef>
            </a:pPr>
            <a:r>
              <a:rPr sz="1050" b="1" kern="0" spc="-10">
                <a:solidFill>
                  <a:srgbClr val="FFFFFF"/>
                </a:solidFill>
                <a:latin typeface="Arial"/>
                <a:cs typeface="Arial"/>
              </a:rPr>
              <a:t>Knowledge </a:t>
            </a:r>
            <a:r>
              <a:rPr sz="1050" b="1" kern="0">
                <a:solidFill>
                  <a:srgbClr val="FFFFFF"/>
                </a:solidFill>
                <a:latin typeface="Arial"/>
                <a:cs typeface="Arial"/>
              </a:rPr>
              <a:t>Customer</a:t>
            </a:r>
            <a:r>
              <a:rPr sz="1050" b="1" kern="0" spc="-65">
                <a:solidFill>
                  <a:srgbClr val="FFFFFF"/>
                </a:solidFill>
                <a:latin typeface="Arial"/>
                <a:cs typeface="Arial"/>
              </a:rPr>
              <a:t> </a:t>
            </a:r>
            <a:r>
              <a:rPr sz="1050" b="1" kern="0" spc="-10">
                <a:solidFill>
                  <a:srgbClr val="FFFFFF"/>
                </a:solidFill>
                <a:latin typeface="Arial"/>
                <a:cs typeface="Arial"/>
              </a:rPr>
              <a:t>Delight Presentation</a:t>
            </a:r>
            <a:endParaRPr sz="1050" kern="0">
              <a:solidFill>
                <a:sysClr val="windowText" lastClr="000000"/>
              </a:solidFill>
              <a:latin typeface="Arial"/>
              <a:cs typeface="Arial"/>
            </a:endParaRPr>
          </a:p>
        </p:txBody>
      </p:sp>
      <p:sp>
        <p:nvSpPr>
          <p:cNvPr id="7" name="object 7"/>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38100">
              <a:spcBef>
                <a:spcPts val="10"/>
              </a:spcBef>
            </a:pPr>
            <a:r>
              <a:rPr kern="0" spc="-25">
                <a:solidFill>
                  <a:prstClr val="white"/>
                </a:solidFill>
              </a:rPr>
              <a:t>113</a:t>
            </a:r>
          </a:p>
        </p:txBody>
      </p:sp>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9" name="object 5">
            <a:extLst>
              <a:ext uri="{FF2B5EF4-FFF2-40B4-BE49-F238E27FC236}">
                <a16:creationId xmlns:a16="http://schemas.microsoft.com/office/drawing/2014/main" id="{A075FAF6-24EB-C65A-7568-B88FCA68D96B}"/>
              </a:ext>
            </a:extLst>
          </p:cNvPr>
          <p:cNvSpPr/>
          <p:nvPr/>
        </p:nvSpPr>
        <p:spPr>
          <a:xfrm>
            <a:off x="5712841" y="3341496"/>
            <a:ext cx="1201747" cy="501270"/>
          </a:xfrm>
          <a:custGeom>
            <a:avLst/>
            <a:gdLst/>
            <a:ahLst/>
            <a:cxnLst/>
            <a:rect l="l" t="t" r="r" b="b"/>
            <a:pathLst>
              <a:path w="1635759" h="635000">
                <a:moveTo>
                  <a:pt x="1529714" y="0"/>
                </a:moveTo>
                <a:lnTo>
                  <a:pt x="105790" y="0"/>
                </a:lnTo>
                <a:lnTo>
                  <a:pt x="64615" y="8314"/>
                </a:lnTo>
                <a:lnTo>
                  <a:pt x="30987" y="30987"/>
                </a:lnTo>
                <a:lnTo>
                  <a:pt x="8314" y="64615"/>
                </a:lnTo>
                <a:lnTo>
                  <a:pt x="0" y="105790"/>
                </a:lnTo>
                <a:lnTo>
                  <a:pt x="0" y="528955"/>
                </a:lnTo>
                <a:lnTo>
                  <a:pt x="8314" y="570130"/>
                </a:lnTo>
                <a:lnTo>
                  <a:pt x="30987" y="603757"/>
                </a:lnTo>
                <a:lnTo>
                  <a:pt x="64615" y="626431"/>
                </a:lnTo>
                <a:lnTo>
                  <a:pt x="105790" y="634745"/>
                </a:lnTo>
                <a:lnTo>
                  <a:pt x="1529714" y="634745"/>
                </a:lnTo>
                <a:lnTo>
                  <a:pt x="1570890" y="626431"/>
                </a:lnTo>
                <a:lnTo>
                  <a:pt x="1604517" y="603757"/>
                </a:lnTo>
                <a:lnTo>
                  <a:pt x="1627191" y="570130"/>
                </a:lnTo>
                <a:lnTo>
                  <a:pt x="1635506" y="528955"/>
                </a:lnTo>
                <a:lnTo>
                  <a:pt x="1635506" y="105790"/>
                </a:lnTo>
                <a:lnTo>
                  <a:pt x="1627191" y="64615"/>
                </a:lnTo>
                <a:lnTo>
                  <a:pt x="1604517" y="30987"/>
                </a:lnTo>
                <a:lnTo>
                  <a:pt x="1570890" y="8314"/>
                </a:lnTo>
                <a:lnTo>
                  <a:pt x="1529714" y="0"/>
                </a:lnTo>
                <a:close/>
              </a:path>
            </a:pathLst>
          </a:custGeom>
          <a:solidFill>
            <a:srgbClr val="1B407A"/>
          </a:solidFill>
        </p:spPr>
        <p:txBody>
          <a:bodyPr wrap="square" lIns="0" tIns="0" rIns="0" bIns="0" rtlCol="0"/>
          <a:lstStyle/>
          <a:p>
            <a:endParaRPr kern="0">
              <a:solidFill>
                <a:sysClr val="windowText" lastClr="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059" y="300990"/>
            <a:ext cx="4740275" cy="605155"/>
          </a:xfrm>
          <a:prstGeom prst="rect">
            <a:avLst/>
          </a:prstGeom>
        </p:spPr>
        <p:txBody>
          <a:bodyPr vert="horz" wrap="square" lIns="0" tIns="12700" rIns="0" bIns="0" rtlCol="0">
            <a:spAutoFit/>
          </a:bodyPr>
          <a:lstStyle/>
          <a:p>
            <a:pPr marL="12700">
              <a:spcBef>
                <a:spcPts val="100"/>
              </a:spcBef>
              <a:tabLst>
                <a:tab pos="1615440" algn="l"/>
              </a:tabLst>
            </a:pPr>
            <a:r>
              <a:rPr sz="3800"/>
              <a:t>Step</a:t>
            </a:r>
            <a:r>
              <a:rPr sz="3800" spc="-15"/>
              <a:t> </a:t>
            </a:r>
            <a:r>
              <a:rPr sz="3800" spc="-25"/>
              <a:t>6:</a:t>
            </a:r>
            <a:r>
              <a:rPr sz="3800"/>
              <a:t>	Close</a:t>
            </a:r>
            <a:r>
              <a:rPr sz="3800" spc="-25"/>
              <a:t> </a:t>
            </a:r>
            <a:r>
              <a:rPr sz="3800" spc="-10"/>
              <a:t>Positively</a:t>
            </a:r>
            <a:endParaRPr sz="3800"/>
          </a:p>
        </p:txBody>
      </p:sp>
      <p:grpSp>
        <p:nvGrpSpPr>
          <p:cNvPr id="3" name="object 3"/>
          <p:cNvGrpSpPr/>
          <p:nvPr/>
        </p:nvGrpSpPr>
        <p:grpSpPr>
          <a:xfrm>
            <a:off x="12700" y="1720558"/>
            <a:ext cx="12161520" cy="4111625"/>
            <a:chOff x="0" y="1720557"/>
            <a:chExt cx="12161520" cy="4111625"/>
          </a:xfrm>
        </p:grpSpPr>
        <p:pic>
          <p:nvPicPr>
            <p:cNvPr id="4" name="object 4"/>
            <p:cNvPicPr/>
            <p:nvPr/>
          </p:nvPicPr>
          <p:blipFill>
            <a:blip r:embed="rId3" cstate="print"/>
            <a:stretch>
              <a:fillRect/>
            </a:stretch>
          </p:blipFill>
          <p:spPr>
            <a:xfrm>
              <a:off x="0" y="1720557"/>
              <a:ext cx="5937122" cy="4111371"/>
            </a:xfrm>
            <a:prstGeom prst="rect">
              <a:avLst/>
            </a:prstGeom>
          </p:spPr>
        </p:pic>
        <p:sp>
          <p:nvSpPr>
            <p:cNvPr id="5" name="object 5"/>
            <p:cNvSpPr/>
            <p:nvPr/>
          </p:nvSpPr>
          <p:spPr>
            <a:xfrm>
              <a:off x="5937123" y="1720557"/>
              <a:ext cx="6224905" cy="4111625"/>
            </a:xfrm>
            <a:custGeom>
              <a:avLst/>
              <a:gdLst/>
              <a:ahLst/>
              <a:cxnLst/>
              <a:rect l="l" t="t" r="r" b="b"/>
              <a:pathLst>
                <a:path w="6224905" h="4111625">
                  <a:moveTo>
                    <a:pt x="6224396" y="0"/>
                  </a:moveTo>
                  <a:lnTo>
                    <a:pt x="0" y="0"/>
                  </a:lnTo>
                  <a:lnTo>
                    <a:pt x="0" y="4111371"/>
                  </a:lnTo>
                  <a:lnTo>
                    <a:pt x="6224396" y="4111371"/>
                  </a:lnTo>
                  <a:lnTo>
                    <a:pt x="6224396" y="0"/>
                  </a:lnTo>
                  <a:close/>
                </a:path>
              </a:pathLst>
            </a:custGeom>
            <a:solidFill>
              <a:srgbClr val="0946A3"/>
            </a:solidFill>
          </p:spPr>
          <p:txBody>
            <a:bodyPr wrap="square" lIns="0" tIns="0" rIns="0" bIns="0" rtlCol="0"/>
            <a:lstStyle/>
            <a:p>
              <a:endParaRPr kern="0">
                <a:solidFill>
                  <a:sysClr val="windowText" lastClr="000000"/>
                </a:solidFill>
              </a:endParaRPr>
            </a:p>
          </p:txBody>
        </p:sp>
      </p:grpSp>
      <p:sp>
        <p:nvSpPr>
          <p:cNvPr id="6" name="object 6"/>
          <p:cNvSpPr txBox="1"/>
          <p:nvPr/>
        </p:nvSpPr>
        <p:spPr>
          <a:xfrm>
            <a:off x="6192521" y="2221229"/>
            <a:ext cx="5622925" cy="2520950"/>
          </a:xfrm>
          <a:prstGeom prst="rect">
            <a:avLst/>
          </a:prstGeom>
        </p:spPr>
        <p:txBody>
          <a:bodyPr vert="horz" wrap="square" lIns="0" tIns="172720" rIns="0" bIns="0" rtlCol="0">
            <a:spAutoFit/>
          </a:bodyPr>
          <a:lstStyle/>
          <a:p>
            <a:pPr marL="464184" indent="-464184">
              <a:spcBef>
                <a:spcPts val="1360"/>
              </a:spcBef>
              <a:buSzPct val="119444"/>
              <a:buFontTx/>
              <a:buChar char="•"/>
              <a:tabLst>
                <a:tab pos="464184" algn="l"/>
              </a:tabLst>
            </a:pPr>
            <a:r>
              <a:rPr kern="0">
                <a:solidFill>
                  <a:srgbClr val="FFFFFF"/>
                </a:solidFill>
                <a:latin typeface="Calibri"/>
                <a:cs typeface="Calibri"/>
              </a:rPr>
              <a:t>Use</a:t>
            </a:r>
            <a:r>
              <a:rPr kern="0" spc="-45">
                <a:solidFill>
                  <a:srgbClr val="FFFFFF"/>
                </a:solidFill>
                <a:latin typeface="Calibri"/>
                <a:cs typeface="Calibri"/>
              </a:rPr>
              <a:t> </a:t>
            </a:r>
            <a:r>
              <a:rPr kern="0">
                <a:solidFill>
                  <a:srgbClr val="FFFFFF"/>
                </a:solidFill>
                <a:latin typeface="Calibri"/>
                <a:cs typeface="Calibri"/>
              </a:rPr>
              <a:t>confidence</a:t>
            </a:r>
            <a:r>
              <a:rPr kern="0" spc="-20">
                <a:solidFill>
                  <a:srgbClr val="FFFFFF"/>
                </a:solidFill>
                <a:latin typeface="Calibri"/>
                <a:cs typeface="Calibri"/>
              </a:rPr>
              <a:t> </a:t>
            </a:r>
            <a:r>
              <a:rPr kern="0">
                <a:solidFill>
                  <a:srgbClr val="FFFFFF"/>
                </a:solidFill>
                <a:latin typeface="Calibri"/>
                <a:cs typeface="Calibri"/>
              </a:rPr>
              <a:t>and</a:t>
            </a:r>
            <a:r>
              <a:rPr kern="0" spc="-40">
                <a:solidFill>
                  <a:srgbClr val="FFFFFF"/>
                </a:solidFill>
                <a:latin typeface="Calibri"/>
                <a:cs typeface="Calibri"/>
              </a:rPr>
              <a:t> </a:t>
            </a:r>
            <a:r>
              <a:rPr kern="0" spc="-10">
                <a:solidFill>
                  <a:srgbClr val="FFFFFF"/>
                </a:solidFill>
                <a:latin typeface="Calibri"/>
                <a:cs typeface="Calibri"/>
              </a:rPr>
              <a:t>control</a:t>
            </a:r>
            <a:endParaRPr kern="0">
              <a:solidFill>
                <a:sysClr val="windowText" lastClr="000000"/>
              </a:solidFill>
              <a:latin typeface="Calibri"/>
              <a:cs typeface="Calibri"/>
            </a:endParaRPr>
          </a:p>
          <a:p>
            <a:pPr marL="464184" indent="-464184">
              <a:spcBef>
                <a:spcPts val="1870"/>
              </a:spcBef>
              <a:buSzPct val="119444"/>
              <a:buFontTx/>
              <a:buChar char="•"/>
              <a:tabLst>
                <a:tab pos="464184" algn="l"/>
              </a:tabLst>
            </a:pPr>
            <a:r>
              <a:rPr kern="0">
                <a:solidFill>
                  <a:srgbClr val="FFFFFF"/>
                </a:solidFill>
                <a:latin typeface="Calibri"/>
                <a:cs typeface="Calibri"/>
              </a:rPr>
              <a:t>Give</a:t>
            </a:r>
            <a:r>
              <a:rPr kern="0" spc="-50">
                <a:solidFill>
                  <a:srgbClr val="FFFFFF"/>
                </a:solidFill>
                <a:latin typeface="Calibri"/>
                <a:cs typeface="Calibri"/>
              </a:rPr>
              <a:t> </a:t>
            </a:r>
            <a:r>
              <a:rPr kern="0">
                <a:solidFill>
                  <a:srgbClr val="FFFFFF"/>
                </a:solidFill>
                <a:latin typeface="Calibri"/>
                <a:cs typeface="Calibri"/>
              </a:rPr>
              <a:t>clear</a:t>
            </a:r>
            <a:r>
              <a:rPr kern="0" spc="-35">
                <a:solidFill>
                  <a:srgbClr val="FFFFFF"/>
                </a:solidFill>
                <a:latin typeface="Calibri"/>
                <a:cs typeface="Calibri"/>
              </a:rPr>
              <a:t> </a:t>
            </a:r>
            <a:r>
              <a:rPr kern="0">
                <a:solidFill>
                  <a:srgbClr val="FFFFFF"/>
                </a:solidFill>
                <a:latin typeface="Calibri"/>
                <a:cs typeface="Calibri"/>
              </a:rPr>
              <a:t>and</a:t>
            </a:r>
            <a:r>
              <a:rPr kern="0" spc="-35">
                <a:solidFill>
                  <a:srgbClr val="FFFFFF"/>
                </a:solidFill>
                <a:latin typeface="Calibri"/>
                <a:cs typeface="Calibri"/>
              </a:rPr>
              <a:t> </a:t>
            </a:r>
            <a:r>
              <a:rPr kern="0">
                <a:solidFill>
                  <a:srgbClr val="FFFFFF"/>
                </a:solidFill>
                <a:latin typeface="Calibri"/>
                <a:cs typeface="Calibri"/>
              </a:rPr>
              <a:t>concise</a:t>
            </a:r>
            <a:r>
              <a:rPr kern="0" spc="-25">
                <a:solidFill>
                  <a:srgbClr val="FFFFFF"/>
                </a:solidFill>
                <a:latin typeface="Calibri"/>
                <a:cs typeface="Calibri"/>
              </a:rPr>
              <a:t> </a:t>
            </a:r>
            <a:r>
              <a:rPr kern="0" spc="-10">
                <a:solidFill>
                  <a:srgbClr val="FFFFFF"/>
                </a:solidFill>
                <a:latin typeface="Calibri"/>
                <a:cs typeface="Calibri"/>
              </a:rPr>
              <a:t>explanations</a:t>
            </a:r>
            <a:endParaRPr kern="0">
              <a:solidFill>
                <a:sysClr val="windowText" lastClr="000000"/>
              </a:solidFill>
              <a:latin typeface="Calibri"/>
              <a:cs typeface="Calibri"/>
            </a:endParaRPr>
          </a:p>
          <a:p>
            <a:pPr marL="464184" indent="-464184">
              <a:spcBef>
                <a:spcPts val="1885"/>
              </a:spcBef>
              <a:buSzPct val="119444"/>
              <a:buFontTx/>
              <a:buChar char="•"/>
              <a:tabLst>
                <a:tab pos="464184" algn="l"/>
              </a:tabLst>
            </a:pPr>
            <a:r>
              <a:rPr kern="0">
                <a:solidFill>
                  <a:srgbClr val="FFFFFF"/>
                </a:solidFill>
                <a:latin typeface="Calibri"/>
                <a:cs typeface="Calibri"/>
              </a:rPr>
              <a:t>Be</a:t>
            </a:r>
            <a:r>
              <a:rPr kern="0" spc="-35">
                <a:solidFill>
                  <a:srgbClr val="FFFFFF"/>
                </a:solidFill>
                <a:latin typeface="Calibri"/>
                <a:cs typeface="Calibri"/>
              </a:rPr>
              <a:t> </a:t>
            </a:r>
            <a:r>
              <a:rPr kern="0">
                <a:solidFill>
                  <a:srgbClr val="FFFFFF"/>
                </a:solidFill>
                <a:latin typeface="Calibri"/>
                <a:cs typeface="Calibri"/>
              </a:rPr>
              <a:t>prepared</a:t>
            </a:r>
            <a:r>
              <a:rPr kern="0" spc="-20">
                <a:solidFill>
                  <a:srgbClr val="FFFFFF"/>
                </a:solidFill>
                <a:latin typeface="Calibri"/>
                <a:cs typeface="Calibri"/>
              </a:rPr>
              <a:t> </a:t>
            </a:r>
            <a:r>
              <a:rPr kern="0">
                <a:solidFill>
                  <a:srgbClr val="FFFFFF"/>
                </a:solidFill>
                <a:latin typeface="Calibri"/>
                <a:cs typeface="Calibri"/>
              </a:rPr>
              <a:t>to</a:t>
            </a:r>
            <a:r>
              <a:rPr kern="0" spc="-40">
                <a:solidFill>
                  <a:srgbClr val="FFFFFF"/>
                </a:solidFill>
                <a:latin typeface="Calibri"/>
                <a:cs typeface="Calibri"/>
              </a:rPr>
              <a:t> </a:t>
            </a:r>
            <a:r>
              <a:rPr kern="0">
                <a:solidFill>
                  <a:srgbClr val="FFFFFF"/>
                </a:solidFill>
                <a:latin typeface="Calibri"/>
                <a:cs typeface="Calibri"/>
              </a:rPr>
              <a:t>explain</a:t>
            </a:r>
            <a:r>
              <a:rPr kern="0" spc="-20">
                <a:solidFill>
                  <a:srgbClr val="FFFFFF"/>
                </a:solidFill>
                <a:latin typeface="Calibri"/>
                <a:cs typeface="Calibri"/>
              </a:rPr>
              <a:t> </a:t>
            </a:r>
            <a:r>
              <a:rPr kern="0">
                <a:solidFill>
                  <a:srgbClr val="FFFFFF"/>
                </a:solidFill>
                <a:latin typeface="Calibri"/>
                <a:cs typeface="Calibri"/>
              </a:rPr>
              <a:t>all</a:t>
            </a:r>
            <a:r>
              <a:rPr kern="0" spc="-30">
                <a:solidFill>
                  <a:srgbClr val="FFFFFF"/>
                </a:solidFill>
                <a:latin typeface="Calibri"/>
                <a:cs typeface="Calibri"/>
              </a:rPr>
              <a:t> </a:t>
            </a:r>
            <a:r>
              <a:rPr kern="0">
                <a:solidFill>
                  <a:srgbClr val="FFFFFF"/>
                </a:solidFill>
                <a:latin typeface="Calibri"/>
                <a:cs typeface="Calibri"/>
              </a:rPr>
              <a:t>charges:</a:t>
            </a:r>
            <a:r>
              <a:rPr kern="0" spc="-25">
                <a:solidFill>
                  <a:srgbClr val="FFFFFF"/>
                </a:solidFill>
                <a:latin typeface="Calibri"/>
                <a:cs typeface="Calibri"/>
              </a:rPr>
              <a:t> T&amp;B</a:t>
            </a:r>
            <a:endParaRPr kern="0">
              <a:solidFill>
                <a:sysClr val="windowText" lastClr="000000"/>
              </a:solidFill>
              <a:latin typeface="Calibri"/>
              <a:cs typeface="Calibri"/>
            </a:endParaRPr>
          </a:p>
          <a:p>
            <a:pPr marL="464184" indent="-464184">
              <a:spcBef>
                <a:spcPts val="1885"/>
              </a:spcBef>
              <a:buSzPct val="119444"/>
              <a:buFontTx/>
              <a:buChar char="•"/>
              <a:tabLst>
                <a:tab pos="464184" algn="l"/>
              </a:tabLst>
            </a:pPr>
            <a:r>
              <a:rPr kern="0">
                <a:solidFill>
                  <a:srgbClr val="FFFFFF"/>
                </a:solidFill>
                <a:latin typeface="Calibri"/>
                <a:cs typeface="Calibri"/>
              </a:rPr>
              <a:t>Be</a:t>
            </a:r>
            <a:r>
              <a:rPr kern="0" spc="-35">
                <a:solidFill>
                  <a:srgbClr val="FFFFFF"/>
                </a:solidFill>
                <a:latin typeface="Calibri"/>
                <a:cs typeface="Calibri"/>
              </a:rPr>
              <a:t> </a:t>
            </a:r>
            <a:r>
              <a:rPr kern="0">
                <a:solidFill>
                  <a:srgbClr val="FFFFFF"/>
                </a:solidFill>
                <a:latin typeface="Calibri"/>
                <a:cs typeface="Calibri"/>
              </a:rPr>
              <a:t>confident</a:t>
            </a:r>
            <a:r>
              <a:rPr kern="0" spc="-30">
                <a:solidFill>
                  <a:srgbClr val="FFFFFF"/>
                </a:solidFill>
                <a:latin typeface="Calibri"/>
                <a:cs typeface="Calibri"/>
              </a:rPr>
              <a:t> </a:t>
            </a:r>
            <a:r>
              <a:rPr kern="0">
                <a:solidFill>
                  <a:srgbClr val="FFFFFF"/>
                </a:solidFill>
                <a:latin typeface="Calibri"/>
                <a:cs typeface="Calibri"/>
              </a:rPr>
              <a:t>in</a:t>
            </a:r>
            <a:r>
              <a:rPr kern="0" spc="-25">
                <a:solidFill>
                  <a:srgbClr val="FFFFFF"/>
                </a:solidFill>
                <a:latin typeface="Calibri"/>
                <a:cs typeface="Calibri"/>
              </a:rPr>
              <a:t> </a:t>
            </a:r>
            <a:r>
              <a:rPr kern="0">
                <a:solidFill>
                  <a:srgbClr val="FFFFFF"/>
                </a:solidFill>
                <a:latin typeface="Calibri"/>
                <a:cs typeface="Calibri"/>
              </a:rPr>
              <a:t>overcoming</a:t>
            </a:r>
            <a:r>
              <a:rPr kern="0" spc="-15">
                <a:solidFill>
                  <a:srgbClr val="FFFFFF"/>
                </a:solidFill>
                <a:latin typeface="Calibri"/>
                <a:cs typeface="Calibri"/>
              </a:rPr>
              <a:t> </a:t>
            </a:r>
            <a:r>
              <a:rPr kern="0">
                <a:solidFill>
                  <a:srgbClr val="FFFFFF"/>
                </a:solidFill>
                <a:latin typeface="Calibri"/>
                <a:cs typeface="Calibri"/>
              </a:rPr>
              <a:t>any</a:t>
            </a:r>
            <a:r>
              <a:rPr kern="0" spc="-40">
                <a:solidFill>
                  <a:srgbClr val="FFFFFF"/>
                </a:solidFill>
                <a:latin typeface="Calibri"/>
                <a:cs typeface="Calibri"/>
              </a:rPr>
              <a:t> </a:t>
            </a:r>
            <a:r>
              <a:rPr kern="0">
                <a:solidFill>
                  <a:srgbClr val="FFFFFF"/>
                </a:solidFill>
                <a:latin typeface="Calibri"/>
                <a:cs typeface="Calibri"/>
              </a:rPr>
              <a:t>last</a:t>
            </a:r>
            <a:r>
              <a:rPr kern="0" spc="-40">
                <a:solidFill>
                  <a:srgbClr val="FFFFFF"/>
                </a:solidFill>
                <a:latin typeface="Calibri"/>
                <a:cs typeface="Calibri"/>
              </a:rPr>
              <a:t> </a:t>
            </a:r>
            <a:r>
              <a:rPr kern="0">
                <a:solidFill>
                  <a:srgbClr val="FFFFFF"/>
                </a:solidFill>
                <a:latin typeface="Calibri"/>
                <a:cs typeface="Calibri"/>
              </a:rPr>
              <a:t>minute</a:t>
            </a:r>
            <a:r>
              <a:rPr kern="0" spc="-25">
                <a:solidFill>
                  <a:srgbClr val="FFFFFF"/>
                </a:solidFill>
                <a:latin typeface="Calibri"/>
                <a:cs typeface="Calibri"/>
              </a:rPr>
              <a:t> </a:t>
            </a:r>
            <a:r>
              <a:rPr kern="0" spc="-10">
                <a:solidFill>
                  <a:srgbClr val="FFFFFF"/>
                </a:solidFill>
                <a:latin typeface="Calibri"/>
                <a:cs typeface="Calibri"/>
              </a:rPr>
              <a:t>objections</a:t>
            </a:r>
            <a:endParaRPr kern="0">
              <a:solidFill>
                <a:sysClr val="windowText" lastClr="000000"/>
              </a:solidFill>
              <a:latin typeface="Calibri"/>
              <a:cs typeface="Calibri"/>
            </a:endParaRPr>
          </a:p>
          <a:p>
            <a:pPr marL="464184" indent="-464184">
              <a:spcBef>
                <a:spcPts val="1870"/>
              </a:spcBef>
              <a:buSzPct val="119444"/>
              <a:buFontTx/>
              <a:buChar char="•"/>
              <a:tabLst>
                <a:tab pos="464184" algn="l"/>
              </a:tabLst>
            </a:pPr>
            <a:r>
              <a:rPr kern="0">
                <a:solidFill>
                  <a:srgbClr val="FFFFFF"/>
                </a:solidFill>
                <a:latin typeface="Calibri"/>
                <a:cs typeface="Calibri"/>
              </a:rPr>
              <a:t>People</a:t>
            </a:r>
            <a:r>
              <a:rPr kern="0" spc="-25">
                <a:solidFill>
                  <a:srgbClr val="FFFFFF"/>
                </a:solidFill>
                <a:latin typeface="Calibri"/>
                <a:cs typeface="Calibri"/>
              </a:rPr>
              <a:t> </a:t>
            </a:r>
            <a:r>
              <a:rPr kern="0">
                <a:solidFill>
                  <a:srgbClr val="FFFFFF"/>
                </a:solidFill>
                <a:latin typeface="Calibri"/>
                <a:cs typeface="Calibri"/>
              </a:rPr>
              <a:t>most</a:t>
            </a:r>
            <a:r>
              <a:rPr kern="0" spc="-40">
                <a:solidFill>
                  <a:srgbClr val="FFFFFF"/>
                </a:solidFill>
                <a:latin typeface="Calibri"/>
                <a:cs typeface="Calibri"/>
              </a:rPr>
              <a:t> </a:t>
            </a:r>
            <a:r>
              <a:rPr kern="0">
                <a:solidFill>
                  <a:srgbClr val="FFFFFF"/>
                </a:solidFill>
                <a:latin typeface="Calibri"/>
                <a:cs typeface="Calibri"/>
              </a:rPr>
              <a:t>often</a:t>
            </a:r>
            <a:r>
              <a:rPr kern="0" spc="-40">
                <a:solidFill>
                  <a:srgbClr val="FFFFFF"/>
                </a:solidFill>
                <a:latin typeface="Calibri"/>
                <a:cs typeface="Calibri"/>
              </a:rPr>
              <a:t> </a:t>
            </a:r>
            <a:r>
              <a:rPr kern="0">
                <a:solidFill>
                  <a:srgbClr val="FFFFFF"/>
                </a:solidFill>
                <a:latin typeface="Calibri"/>
                <a:cs typeface="Calibri"/>
              </a:rPr>
              <a:t>remember</a:t>
            </a:r>
            <a:r>
              <a:rPr kern="0" spc="-30">
                <a:solidFill>
                  <a:srgbClr val="FFFFFF"/>
                </a:solidFill>
                <a:latin typeface="Calibri"/>
                <a:cs typeface="Calibri"/>
              </a:rPr>
              <a:t> </a:t>
            </a:r>
            <a:r>
              <a:rPr kern="0">
                <a:solidFill>
                  <a:srgbClr val="FFFFFF"/>
                </a:solidFill>
                <a:latin typeface="Calibri"/>
                <a:cs typeface="Calibri"/>
              </a:rPr>
              <a:t>the</a:t>
            </a:r>
            <a:r>
              <a:rPr kern="0" spc="-35">
                <a:solidFill>
                  <a:srgbClr val="FFFFFF"/>
                </a:solidFill>
                <a:latin typeface="Calibri"/>
                <a:cs typeface="Calibri"/>
              </a:rPr>
              <a:t> </a:t>
            </a:r>
            <a:r>
              <a:rPr kern="0">
                <a:solidFill>
                  <a:srgbClr val="FFFFFF"/>
                </a:solidFill>
                <a:latin typeface="Calibri"/>
                <a:cs typeface="Calibri"/>
              </a:rPr>
              <a:t>last</a:t>
            </a:r>
            <a:r>
              <a:rPr kern="0" spc="-40">
                <a:solidFill>
                  <a:srgbClr val="FFFFFF"/>
                </a:solidFill>
                <a:latin typeface="Calibri"/>
                <a:cs typeface="Calibri"/>
              </a:rPr>
              <a:t> </a:t>
            </a:r>
            <a:r>
              <a:rPr kern="0">
                <a:solidFill>
                  <a:srgbClr val="FFFFFF"/>
                </a:solidFill>
                <a:latin typeface="Calibri"/>
                <a:cs typeface="Calibri"/>
              </a:rPr>
              <a:t>thing</a:t>
            </a:r>
            <a:r>
              <a:rPr kern="0" spc="-25">
                <a:solidFill>
                  <a:srgbClr val="FFFFFF"/>
                </a:solidFill>
                <a:latin typeface="Calibri"/>
                <a:cs typeface="Calibri"/>
              </a:rPr>
              <a:t> </a:t>
            </a:r>
            <a:r>
              <a:rPr kern="0">
                <a:solidFill>
                  <a:srgbClr val="FFFFFF"/>
                </a:solidFill>
                <a:latin typeface="Calibri"/>
                <a:cs typeface="Calibri"/>
              </a:rPr>
              <a:t>they</a:t>
            </a:r>
            <a:r>
              <a:rPr kern="0" spc="-35">
                <a:solidFill>
                  <a:srgbClr val="FFFFFF"/>
                </a:solidFill>
                <a:latin typeface="Calibri"/>
                <a:cs typeface="Calibri"/>
              </a:rPr>
              <a:t> </a:t>
            </a:r>
            <a:r>
              <a:rPr kern="0" spc="-10">
                <a:solidFill>
                  <a:srgbClr val="FFFFFF"/>
                </a:solidFill>
                <a:latin typeface="Calibri"/>
                <a:cs typeface="Calibri"/>
              </a:rPr>
              <a:t>heard.</a:t>
            </a:r>
            <a:endParaRPr kern="0">
              <a:solidFill>
                <a:sysClr val="windowText" lastClr="000000"/>
              </a:solidFill>
              <a:latin typeface="Calibri"/>
              <a:cs typeface="Calibri"/>
            </a:endParaRPr>
          </a:p>
        </p:txBody>
      </p:sp>
      <p:sp>
        <p:nvSpPr>
          <p:cNvPr id="7" name="object 7"/>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38100">
              <a:spcBef>
                <a:spcPts val="10"/>
              </a:spcBef>
            </a:pPr>
            <a:r>
              <a:rPr kern="0" spc="-25">
                <a:solidFill>
                  <a:prstClr val="white"/>
                </a:solidFill>
              </a:rPr>
              <a:t>114</a:t>
            </a:r>
          </a:p>
        </p:txBody>
      </p:sp>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66622-4F9F-C11F-793C-44EC7090AD2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6E1CAB2-B9CC-9769-A46A-F379F681DCF0}"/>
              </a:ext>
            </a:extLst>
          </p:cNvPr>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Service</a:t>
            </a:r>
            <a:r>
              <a:rPr sz="3800" spc="-30"/>
              <a:t> </a:t>
            </a:r>
            <a:r>
              <a:rPr sz="3800"/>
              <a:t>Based</a:t>
            </a:r>
            <a:r>
              <a:rPr sz="3800" spc="-30"/>
              <a:t> </a:t>
            </a:r>
            <a:r>
              <a:rPr sz="3800"/>
              <a:t>Sales</a:t>
            </a:r>
            <a:r>
              <a:rPr sz="3800" spc="-5"/>
              <a:t> </a:t>
            </a:r>
            <a:r>
              <a:rPr sz="3800" spc="-10"/>
              <a:t>Process</a:t>
            </a:r>
            <a:endParaRPr sz="3800"/>
          </a:p>
        </p:txBody>
      </p:sp>
      <p:grpSp>
        <p:nvGrpSpPr>
          <p:cNvPr id="3" name="object 3">
            <a:extLst>
              <a:ext uri="{FF2B5EF4-FFF2-40B4-BE49-F238E27FC236}">
                <a16:creationId xmlns:a16="http://schemas.microsoft.com/office/drawing/2014/main" id="{C4BE5CEA-78B2-ED33-B610-B11DBFF6539B}"/>
              </a:ext>
            </a:extLst>
          </p:cNvPr>
          <p:cNvGrpSpPr/>
          <p:nvPr/>
        </p:nvGrpSpPr>
        <p:grpSpPr>
          <a:xfrm>
            <a:off x="5925312" y="677342"/>
            <a:ext cx="5869685" cy="5691124"/>
            <a:chOff x="3149092" y="850061"/>
            <a:chExt cx="5869685" cy="5691124"/>
          </a:xfrm>
        </p:grpSpPr>
        <p:pic>
          <p:nvPicPr>
            <p:cNvPr id="4" name="object 4">
              <a:extLst>
                <a:ext uri="{FF2B5EF4-FFF2-40B4-BE49-F238E27FC236}">
                  <a16:creationId xmlns:a16="http://schemas.microsoft.com/office/drawing/2014/main" id="{0F2C2A5D-3D9F-1AC7-F6A3-3C446113D3DB}"/>
                </a:ext>
              </a:extLst>
            </p:cNvPr>
            <p:cNvPicPr/>
            <p:nvPr/>
          </p:nvPicPr>
          <p:blipFill>
            <a:blip r:embed="rId3" cstate="print"/>
            <a:stretch>
              <a:fillRect/>
            </a:stretch>
          </p:blipFill>
          <p:spPr>
            <a:xfrm>
              <a:off x="3149092" y="850061"/>
              <a:ext cx="5869685" cy="5691124"/>
            </a:xfrm>
            <a:prstGeom prst="rect">
              <a:avLst/>
            </a:prstGeom>
          </p:spPr>
        </p:pic>
        <p:sp>
          <p:nvSpPr>
            <p:cNvPr id="5" name="object 5">
              <a:extLst>
                <a:ext uri="{FF2B5EF4-FFF2-40B4-BE49-F238E27FC236}">
                  <a16:creationId xmlns:a16="http://schemas.microsoft.com/office/drawing/2014/main" id="{D699A0D5-1D31-5E8B-B757-FB9E82BDF9FB}"/>
                </a:ext>
              </a:extLst>
            </p:cNvPr>
            <p:cNvSpPr/>
            <p:nvPr/>
          </p:nvSpPr>
          <p:spPr>
            <a:xfrm>
              <a:off x="5266182" y="3431286"/>
              <a:ext cx="1635760" cy="635000"/>
            </a:xfrm>
            <a:custGeom>
              <a:avLst/>
              <a:gdLst/>
              <a:ahLst/>
              <a:cxnLst/>
              <a:rect l="l" t="t" r="r" b="b"/>
              <a:pathLst>
                <a:path w="1635759" h="635000">
                  <a:moveTo>
                    <a:pt x="1529714" y="0"/>
                  </a:moveTo>
                  <a:lnTo>
                    <a:pt x="105790" y="0"/>
                  </a:lnTo>
                  <a:lnTo>
                    <a:pt x="64615" y="8314"/>
                  </a:lnTo>
                  <a:lnTo>
                    <a:pt x="30987" y="30987"/>
                  </a:lnTo>
                  <a:lnTo>
                    <a:pt x="8314" y="64615"/>
                  </a:lnTo>
                  <a:lnTo>
                    <a:pt x="0" y="105790"/>
                  </a:lnTo>
                  <a:lnTo>
                    <a:pt x="0" y="528955"/>
                  </a:lnTo>
                  <a:lnTo>
                    <a:pt x="8314" y="570130"/>
                  </a:lnTo>
                  <a:lnTo>
                    <a:pt x="30987" y="603757"/>
                  </a:lnTo>
                  <a:lnTo>
                    <a:pt x="64615" y="626431"/>
                  </a:lnTo>
                  <a:lnTo>
                    <a:pt x="105790" y="634745"/>
                  </a:lnTo>
                  <a:lnTo>
                    <a:pt x="1529714" y="634745"/>
                  </a:lnTo>
                  <a:lnTo>
                    <a:pt x="1570890" y="626431"/>
                  </a:lnTo>
                  <a:lnTo>
                    <a:pt x="1604517" y="603757"/>
                  </a:lnTo>
                  <a:lnTo>
                    <a:pt x="1627191" y="570130"/>
                  </a:lnTo>
                  <a:lnTo>
                    <a:pt x="1635506" y="528955"/>
                  </a:lnTo>
                  <a:lnTo>
                    <a:pt x="1635506" y="105790"/>
                  </a:lnTo>
                  <a:lnTo>
                    <a:pt x="1627191" y="64615"/>
                  </a:lnTo>
                  <a:lnTo>
                    <a:pt x="1604517" y="30987"/>
                  </a:lnTo>
                  <a:lnTo>
                    <a:pt x="1570890" y="8314"/>
                  </a:lnTo>
                  <a:lnTo>
                    <a:pt x="1529714" y="0"/>
                  </a:lnTo>
                  <a:close/>
                </a:path>
              </a:pathLst>
            </a:custGeom>
            <a:solidFill>
              <a:srgbClr val="1B407A"/>
            </a:solidFill>
          </p:spPr>
          <p:txBody>
            <a:bodyPr wrap="square" lIns="0" tIns="0" rIns="0" bIns="0" rtlCol="0"/>
            <a:lstStyle/>
            <a:p>
              <a:endParaRPr kern="0">
                <a:solidFill>
                  <a:sysClr val="windowText" lastClr="000000"/>
                </a:solidFill>
              </a:endParaRPr>
            </a:p>
          </p:txBody>
        </p:sp>
      </p:grpSp>
      <p:sp>
        <p:nvSpPr>
          <p:cNvPr id="6" name="object 6">
            <a:extLst>
              <a:ext uri="{FF2B5EF4-FFF2-40B4-BE49-F238E27FC236}">
                <a16:creationId xmlns:a16="http://schemas.microsoft.com/office/drawing/2014/main" id="{E4605634-C796-8F87-7B60-623D077EC788}"/>
              </a:ext>
            </a:extLst>
          </p:cNvPr>
          <p:cNvSpPr txBox="1"/>
          <p:nvPr/>
        </p:nvSpPr>
        <p:spPr>
          <a:xfrm>
            <a:off x="8042274" y="3461612"/>
            <a:ext cx="1635759" cy="228909"/>
          </a:xfrm>
          <a:prstGeom prst="rect">
            <a:avLst/>
          </a:prstGeom>
        </p:spPr>
        <p:txBody>
          <a:bodyPr vert="horz" wrap="square" lIns="0" tIns="13335" rIns="0" bIns="0" rtlCol="0">
            <a:spAutoFit/>
          </a:bodyPr>
          <a:lstStyle/>
          <a:p>
            <a:pPr marL="12700" marR="5080" indent="-635" algn="ctr">
              <a:spcBef>
                <a:spcPts val="105"/>
              </a:spcBef>
            </a:pPr>
            <a:r>
              <a:rPr lang="en-US" sz="1400" b="1" kern="0" spc="-10">
                <a:solidFill>
                  <a:srgbClr val="FFFFFF"/>
                </a:solidFill>
                <a:latin typeface="Arial"/>
                <a:cs typeface="Arial"/>
              </a:rPr>
              <a:t>COMMUNICATION</a:t>
            </a:r>
            <a:endParaRPr sz="1400" kern="0">
              <a:solidFill>
                <a:sysClr val="windowText" lastClr="000000"/>
              </a:solidFill>
              <a:latin typeface="Arial"/>
              <a:cs typeface="Arial"/>
            </a:endParaRPr>
          </a:p>
        </p:txBody>
      </p:sp>
      <p:sp>
        <p:nvSpPr>
          <p:cNvPr id="7" name="object 7">
            <a:extLst>
              <a:ext uri="{FF2B5EF4-FFF2-40B4-BE49-F238E27FC236}">
                <a16:creationId xmlns:a16="http://schemas.microsoft.com/office/drawing/2014/main" id="{97346190-D446-1B07-10B2-A11BC9E62AD7}"/>
              </a:ext>
            </a:extLst>
          </p:cNvPr>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72085">
              <a:spcBef>
                <a:spcPts val="10"/>
              </a:spcBef>
            </a:pPr>
            <a:r>
              <a:rPr kern="0" spc="-50">
                <a:solidFill>
                  <a:prstClr val="white"/>
                </a:solidFill>
              </a:rPr>
              <a:t>6</a:t>
            </a:r>
          </a:p>
        </p:txBody>
      </p:sp>
      <p:sp>
        <p:nvSpPr>
          <p:cNvPr id="8" name="object 8">
            <a:extLst>
              <a:ext uri="{FF2B5EF4-FFF2-40B4-BE49-F238E27FC236}">
                <a16:creationId xmlns:a16="http://schemas.microsoft.com/office/drawing/2014/main" id="{EC39D857-6268-8206-77D1-EAF20F61046A}"/>
              </a:ext>
            </a:extLst>
          </p:cNvPr>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15" name="Rectangle 14">
            <a:extLst>
              <a:ext uri="{FF2B5EF4-FFF2-40B4-BE49-F238E27FC236}">
                <a16:creationId xmlns:a16="http://schemas.microsoft.com/office/drawing/2014/main" id="{F6B29B8F-475C-0356-46A9-25FCDBB4EC6D}"/>
              </a:ext>
            </a:extLst>
          </p:cNvPr>
          <p:cNvSpPr/>
          <p:nvPr/>
        </p:nvSpPr>
        <p:spPr>
          <a:xfrm>
            <a:off x="8042145" y="3431450"/>
            <a:ext cx="1635760" cy="289232"/>
          </a:xfrm>
          <a:prstGeom prst="rect">
            <a:avLst/>
          </a:prstGeom>
          <a:solidFill>
            <a:srgbClr val="1B40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bject 2">
            <a:extLst>
              <a:ext uri="{FF2B5EF4-FFF2-40B4-BE49-F238E27FC236}">
                <a16:creationId xmlns:a16="http://schemas.microsoft.com/office/drawing/2014/main" id="{A9A4E6E0-A43B-1D77-2805-B9C5FF635BFB}"/>
              </a:ext>
            </a:extLst>
          </p:cNvPr>
          <p:cNvSpPr txBox="1">
            <a:spLocks/>
          </p:cNvSpPr>
          <p:nvPr/>
        </p:nvSpPr>
        <p:spPr>
          <a:xfrm>
            <a:off x="300217" y="2737615"/>
            <a:ext cx="5115063" cy="548354"/>
          </a:xfrm>
          <a:prstGeom prst="rect">
            <a:avLst/>
          </a:prstGeom>
        </p:spPr>
        <p:txBody>
          <a:bodyPr vert="horz" wrap="square" lIns="0" tIns="116331" rIns="0" bIns="0" rtlCol="0">
            <a:spAutoFit/>
          </a:bodyPr>
          <a:lstStyle>
            <a:lvl1pPr>
              <a:defRPr sz="4000" b="1" i="0">
                <a:solidFill>
                  <a:srgbClr val="0946A3"/>
                </a:solidFill>
                <a:latin typeface="Calibri"/>
                <a:ea typeface="+mj-ea"/>
                <a:cs typeface="Calibri"/>
              </a:defRPr>
            </a:lvl1pPr>
          </a:lstStyle>
          <a:p>
            <a:pPr marL="104139">
              <a:spcBef>
                <a:spcPts val="100"/>
              </a:spcBef>
            </a:pPr>
            <a:r>
              <a:rPr lang="en-US" sz="2800" kern="0"/>
              <a:t>What is at the core of all stages?</a:t>
            </a:r>
          </a:p>
        </p:txBody>
      </p:sp>
    </p:spTree>
    <p:extLst>
      <p:ext uri="{BB962C8B-B14F-4D97-AF65-F5344CB8AC3E}">
        <p14:creationId xmlns:p14="http://schemas.microsoft.com/office/powerpoint/2010/main" val="412598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74873-7D77-2F35-E2F0-8B430637730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FCCB242-4C31-FD37-7778-5D737CD66A5B}"/>
              </a:ext>
            </a:extLst>
          </p:cNvPr>
          <p:cNvSpPr txBox="1">
            <a:spLocks/>
          </p:cNvSpPr>
          <p:nvPr/>
        </p:nvSpPr>
        <p:spPr>
          <a:xfrm>
            <a:off x="4458985" y="2936557"/>
            <a:ext cx="638262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EFFECTIVE COMMUNICATION</a:t>
            </a:r>
          </a:p>
        </p:txBody>
      </p:sp>
      <p:pic>
        <p:nvPicPr>
          <p:cNvPr id="8" name="Picture 7" descr="image">
            <a:extLst>
              <a:ext uri="{FF2B5EF4-FFF2-40B4-BE49-F238E27FC236}">
                <a16:creationId xmlns:a16="http://schemas.microsoft.com/office/drawing/2014/main" id="{AC2F64CD-2F65-2A7A-ACEF-C0066345B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387"/>
          <a:stretch/>
        </p:blipFill>
        <p:spPr bwMode="auto">
          <a:xfrm>
            <a:off x="0" y="0"/>
            <a:ext cx="3551948" cy="6570859"/>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16120B9-8EE2-A2E2-6063-314EF12C7F51}"/>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2</a:t>
            </a:r>
          </a:p>
        </p:txBody>
      </p:sp>
      <p:sp>
        <p:nvSpPr>
          <p:cNvPr id="2" name="TextBox 1">
            <a:extLst>
              <a:ext uri="{FF2B5EF4-FFF2-40B4-BE49-F238E27FC236}">
                <a16:creationId xmlns:a16="http://schemas.microsoft.com/office/drawing/2014/main" id="{7CB1CD78-1D15-7572-C24B-3742FF436FAA}"/>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332230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C77C4-E258-A52C-E204-4FFFA6F126F9}"/>
            </a:ext>
          </a:extLst>
        </p:cNvPr>
        <p:cNvGrpSpPr/>
        <p:nvPr/>
      </p:nvGrpSpPr>
      <p:grpSpPr>
        <a:xfrm>
          <a:off x="0" y="0"/>
          <a:ext cx="0" cy="0"/>
          <a:chOff x="0" y="0"/>
          <a:chExt cx="0" cy="0"/>
        </a:xfrm>
      </p:grpSpPr>
      <p:sp>
        <p:nvSpPr>
          <p:cNvPr id="11" name="Text Placeholder 1">
            <a:extLst>
              <a:ext uri="{FF2B5EF4-FFF2-40B4-BE49-F238E27FC236}">
                <a16:creationId xmlns:a16="http://schemas.microsoft.com/office/drawing/2014/main" id="{9AA54204-6699-4553-814A-2782AB3F1D77}"/>
              </a:ext>
            </a:extLst>
          </p:cNvPr>
          <p:cNvSpPr txBox="1">
            <a:spLocks/>
          </p:cNvSpPr>
          <p:nvPr/>
        </p:nvSpPr>
        <p:spPr>
          <a:xfrm flipH="1">
            <a:off x="467434" y="1229738"/>
            <a:ext cx="8094812" cy="380476"/>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2400" kern="1200">
                <a:solidFill>
                  <a:srgbClr val="464D6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464D6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464D6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464D6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464D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What </a:t>
            </a:r>
            <a:r>
              <a:rPr lang="en-US" sz="1800" b="1">
                <a:solidFill>
                  <a:srgbClr val="00417C"/>
                </a:solidFill>
                <a:latin typeface="Arial MT"/>
                <a:ea typeface="Open Sans Regular"/>
                <a:cs typeface="Arial" panose="020B0604020202020204" pitchFamily="34" charset="0"/>
              </a:rPr>
              <a:t>is communication</a:t>
            </a:r>
            <a:r>
              <a:rPr kumimoji="0" lang="en-US" sz="1800" b="1"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a:t>
            </a:r>
            <a:endParaRPr kumimoji="0" lang="en-US" sz="1800"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endParaRPr>
          </a:p>
        </p:txBody>
      </p:sp>
      <p:sp>
        <p:nvSpPr>
          <p:cNvPr id="13" name="Title 1">
            <a:extLst>
              <a:ext uri="{FF2B5EF4-FFF2-40B4-BE49-F238E27FC236}">
                <a16:creationId xmlns:a16="http://schemas.microsoft.com/office/drawing/2014/main" id="{10078BF7-5331-408B-A42F-345D3AD62D5F}"/>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pic>
        <p:nvPicPr>
          <p:cNvPr id="1028" name="Picture 4" descr="The Evolving Scope of 'Digital Experience'">
            <a:extLst>
              <a:ext uri="{FF2B5EF4-FFF2-40B4-BE49-F238E27FC236}">
                <a16:creationId xmlns:a16="http://schemas.microsoft.com/office/drawing/2014/main" id="{8BB4C26B-39E1-C5E8-C994-8D2DCED6D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549050"/>
            <a:ext cx="6096000" cy="4019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1">
            <a:extLst>
              <a:ext uri="{FF2B5EF4-FFF2-40B4-BE49-F238E27FC236}">
                <a16:creationId xmlns:a16="http://schemas.microsoft.com/office/drawing/2014/main" id="{67CD83A7-0A7D-D351-B318-D42C3972E0B9}"/>
              </a:ext>
            </a:extLst>
          </p:cNvPr>
          <p:cNvSpPr txBox="1">
            <a:spLocks/>
          </p:cNvSpPr>
          <p:nvPr/>
        </p:nvSpPr>
        <p:spPr>
          <a:xfrm flipH="1">
            <a:off x="467434" y="1774025"/>
            <a:ext cx="8094812" cy="380476"/>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2400" kern="1200">
                <a:solidFill>
                  <a:srgbClr val="464D6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464D6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464D6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464D6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464D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A sharing  of information, thoughts, feelings, ideas through a language </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 </a:t>
            </a:r>
          </a:p>
        </p:txBody>
      </p:sp>
    </p:spTree>
    <p:extLst>
      <p:ext uri="{BB962C8B-B14F-4D97-AF65-F5344CB8AC3E}">
        <p14:creationId xmlns:p14="http://schemas.microsoft.com/office/powerpoint/2010/main" val="356014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A6BD2-6C56-4E8B-ACA8-369A170549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B48736-9C0A-1ECC-8555-ABFF7962C4EE}"/>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grpSp>
        <p:nvGrpSpPr>
          <p:cNvPr id="21" name="Group 20">
            <a:extLst>
              <a:ext uri="{FF2B5EF4-FFF2-40B4-BE49-F238E27FC236}">
                <a16:creationId xmlns:a16="http://schemas.microsoft.com/office/drawing/2014/main" id="{6B090F55-0187-F9AD-C446-30212CED3927}"/>
              </a:ext>
            </a:extLst>
          </p:cNvPr>
          <p:cNvGrpSpPr/>
          <p:nvPr/>
        </p:nvGrpSpPr>
        <p:grpSpPr>
          <a:xfrm>
            <a:off x="912854" y="1709443"/>
            <a:ext cx="9890011" cy="939988"/>
            <a:chOff x="2633732" y="1187587"/>
            <a:chExt cx="9890011" cy="939988"/>
          </a:xfrm>
        </p:grpSpPr>
        <p:sp>
          <p:nvSpPr>
            <p:cNvPr id="18" name="TextBox 17">
              <a:extLst>
                <a:ext uri="{FF2B5EF4-FFF2-40B4-BE49-F238E27FC236}">
                  <a16:creationId xmlns:a16="http://schemas.microsoft.com/office/drawing/2014/main" id="{C003C3AD-BC61-0FB9-8FC7-80239EE4FC7F}"/>
                </a:ext>
              </a:extLst>
            </p:cNvPr>
            <p:cNvSpPr txBox="1"/>
            <p:nvPr/>
          </p:nvSpPr>
          <p:spPr>
            <a:xfrm>
              <a:off x="3274419" y="1497150"/>
              <a:ext cx="8764166" cy="400110"/>
            </a:xfrm>
            <a:prstGeom prst="rect">
              <a:avLst/>
            </a:prstGeom>
            <a:noFill/>
          </p:spPr>
          <p:txBody>
            <a:bodyPr wrap="square" rtlCol="0">
              <a:spAutoFit/>
            </a:bodyPr>
            <a:lstStyle/>
            <a:p>
              <a:pPr algn="ctr"/>
              <a:r>
                <a:rPr lang="en-US" sz="2000">
                  <a:solidFill>
                    <a:srgbClr val="005BAA"/>
                  </a:solidFill>
                </a:rPr>
                <a:t>The single biggest problem in communication is the illusion that it has taken place.</a:t>
              </a:r>
            </a:p>
          </p:txBody>
        </p:sp>
        <p:pic>
          <p:nvPicPr>
            <p:cNvPr id="19" name="Picture 4" descr="https://encrypted-tbn2.gstatic.com/images?q=tbn:ANd9GcSvyx0MmcXCXQajQS7qgcamXMUoXMt2AJYVSPRutiA8IIXwYO2nAg">
              <a:hlinkClick r:id="rId3"/>
              <a:extLst>
                <a:ext uri="{FF2B5EF4-FFF2-40B4-BE49-F238E27FC236}">
                  <a16:creationId xmlns:a16="http://schemas.microsoft.com/office/drawing/2014/main" id="{C5B2E448-088B-6FE9-5651-1C7763BE3825}"/>
                </a:ext>
              </a:extLst>
            </p:cNvPr>
            <p:cNvPicPr>
              <a:picLocks noChangeAspect="1" noChangeArrowheads="1"/>
            </p:cNvPicPr>
            <p:nvPr/>
          </p:nvPicPr>
          <p:blipFill>
            <a:blip r:embed="rId4" cstate="print"/>
            <a:srcRect r="58730"/>
            <a:stretch>
              <a:fillRect/>
            </a:stretch>
          </p:blipFill>
          <p:spPr bwMode="auto">
            <a:xfrm>
              <a:off x="2633732" y="1187587"/>
              <a:ext cx="640687" cy="619125"/>
            </a:xfrm>
            <a:prstGeom prst="rect">
              <a:avLst/>
            </a:prstGeom>
            <a:noFill/>
          </p:spPr>
        </p:pic>
        <p:pic>
          <p:nvPicPr>
            <p:cNvPr id="20" name="Picture 6" descr="https://encrypted-tbn2.gstatic.com/images?q=tbn:ANd9GcSvyx0MmcXCXQajQS7qgcamXMUoXMt2AJYVSPRutiA8IIXwYO2nAg">
              <a:hlinkClick r:id="rId3"/>
              <a:extLst>
                <a:ext uri="{FF2B5EF4-FFF2-40B4-BE49-F238E27FC236}">
                  <a16:creationId xmlns:a16="http://schemas.microsoft.com/office/drawing/2014/main" id="{94B9ABF4-F9B1-CB8B-F62D-91FF7127831B}"/>
                </a:ext>
              </a:extLst>
            </p:cNvPr>
            <p:cNvPicPr>
              <a:picLocks noChangeAspect="1" noChangeArrowheads="1"/>
            </p:cNvPicPr>
            <p:nvPr/>
          </p:nvPicPr>
          <p:blipFill>
            <a:blip r:embed="rId4" cstate="print"/>
            <a:srcRect l="58730"/>
            <a:stretch>
              <a:fillRect/>
            </a:stretch>
          </p:blipFill>
          <p:spPr bwMode="auto">
            <a:xfrm>
              <a:off x="11924758" y="1548747"/>
              <a:ext cx="598985" cy="578828"/>
            </a:xfrm>
            <a:prstGeom prst="rect">
              <a:avLst/>
            </a:prstGeom>
            <a:noFill/>
          </p:spPr>
        </p:pic>
      </p:grpSp>
      <p:sp>
        <p:nvSpPr>
          <p:cNvPr id="22" name="TextBox 21">
            <a:extLst>
              <a:ext uri="{FF2B5EF4-FFF2-40B4-BE49-F238E27FC236}">
                <a16:creationId xmlns:a16="http://schemas.microsoft.com/office/drawing/2014/main" id="{05DF7B20-4010-A369-D0CD-761DE6F08D1A}"/>
              </a:ext>
            </a:extLst>
          </p:cNvPr>
          <p:cNvSpPr txBox="1"/>
          <p:nvPr/>
        </p:nvSpPr>
        <p:spPr>
          <a:xfrm>
            <a:off x="4131764" y="2370037"/>
            <a:ext cx="3216729" cy="646331"/>
          </a:xfrm>
          <a:prstGeom prst="rect">
            <a:avLst/>
          </a:prstGeom>
          <a:noFill/>
        </p:spPr>
        <p:txBody>
          <a:bodyPr wrap="square" rtlCol="0">
            <a:spAutoFit/>
          </a:bodyPr>
          <a:lstStyle/>
          <a:p>
            <a:pPr algn="ctr"/>
            <a:r>
              <a:rPr lang="en-US" b="1">
                <a:solidFill>
                  <a:srgbClr val="005BAA"/>
                </a:solidFill>
              </a:rPr>
              <a:t>- George Bernard Shaw</a:t>
            </a:r>
          </a:p>
          <a:p>
            <a:pPr algn="ctr"/>
            <a:endParaRPr lang="en-US" b="1">
              <a:solidFill>
                <a:srgbClr val="005BAA"/>
              </a:solidFill>
            </a:endParaRPr>
          </a:p>
        </p:txBody>
      </p:sp>
      <p:pic>
        <p:nvPicPr>
          <p:cNvPr id="1030" name="Picture 6" descr="BBC Radio 4 - Great Lives, George Bernard Shaw">
            <a:extLst>
              <a:ext uri="{FF2B5EF4-FFF2-40B4-BE49-F238E27FC236}">
                <a16:creationId xmlns:a16="http://schemas.microsoft.com/office/drawing/2014/main" id="{41F7C448-6814-4983-9A01-CC0DB4A103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357" r="4560"/>
          <a:stretch/>
        </p:blipFill>
        <p:spPr bwMode="auto">
          <a:xfrm>
            <a:off x="4076289" y="3152846"/>
            <a:ext cx="4039422" cy="2947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5099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8D298-E002-1AF1-AC6F-0F1927D192C6}"/>
            </a:ext>
          </a:extLst>
        </p:cNvPr>
        <p:cNvGrpSpPr/>
        <p:nvPr/>
      </p:nvGrpSpPr>
      <p:grpSpPr>
        <a:xfrm>
          <a:off x="0" y="0"/>
          <a:ext cx="0" cy="0"/>
          <a:chOff x="0" y="0"/>
          <a:chExt cx="0" cy="0"/>
        </a:xfrm>
      </p:grpSpPr>
      <p:pic>
        <p:nvPicPr>
          <p:cNvPr id="2052" name="Picture 4">
            <a:extLst>
              <a:ext uri="{FF2B5EF4-FFF2-40B4-BE49-F238E27FC236}">
                <a16:creationId xmlns:a16="http://schemas.microsoft.com/office/drawing/2014/main" id="{D230F20F-D46B-4A0F-A984-7DD2957707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18" r="78856" b="47499"/>
          <a:stretch/>
        </p:blipFill>
        <p:spPr bwMode="auto">
          <a:xfrm>
            <a:off x="1323833" y="613612"/>
            <a:ext cx="2169994" cy="29757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6933B2E-8A00-495A-A0B0-CD96E929631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pic>
        <p:nvPicPr>
          <p:cNvPr id="2" name="Picture 4">
            <a:extLst>
              <a:ext uri="{FF2B5EF4-FFF2-40B4-BE49-F238E27FC236}">
                <a16:creationId xmlns:a16="http://schemas.microsoft.com/office/drawing/2014/main" id="{3E6FD78F-BBE3-897D-8435-1D16F7A2FC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43" t="4618" r="60240" b="47499"/>
          <a:stretch/>
        </p:blipFill>
        <p:spPr bwMode="auto">
          <a:xfrm>
            <a:off x="3493827" y="613612"/>
            <a:ext cx="1910686" cy="2975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FA25613F-411B-E9DD-7BC5-7F8512D7BC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760" t="4619" r="41623" b="47179"/>
          <a:stretch/>
        </p:blipFill>
        <p:spPr bwMode="auto">
          <a:xfrm>
            <a:off x="5404513" y="613612"/>
            <a:ext cx="1910686" cy="2995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CBA7A8CD-5157-A79C-D976-5003BFEA33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378" t="4619" r="23005" b="47179"/>
          <a:stretch/>
        </p:blipFill>
        <p:spPr bwMode="auto">
          <a:xfrm>
            <a:off x="7315199" y="613611"/>
            <a:ext cx="1910686" cy="29956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F6716F4-6226-FFE6-AB82-12959C4360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995" t="4619" r="4388" b="47179"/>
          <a:stretch/>
        </p:blipFill>
        <p:spPr bwMode="auto">
          <a:xfrm>
            <a:off x="9225885" y="613612"/>
            <a:ext cx="1910686" cy="29956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58BAF9F-8E21-994B-66B9-04A8DD435E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821" r="78856"/>
          <a:stretch/>
        </p:blipFill>
        <p:spPr bwMode="auto">
          <a:xfrm>
            <a:off x="1323833" y="3609279"/>
            <a:ext cx="2169994" cy="29320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1E65CE97-CA50-BD08-B272-C0B9E79A68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43" t="52821" r="60240"/>
          <a:stretch/>
        </p:blipFill>
        <p:spPr bwMode="auto">
          <a:xfrm>
            <a:off x="3493827" y="3609279"/>
            <a:ext cx="1910686" cy="29320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F289022-A66D-2ACD-D9A5-3D66DED58D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760" t="53142" r="41623"/>
          <a:stretch/>
        </p:blipFill>
        <p:spPr bwMode="auto">
          <a:xfrm>
            <a:off x="5404513" y="3629196"/>
            <a:ext cx="1910686" cy="2912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2A2EC0D-A374-59C7-5BA6-41AB6B223A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378" t="51797" r="23005"/>
          <a:stretch/>
        </p:blipFill>
        <p:spPr bwMode="auto">
          <a:xfrm>
            <a:off x="7315199" y="3545635"/>
            <a:ext cx="1910686" cy="29956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687F4A9F-D927-DBCD-ADB7-5A5EFFFC9F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995" t="52501" r="4388"/>
          <a:stretch/>
        </p:blipFill>
        <p:spPr bwMode="auto">
          <a:xfrm>
            <a:off x="9225885" y="3589362"/>
            <a:ext cx="1910686" cy="29519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6247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A7244-ABEC-E678-3165-B3FD711434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699DAF-5C9B-B792-3F1C-7AC4DF726003}"/>
              </a:ext>
            </a:extLst>
          </p:cNvPr>
          <p:cNvSpPr txBox="1"/>
          <p:nvPr/>
        </p:nvSpPr>
        <p:spPr>
          <a:xfrm>
            <a:off x="526943" y="1270801"/>
            <a:ext cx="6564079" cy="356693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Basic Need in Communication:</a:t>
            </a:r>
          </a:p>
          <a:p>
            <a:pPr marL="285750" marR="0" lvl="0" indent="-285750" algn="l" defTabSz="914400" rtl="0" eaLnBrk="1" fontAlgn="auto" latinLnBrk="0" hangingPunct="1">
              <a:lnSpc>
                <a:spcPct val="3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Need to be </a:t>
            </a: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heard</a:t>
            </a:r>
          </a:p>
          <a:p>
            <a:pPr marL="285750" marR="0" lvl="0" indent="-285750" algn="l" defTabSz="914400" rtl="0" eaLnBrk="1" fontAlgn="auto" latinLnBrk="0" hangingPunct="1">
              <a:lnSpc>
                <a:spcPct val="3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Need to be </a:t>
            </a: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felt</a:t>
            </a:r>
          </a:p>
          <a:p>
            <a:pPr marL="285750" marR="0" lvl="0" indent="-285750" algn="l" defTabSz="914400" rtl="0" eaLnBrk="1" fontAlgn="auto" latinLnBrk="0" hangingPunct="1">
              <a:lnSpc>
                <a:spcPct val="3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Need to be </a:t>
            </a: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understood</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2BF6C8FE-861E-B3E5-8C8B-1D8F8618901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pic>
        <p:nvPicPr>
          <p:cNvPr id="18434" name="Picture 2" descr="Focus on These 5 Communication Skills for Success at Work">
            <a:extLst>
              <a:ext uri="{FF2B5EF4-FFF2-40B4-BE49-F238E27FC236}">
                <a16:creationId xmlns:a16="http://schemas.microsoft.com/office/drawing/2014/main" id="{8C86D85A-9103-C443-A7F0-620E32DA6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921" y="-1"/>
            <a:ext cx="6564079" cy="656407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0549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38298-19A6-516E-BEDC-324F52C18B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AEB2B15-9183-83A4-38D6-7F468F5CB815}"/>
              </a:ext>
            </a:extLst>
          </p:cNvPr>
          <p:cNvPicPr>
            <a:picLocks noChangeAspect="1"/>
          </p:cNvPicPr>
          <p:nvPr/>
        </p:nvPicPr>
        <p:blipFill>
          <a:blip r:embed="rId4"/>
          <a:srcRect b="3948"/>
          <a:stretch/>
        </p:blipFill>
        <p:spPr>
          <a:xfrm>
            <a:off x="0" y="0"/>
            <a:ext cx="12192000" cy="6587231"/>
          </a:xfrm>
          <a:prstGeom prst="rect">
            <a:avLst/>
          </a:prstGeom>
        </p:spPr>
      </p:pic>
      <p:sp>
        <p:nvSpPr>
          <p:cNvPr id="8" name="Rectangle 7">
            <a:extLst>
              <a:ext uri="{FF2B5EF4-FFF2-40B4-BE49-F238E27FC236}">
                <a16:creationId xmlns:a16="http://schemas.microsoft.com/office/drawing/2014/main" id="{32A90E1F-2320-C8D9-DD6D-9A7AB364D065}"/>
              </a:ext>
            </a:extLst>
          </p:cNvPr>
          <p:cNvSpPr/>
          <p:nvPr/>
        </p:nvSpPr>
        <p:spPr>
          <a:xfrm>
            <a:off x="3951514" y="1090872"/>
            <a:ext cx="45719" cy="4999577"/>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E8C4C5FC-0E1C-FD1C-88E8-510DCE0ED0EA}"/>
              </a:ext>
            </a:extLst>
          </p:cNvPr>
          <p:cNvSpPr txBox="1">
            <a:spLocks/>
          </p:cNvSpPr>
          <p:nvPr/>
        </p:nvSpPr>
        <p:spPr bwMode="auto">
          <a:xfrm>
            <a:off x="418599" y="270769"/>
            <a:ext cx="79400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3600" b="1" i="0" u="none" strike="noStrike" kern="0" cap="none" spc="0" normalizeH="0" baseline="0" noProof="0">
                <a:ln>
                  <a:noFill/>
                </a:ln>
                <a:solidFill>
                  <a:prstClr val="white"/>
                </a:solidFill>
                <a:effectLst/>
                <a:uLnTx/>
                <a:uFillTx/>
                <a:latin typeface="Arial (Headings)"/>
                <a:ea typeface="+mj-ea"/>
                <a:cs typeface="+mj-cs"/>
              </a:rPr>
              <a:t>AGENDA</a:t>
            </a:r>
          </a:p>
        </p:txBody>
      </p:sp>
      <p:sp>
        <p:nvSpPr>
          <p:cNvPr id="10" name="TextBox 9">
            <a:extLst>
              <a:ext uri="{FF2B5EF4-FFF2-40B4-BE49-F238E27FC236}">
                <a16:creationId xmlns:a16="http://schemas.microsoft.com/office/drawing/2014/main" id="{280414A2-F537-199D-F4BE-6019929541EE}"/>
              </a:ext>
            </a:extLst>
          </p:cNvPr>
          <p:cNvSpPr txBox="1"/>
          <p:nvPr/>
        </p:nvSpPr>
        <p:spPr>
          <a:xfrm>
            <a:off x="4204759" y="734527"/>
            <a:ext cx="7487975" cy="5229060"/>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MT"/>
              </a:rPr>
              <a:t>Welcome &amp; Introduction</a:t>
            </a:r>
          </a:p>
          <a:p>
            <a:pPr>
              <a:lnSpc>
                <a:spcPct val="200000"/>
              </a:lnSpc>
              <a:defRPr/>
            </a:pPr>
            <a:r>
              <a:rPr lang="en-US" sz="2000">
                <a:solidFill>
                  <a:prstClr val="white"/>
                </a:solidFill>
                <a:latin typeface="Arial MT"/>
              </a:rPr>
              <a:t>Hertz Process</a:t>
            </a:r>
          </a:p>
          <a:p>
            <a:pPr>
              <a:lnSpc>
                <a:spcPct val="200000"/>
              </a:lnSpc>
              <a:defRPr/>
            </a:pPr>
            <a:r>
              <a:rPr lang="en-US" sz="2000">
                <a:solidFill>
                  <a:prstClr val="white"/>
                </a:solidFill>
                <a:latin typeface="Arial MT"/>
              </a:rPr>
              <a:t>Effective Communication</a:t>
            </a:r>
          </a:p>
          <a:p>
            <a:pPr lvl="1">
              <a:lnSpc>
                <a:spcPct val="200000"/>
              </a:lnSpc>
              <a:defRPr/>
            </a:pPr>
            <a:r>
              <a:rPr lang="en-US" sz="1400">
                <a:solidFill>
                  <a:prstClr val="white"/>
                </a:solidFill>
                <a:latin typeface="Arial MT"/>
              </a:rPr>
              <a:t>Mastering Verbal Communication</a:t>
            </a:r>
          </a:p>
          <a:p>
            <a:pPr lvl="1">
              <a:lnSpc>
                <a:spcPct val="200000"/>
              </a:lnSpc>
              <a:defRPr/>
            </a:pPr>
            <a:r>
              <a:rPr lang="en-US" sz="1400">
                <a:solidFill>
                  <a:prstClr val="white"/>
                </a:solidFill>
                <a:latin typeface="Arial MT"/>
              </a:rPr>
              <a:t>Mastering Non-verbal Communication</a:t>
            </a:r>
          </a:p>
          <a:p>
            <a:pPr lvl="1">
              <a:lnSpc>
                <a:spcPct val="200000"/>
              </a:lnSpc>
              <a:defRPr/>
            </a:pPr>
            <a:r>
              <a:rPr lang="en-US" sz="1400">
                <a:solidFill>
                  <a:prstClr val="white"/>
                </a:solidFill>
                <a:latin typeface="Arial MT"/>
              </a:rPr>
              <a:t>Active Listening Techniques</a:t>
            </a:r>
          </a:p>
          <a:p>
            <a:pPr lvl="1">
              <a:lnSpc>
                <a:spcPct val="200000"/>
              </a:lnSpc>
              <a:defRPr/>
            </a:pPr>
            <a:r>
              <a:rPr lang="en-US" sz="1400">
                <a:solidFill>
                  <a:prstClr val="white"/>
                </a:solidFill>
                <a:latin typeface="Arial MT"/>
              </a:rPr>
              <a:t>Effective Questioning Techniques</a:t>
            </a:r>
          </a:p>
          <a:p>
            <a:pPr lvl="1">
              <a:lnSpc>
                <a:spcPct val="200000"/>
              </a:lnSpc>
              <a:defRPr/>
            </a:pPr>
            <a:r>
              <a:rPr lang="en-US" sz="1400">
                <a:solidFill>
                  <a:prstClr val="white"/>
                </a:solidFill>
                <a:latin typeface="Arial MT"/>
              </a:rPr>
              <a:t>Digital Communication</a:t>
            </a:r>
          </a:p>
          <a:p>
            <a:pPr>
              <a:lnSpc>
                <a:spcPct val="200000"/>
              </a:lnSpc>
              <a:defRPr/>
            </a:pPr>
            <a:r>
              <a:rPr lang="en-US" sz="2000">
                <a:solidFill>
                  <a:prstClr val="white"/>
                </a:solidFill>
                <a:latin typeface="Arial MT"/>
              </a:rPr>
              <a:t>Customer Profiling</a:t>
            </a:r>
          </a:p>
          <a:p>
            <a:pPr>
              <a:lnSpc>
                <a:spcPct val="200000"/>
              </a:lnSpc>
              <a:defRPr/>
            </a:pPr>
            <a:endParaRPr lang="en-US" sz="2000">
              <a:solidFill>
                <a:prstClr val="white"/>
              </a:solidFill>
              <a:latin typeface="Arial MT"/>
            </a:endParaRPr>
          </a:p>
        </p:txBody>
      </p:sp>
    </p:spTree>
    <p:custDataLst>
      <p:tags r:id="rId1"/>
    </p:custDataLst>
    <p:extLst>
      <p:ext uri="{BB962C8B-B14F-4D97-AF65-F5344CB8AC3E}">
        <p14:creationId xmlns:p14="http://schemas.microsoft.com/office/powerpoint/2010/main" val="76111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1CB7-3C10-2DF7-F38A-83439C832039}"/>
            </a:ext>
          </a:extLst>
        </p:cNvPr>
        <p:cNvGrpSpPr/>
        <p:nvPr/>
      </p:nvGrpSpPr>
      <p:grpSpPr>
        <a:xfrm>
          <a:off x="0" y="0"/>
          <a:ext cx="0" cy="0"/>
          <a:chOff x="0" y="0"/>
          <a:chExt cx="0" cy="0"/>
        </a:xfrm>
      </p:grpSpPr>
      <p:sp>
        <p:nvSpPr>
          <p:cNvPr id="11" name="Text Placeholder 1">
            <a:extLst>
              <a:ext uri="{FF2B5EF4-FFF2-40B4-BE49-F238E27FC236}">
                <a16:creationId xmlns:a16="http://schemas.microsoft.com/office/drawing/2014/main" id="{3ED380FC-89D4-0FE1-A6A5-00DD48CAF6FF}"/>
              </a:ext>
            </a:extLst>
          </p:cNvPr>
          <p:cNvSpPr txBox="1">
            <a:spLocks/>
          </p:cNvSpPr>
          <p:nvPr/>
        </p:nvSpPr>
        <p:spPr>
          <a:xfrm flipH="1">
            <a:off x="467433" y="1229738"/>
            <a:ext cx="11583539" cy="1172268"/>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2400" kern="1200">
                <a:solidFill>
                  <a:srgbClr val="464D6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464D6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464D6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464D6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464D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FF0000"/>
                </a:solidFill>
                <a:effectLst/>
                <a:uLnTx/>
                <a:uFillTx/>
                <a:latin typeface="Arial MT"/>
                <a:ea typeface="Open Sans Regular"/>
                <a:cs typeface="Arial" panose="020B0604020202020204" pitchFamily="34" charset="0"/>
              </a:rPr>
              <a:t>Effective</a:t>
            </a:r>
            <a:r>
              <a:rPr kumimoji="0" lang="en-US" sz="1800" b="1"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 C</a:t>
            </a:r>
            <a:r>
              <a:rPr lang="en-US" sz="1800" b="1" err="1">
                <a:solidFill>
                  <a:srgbClr val="00417C"/>
                </a:solidFill>
                <a:latin typeface="Arial MT"/>
                <a:ea typeface="Open Sans Regular"/>
                <a:cs typeface="Arial" panose="020B0604020202020204" pitchFamily="34" charset="0"/>
              </a:rPr>
              <a:t>ommunication</a:t>
            </a:r>
            <a:r>
              <a:rPr lang="en-US" sz="1800" b="1">
                <a:solidFill>
                  <a:srgbClr val="00417C"/>
                </a:solidFill>
                <a:latin typeface="Arial MT"/>
                <a:ea typeface="Open Sans Regular"/>
                <a:cs typeface="Arial" panose="020B0604020202020204" pitchFamily="34" charset="0"/>
              </a:rPr>
              <a:t> means…</a:t>
            </a:r>
            <a:endParaRPr kumimoji="0" lang="en-US" sz="1800" b="1"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US" sz="1800" b="1">
              <a:solidFill>
                <a:srgbClr val="00417C"/>
              </a:solidFill>
              <a:latin typeface="Arial MT"/>
              <a:ea typeface="Open Sans Regular"/>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800">
                <a:solidFill>
                  <a:srgbClr val="00417C"/>
                </a:solidFill>
                <a:latin typeface="Arial MT"/>
                <a:ea typeface="Open Sans Regular"/>
                <a:cs typeface="Arial" panose="020B0604020202020204" pitchFamily="34" charset="0"/>
              </a:rPr>
              <a:t>a 2-way process of</a:t>
            </a:r>
            <a:r>
              <a:rPr kumimoji="0" lang="en-US" sz="1800"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 sharing information, thoughts, feelings, ideas so that </a:t>
            </a:r>
            <a:r>
              <a:rPr kumimoji="0" lang="en-US" sz="1800" b="1" i="0" u="none" strike="noStrike" kern="1200" cap="none" spc="0" normalizeH="0" baseline="0" noProof="0">
                <a:ln>
                  <a:noFill/>
                </a:ln>
                <a:solidFill>
                  <a:srgbClr val="FF0000"/>
                </a:solidFill>
                <a:effectLst/>
                <a:uLnTx/>
                <a:uFillTx/>
                <a:latin typeface="Arial MT"/>
                <a:ea typeface="Open Sans Regular"/>
                <a:cs typeface="Arial" panose="020B0604020202020204" pitchFamily="34" charset="0"/>
              </a:rPr>
              <a:t>results</a:t>
            </a:r>
            <a:r>
              <a:rPr kumimoji="0" lang="en-US" sz="1800"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 can be achieved.</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800" i="0" u="none" strike="noStrike" kern="1200" cap="none" spc="0" normalizeH="0" baseline="0" noProof="0">
                <a:ln>
                  <a:noFill/>
                </a:ln>
                <a:solidFill>
                  <a:srgbClr val="00417C"/>
                </a:solidFill>
                <a:effectLst/>
                <a:uLnTx/>
                <a:uFillTx/>
                <a:latin typeface="Arial MT"/>
                <a:ea typeface="Open Sans Regular"/>
                <a:cs typeface="Arial" panose="020B0604020202020204" pitchFamily="34" charset="0"/>
              </a:rPr>
              <a:t> </a:t>
            </a:r>
          </a:p>
        </p:txBody>
      </p:sp>
      <p:sp>
        <p:nvSpPr>
          <p:cNvPr id="13" name="Title 1">
            <a:extLst>
              <a:ext uri="{FF2B5EF4-FFF2-40B4-BE49-F238E27FC236}">
                <a16:creationId xmlns:a16="http://schemas.microsoft.com/office/drawing/2014/main" id="{E6FE71CB-A95E-F392-F346-0866450E7112}"/>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pic>
        <p:nvPicPr>
          <p:cNvPr id="1028" name="Picture 4" descr="The Evolving Scope of 'Digital Experience'">
            <a:extLst>
              <a:ext uri="{FF2B5EF4-FFF2-40B4-BE49-F238E27FC236}">
                <a16:creationId xmlns:a16="http://schemas.microsoft.com/office/drawing/2014/main" id="{54049965-69A4-9B35-080C-A09D9FF5E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549050"/>
            <a:ext cx="609600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02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A7244-ABEC-E678-3165-B3FD711434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699DAF-5C9B-B792-3F1C-7AC4DF726003}"/>
              </a:ext>
            </a:extLst>
          </p:cNvPr>
          <p:cNvSpPr txBox="1"/>
          <p:nvPr/>
        </p:nvSpPr>
        <p:spPr>
          <a:xfrm>
            <a:off x="526943" y="1270801"/>
            <a:ext cx="6564079" cy="404912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Benefits of effective communication</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Quicker problem solving</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Better decision making</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Steady work flow</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Strong business relations</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Better professional image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2BF6C8FE-861E-B3E5-8C8B-1D8F8618901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COMMUNICATION</a:t>
            </a:r>
          </a:p>
        </p:txBody>
      </p:sp>
      <p:pic>
        <p:nvPicPr>
          <p:cNvPr id="3" name="Picture 2" descr="Focus on These 5 Communication Skills for Success at Work">
            <a:extLst>
              <a:ext uri="{FF2B5EF4-FFF2-40B4-BE49-F238E27FC236}">
                <a16:creationId xmlns:a16="http://schemas.microsoft.com/office/drawing/2014/main" id="{3DA02CBC-144C-5F5D-E0AB-AF2A33F77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921" y="-1"/>
            <a:ext cx="6564079" cy="656407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322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B418-8B37-F165-5470-1BCA9B19A19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2CE6561-843C-FBFB-376D-0E6B75079651}"/>
              </a:ext>
            </a:extLst>
          </p:cNvPr>
          <p:cNvGrpSpPr/>
          <p:nvPr/>
        </p:nvGrpSpPr>
        <p:grpSpPr>
          <a:xfrm>
            <a:off x="15081" y="-6757"/>
            <a:ext cx="12161838" cy="6621566"/>
            <a:chOff x="0" y="-15821"/>
            <a:chExt cx="12192000" cy="6873821"/>
          </a:xfrm>
        </p:grpSpPr>
        <p:pic>
          <p:nvPicPr>
            <p:cNvPr id="2" name="Picture 1" descr="image">
              <a:extLst>
                <a:ext uri="{FF2B5EF4-FFF2-40B4-BE49-F238E27FC236}">
                  <a16:creationId xmlns:a16="http://schemas.microsoft.com/office/drawing/2014/main" id="{DCDC9248-3783-2F23-8963-7AAE2422D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21"/>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BA03F3-4A0A-101A-A79C-F7C31B1E84B8}"/>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366A4E55-9F22-E2F1-A4E3-5AF686A6EE56}"/>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2:</a:t>
            </a:r>
            <a:br>
              <a:rPr lang="en-US" sz="2394">
                <a:solidFill>
                  <a:prstClr val="white"/>
                </a:solidFill>
                <a:latin typeface="Arial (Headings)"/>
              </a:rPr>
            </a:br>
            <a:r>
              <a:rPr lang="en-US" sz="2394">
                <a:solidFill>
                  <a:prstClr val="white"/>
                </a:solidFill>
                <a:latin typeface="Arial (Headings)"/>
              </a:rPr>
              <a:t> Describe It - Draw It </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4FBFBC16-6F84-762B-AD08-850D40F87AA2}"/>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04210699-FA18-F63D-2A5B-4BF4B204574C}"/>
              </a:ext>
            </a:extLst>
          </p:cNvPr>
          <p:cNvSpPr txBox="1">
            <a:spLocks/>
          </p:cNvSpPr>
          <p:nvPr/>
        </p:nvSpPr>
        <p:spPr>
          <a:xfrm>
            <a:off x="1800338" y="301557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One participant will describe an image while the others draws it based solely on the verbal description </a:t>
            </a:r>
          </a:p>
        </p:txBody>
      </p:sp>
      <p:pic>
        <p:nvPicPr>
          <p:cNvPr id="7" name="Graphic 6" descr="Hourglass 30% with solid fill">
            <a:extLst>
              <a:ext uri="{FF2B5EF4-FFF2-40B4-BE49-F238E27FC236}">
                <a16:creationId xmlns:a16="http://schemas.microsoft.com/office/drawing/2014/main" id="{5A887847-1017-47CB-500A-99673CEA53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159DB294-2F83-C890-7165-3E91FA5196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7A5E8043-B852-E792-A433-2553831A66DB}"/>
              </a:ext>
            </a:extLst>
          </p:cNvPr>
          <p:cNvSpPr txBox="1">
            <a:spLocks/>
          </p:cNvSpPr>
          <p:nvPr/>
        </p:nvSpPr>
        <p:spPr>
          <a:xfrm>
            <a:off x="1800338" y="399994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Group</a:t>
            </a:r>
          </a:p>
        </p:txBody>
      </p:sp>
      <p:sp>
        <p:nvSpPr>
          <p:cNvPr id="16" name="Text Placeholder 6">
            <a:extLst>
              <a:ext uri="{FF2B5EF4-FFF2-40B4-BE49-F238E27FC236}">
                <a16:creationId xmlns:a16="http://schemas.microsoft.com/office/drawing/2014/main" id="{BECB4597-2EA2-B5C3-E7B2-AFFA81DEFEF9}"/>
              </a:ext>
            </a:extLst>
          </p:cNvPr>
          <p:cNvSpPr txBox="1">
            <a:spLocks/>
          </p:cNvSpPr>
          <p:nvPr/>
        </p:nvSpPr>
        <p:spPr>
          <a:xfrm>
            <a:off x="1800338" y="5033798"/>
            <a:ext cx="429566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3mins per picture</a:t>
            </a:r>
          </a:p>
        </p:txBody>
      </p:sp>
    </p:spTree>
    <p:extLst>
      <p:ext uri="{BB962C8B-B14F-4D97-AF65-F5344CB8AC3E}">
        <p14:creationId xmlns:p14="http://schemas.microsoft.com/office/powerpoint/2010/main" val="111465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A7244-ABEC-E678-3165-B3FD711434A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BF6C8FE-861E-B3E5-8C8B-1D8F8618901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THE COMMUNICATION PROCESS</a:t>
            </a:r>
          </a:p>
        </p:txBody>
      </p:sp>
      <p:pic>
        <p:nvPicPr>
          <p:cNvPr id="5" name="Picture 4" descr="Related image">
            <a:extLst>
              <a:ext uri="{FF2B5EF4-FFF2-40B4-BE49-F238E27FC236}">
                <a16:creationId xmlns:a16="http://schemas.microsoft.com/office/drawing/2014/main" id="{11AF179D-FC7A-0891-11BA-F3E824477082}"/>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64887" y="2619923"/>
            <a:ext cx="2622205" cy="28680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558A7A3E-F3B7-06A2-7136-C566CAFA0E4B}"/>
              </a:ext>
            </a:extLst>
          </p:cNvPr>
          <p:cNvPicPr>
            <a:picLocks noChangeAspect="1" noChangeArrowheads="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flipH="1">
            <a:off x="1977953" y="2619923"/>
            <a:ext cx="2847972" cy="2993713"/>
          </a:xfrm>
          <a:prstGeom prst="rect">
            <a:avLst/>
          </a:prstGeom>
          <a:noFill/>
          <a:extLst>
            <a:ext uri="{909E8E84-426E-40DD-AFC4-6F175D3DCCD1}">
              <a14:hiddenFill xmlns:a14="http://schemas.microsoft.com/office/drawing/2010/main">
                <a:solidFill>
                  <a:srgbClr val="FFFFFF"/>
                </a:solidFill>
              </a14:hiddenFill>
            </a:ext>
          </a:extLst>
        </p:spPr>
      </p:pic>
      <p:sp>
        <p:nvSpPr>
          <p:cNvPr id="7" name="Pentagon 1">
            <a:extLst>
              <a:ext uri="{FF2B5EF4-FFF2-40B4-BE49-F238E27FC236}">
                <a16:creationId xmlns:a16="http://schemas.microsoft.com/office/drawing/2014/main" id="{FCBC52EE-AFDD-6E24-FF3E-0D368DB30357}"/>
              </a:ext>
            </a:extLst>
          </p:cNvPr>
          <p:cNvSpPr/>
          <p:nvPr/>
        </p:nvSpPr>
        <p:spPr>
          <a:xfrm>
            <a:off x="4907733" y="3137293"/>
            <a:ext cx="2142021" cy="966623"/>
          </a:xfrm>
          <a:prstGeom prst="homePlate">
            <a:avLst/>
          </a:prstGeom>
          <a:solidFill>
            <a:srgbClr val="AEAEAE"/>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latin typeface="Arial" panose="020B0604020202020204" pitchFamily="34" charset="0"/>
                <a:cs typeface="Arial" panose="020B0604020202020204" pitchFamily="34" charset="0"/>
              </a:rPr>
              <a:t>MESSAGE</a:t>
            </a:r>
          </a:p>
        </p:txBody>
      </p:sp>
      <p:sp>
        <p:nvSpPr>
          <p:cNvPr id="8" name="Pentagon 8">
            <a:extLst>
              <a:ext uri="{FF2B5EF4-FFF2-40B4-BE49-F238E27FC236}">
                <a16:creationId xmlns:a16="http://schemas.microsoft.com/office/drawing/2014/main" id="{C4985E48-2B28-FBA7-5993-1FCEF565436F}"/>
              </a:ext>
            </a:extLst>
          </p:cNvPr>
          <p:cNvSpPr/>
          <p:nvPr/>
        </p:nvSpPr>
        <p:spPr>
          <a:xfrm flipH="1">
            <a:off x="4907733" y="4398147"/>
            <a:ext cx="2142020" cy="966623"/>
          </a:xfrm>
          <a:prstGeom prst="homePlate">
            <a:avLst/>
          </a:prstGeom>
          <a:solidFill>
            <a:srgbClr val="3C69AC"/>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latin typeface="Arial" panose="020B0604020202020204" pitchFamily="34" charset="0"/>
                <a:cs typeface="Arial" panose="020B0604020202020204" pitchFamily="34" charset="0"/>
              </a:rPr>
              <a:t>FEEDBACK</a:t>
            </a:r>
          </a:p>
        </p:txBody>
      </p:sp>
      <p:sp>
        <p:nvSpPr>
          <p:cNvPr id="9" name="TextBox 8">
            <a:extLst>
              <a:ext uri="{FF2B5EF4-FFF2-40B4-BE49-F238E27FC236}">
                <a16:creationId xmlns:a16="http://schemas.microsoft.com/office/drawing/2014/main" id="{5BF38193-5124-A421-73B1-4EE4EA64985A}"/>
              </a:ext>
            </a:extLst>
          </p:cNvPr>
          <p:cNvSpPr txBox="1"/>
          <p:nvPr/>
        </p:nvSpPr>
        <p:spPr>
          <a:xfrm>
            <a:off x="5328638" y="2619923"/>
            <a:ext cx="1169043" cy="307777"/>
          </a:xfrm>
          <a:prstGeom prst="rect">
            <a:avLst/>
          </a:prstGeom>
          <a:noFill/>
          <a:ln w="15875">
            <a:noFill/>
          </a:ln>
        </p:spPr>
        <p:txBody>
          <a:bodyPr wrap="square" rtlCol="0">
            <a:spAutoFit/>
          </a:bodyPr>
          <a:lstStyle/>
          <a:p>
            <a:pPr algn="ctr"/>
            <a:r>
              <a:rPr lang="en-US" sz="1400">
                <a:latin typeface="Arial" panose="020B0604020202020204" pitchFamily="34" charset="0"/>
                <a:cs typeface="Arial" panose="020B0604020202020204" pitchFamily="34" charset="0"/>
              </a:rPr>
              <a:t>CHANNEL</a:t>
            </a:r>
          </a:p>
        </p:txBody>
      </p:sp>
      <p:sp>
        <p:nvSpPr>
          <p:cNvPr id="11" name="TextBox 10">
            <a:extLst>
              <a:ext uri="{FF2B5EF4-FFF2-40B4-BE49-F238E27FC236}">
                <a16:creationId xmlns:a16="http://schemas.microsoft.com/office/drawing/2014/main" id="{170B4CB2-E940-0D27-0116-A4511004B96C}"/>
              </a:ext>
            </a:extLst>
          </p:cNvPr>
          <p:cNvSpPr txBox="1"/>
          <p:nvPr/>
        </p:nvSpPr>
        <p:spPr>
          <a:xfrm>
            <a:off x="5328638" y="5716201"/>
            <a:ext cx="1169043" cy="307777"/>
          </a:xfrm>
          <a:prstGeom prst="rect">
            <a:avLst/>
          </a:prstGeom>
          <a:noFill/>
          <a:ln w="15875">
            <a:noFill/>
          </a:ln>
        </p:spPr>
        <p:txBody>
          <a:bodyPr wrap="square" rtlCol="0">
            <a:spAutoFit/>
          </a:bodyPr>
          <a:lstStyle/>
          <a:p>
            <a:pPr algn="ctr"/>
            <a:r>
              <a:rPr lang="en-US" sz="1400">
                <a:latin typeface="Arial" panose="020B0604020202020204" pitchFamily="34" charset="0"/>
                <a:cs typeface="Arial" panose="020B0604020202020204" pitchFamily="34" charset="0"/>
              </a:rPr>
              <a:t>NOISE</a:t>
            </a:r>
          </a:p>
        </p:txBody>
      </p:sp>
      <p:sp>
        <p:nvSpPr>
          <p:cNvPr id="12" name="TextBox 11">
            <a:extLst>
              <a:ext uri="{FF2B5EF4-FFF2-40B4-BE49-F238E27FC236}">
                <a16:creationId xmlns:a16="http://schemas.microsoft.com/office/drawing/2014/main" id="{625ECF29-ABC1-C799-F8B5-1679C134A7BA}"/>
              </a:ext>
            </a:extLst>
          </p:cNvPr>
          <p:cNvSpPr txBox="1"/>
          <p:nvPr/>
        </p:nvSpPr>
        <p:spPr>
          <a:xfrm>
            <a:off x="2979761" y="2285599"/>
            <a:ext cx="1169043" cy="307777"/>
          </a:xfrm>
          <a:prstGeom prst="rect">
            <a:avLst/>
          </a:prstGeom>
          <a:noFill/>
          <a:ln w="15875">
            <a:noFill/>
          </a:ln>
        </p:spPr>
        <p:txBody>
          <a:bodyPr wrap="square" rtlCol="0">
            <a:spAutoFit/>
          </a:bodyPr>
          <a:lstStyle/>
          <a:p>
            <a:pPr algn="ctr"/>
            <a:r>
              <a:rPr lang="en-US" sz="1400">
                <a:solidFill>
                  <a:srgbClr val="AEAEAE"/>
                </a:solidFill>
                <a:latin typeface="Arial" panose="020B0604020202020204" pitchFamily="34" charset="0"/>
                <a:cs typeface="Arial" panose="020B0604020202020204" pitchFamily="34" charset="0"/>
              </a:rPr>
              <a:t>SENDER</a:t>
            </a:r>
          </a:p>
        </p:txBody>
      </p:sp>
      <p:sp>
        <p:nvSpPr>
          <p:cNvPr id="13" name="TextBox 12">
            <a:extLst>
              <a:ext uri="{FF2B5EF4-FFF2-40B4-BE49-F238E27FC236}">
                <a16:creationId xmlns:a16="http://schemas.microsoft.com/office/drawing/2014/main" id="{43ED99EF-464B-A1F4-5F58-5DD66787A559}"/>
              </a:ext>
            </a:extLst>
          </p:cNvPr>
          <p:cNvSpPr txBox="1"/>
          <p:nvPr/>
        </p:nvSpPr>
        <p:spPr>
          <a:xfrm>
            <a:off x="7970313" y="2285883"/>
            <a:ext cx="1169043" cy="307777"/>
          </a:xfrm>
          <a:prstGeom prst="rect">
            <a:avLst/>
          </a:prstGeom>
          <a:noFill/>
          <a:ln w="15875">
            <a:noFill/>
          </a:ln>
        </p:spPr>
        <p:txBody>
          <a:bodyPr wrap="square" rtlCol="0">
            <a:spAutoFit/>
          </a:bodyPr>
          <a:lstStyle/>
          <a:p>
            <a:pPr algn="ctr"/>
            <a:r>
              <a:rPr lang="en-US" sz="1400">
                <a:solidFill>
                  <a:srgbClr val="3C69AC"/>
                </a:solidFill>
                <a:latin typeface="Arial" panose="020B0604020202020204" pitchFamily="34" charset="0"/>
                <a:cs typeface="Arial" panose="020B0604020202020204" pitchFamily="34" charset="0"/>
              </a:rPr>
              <a:t>RECEIVER</a:t>
            </a:r>
          </a:p>
        </p:txBody>
      </p:sp>
      <p:pic>
        <p:nvPicPr>
          <p:cNvPr id="14" name="Picture 10" descr="Image result for NOISE WAVES PNG">
            <a:extLst>
              <a:ext uri="{FF2B5EF4-FFF2-40B4-BE49-F238E27FC236}">
                <a16:creationId xmlns:a16="http://schemas.microsoft.com/office/drawing/2014/main" id="{23B4958F-1D8B-B661-7F09-7F371DDFC8E0}"/>
              </a:ext>
            </a:extLst>
          </p:cNvPr>
          <p:cNvPicPr>
            <a:picLocks noChangeAspect="1" noChangeArrowheads="1"/>
          </p:cNvPicPr>
          <p:nvPr/>
        </p:nvPicPr>
        <p:blipFill>
          <a:blip r:embed="rId7">
            <a:duotone>
              <a:prstClr val="black"/>
              <a:srgbClr val="00B050">
                <a:tint val="45000"/>
                <a:satMod val="400000"/>
              </a:srgb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72519" y="2997474"/>
            <a:ext cx="2731310" cy="2367296"/>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834C76D5-907D-44A0-5A6A-032386B1E915}"/>
              </a:ext>
            </a:extLst>
          </p:cNvPr>
          <p:cNvSpPr/>
          <p:nvPr/>
        </p:nvSpPr>
        <p:spPr>
          <a:xfrm>
            <a:off x="2866290" y="3386928"/>
            <a:ext cx="1395984" cy="741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a:solidFill>
                  <a:schemeClr val="tx1"/>
                </a:solidFill>
                <a:latin typeface="Arial" panose="020B0604020202020204" pitchFamily="34" charset="0"/>
                <a:cs typeface="Arial" panose="020B0604020202020204" pitchFamily="34" charset="0"/>
              </a:rPr>
              <a:t>ENCODING</a:t>
            </a:r>
          </a:p>
        </p:txBody>
      </p:sp>
      <p:sp>
        <p:nvSpPr>
          <p:cNvPr id="16" name="Oval 15">
            <a:extLst>
              <a:ext uri="{FF2B5EF4-FFF2-40B4-BE49-F238E27FC236}">
                <a16:creationId xmlns:a16="http://schemas.microsoft.com/office/drawing/2014/main" id="{05A2CA47-8A22-BCD8-4425-16A116FF49AF}"/>
              </a:ext>
            </a:extLst>
          </p:cNvPr>
          <p:cNvSpPr/>
          <p:nvPr/>
        </p:nvSpPr>
        <p:spPr>
          <a:xfrm>
            <a:off x="7789829" y="3386928"/>
            <a:ext cx="1395984" cy="741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a:solidFill>
                  <a:schemeClr val="tx1"/>
                </a:solidFill>
                <a:latin typeface="Arial" panose="020B0604020202020204" pitchFamily="34" charset="0"/>
                <a:cs typeface="Arial" panose="020B0604020202020204" pitchFamily="34" charset="0"/>
              </a:rPr>
              <a:t>DECODING</a:t>
            </a:r>
          </a:p>
        </p:txBody>
      </p:sp>
      <p:sp>
        <p:nvSpPr>
          <p:cNvPr id="17" name="TextBox 16">
            <a:extLst>
              <a:ext uri="{FF2B5EF4-FFF2-40B4-BE49-F238E27FC236}">
                <a16:creationId xmlns:a16="http://schemas.microsoft.com/office/drawing/2014/main" id="{E5BF5297-B76F-C51D-87CE-D88AE2B02461}"/>
              </a:ext>
            </a:extLst>
          </p:cNvPr>
          <p:cNvSpPr txBox="1"/>
          <p:nvPr/>
        </p:nvSpPr>
        <p:spPr>
          <a:xfrm>
            <a:off x="679343" y="1423201"/>
            <a:ext cx="6564079"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How Communication Works</a:t>
            </a:r>
          </a:p>
        </p:txBody>
      </p:sp>
    </p:spTree>
    <p:custDataLst>
      <p:tags r:id="rId1"/>
    </p:custDataLst>
    <p:extLst>
      <p:ext uri="{BB962C8B-B14F-4D97-AF65-F5344CB8AC3E}">
        <p14:creationId xmlns:p14="http://schemas.microsoft.com/office/powerpoint/2010/main" val="7953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A7244-ABEC-E678-3165-B3FD711434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699DAF-5C9B-B792-3F1C-7AC4DF726003}"/>
              </a:ext>
            </a:extLst>
          </p:cNvPr>
          <p:cNvSpPr txBox="1"/>
          <p:nvPr/>
        </p:nvSpPr>
        <p:spPr>
          <a:xfrm>
            <a:off x="526944" y="1950251"/>
            <a:ext cx="8281777" cy="404912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Barriers to </a:t>
            </a:r>
            <a:r>
              <a:rPr lang="en-US" kern="100">
                <a:solidFill>
                  <a:srgbClr val="00417C"/>
                </a:solidFill>
                <a:latin typeface="Arial" panose="020B0604020202020204" pitchFamily="34" charset="0"/>
                <a:ea typeface="Aptos" panose="020B0004020202020204" pitchFamily="34" charset="0"/>
                <a:cs typeface="Arial" panose="020B0604020202020204" pitchFamily="34" charset="0"/>
              </a:rPr>
              <a:t>C</a:t>
            </a:r>
            <a:r>
              <a:rPr kumimoji="0" lang="en-US" sz="1800" i="0" u="none" strike="noStrike" kern="100" cap="none" spc="0" normalizeH="0" baseline="0" noProof="0" err="1">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ommunication</a:t>
            </a:r>
            <a:endParaRPr kumimoji="0" lang="en-US" sz="180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lnSpc>
                <a:spcPct val="200000"/>
              </a:lnSpc>
              <a:spcAft>
                <a:spcPts val="800"/>
              </a:spcAft>
              <a:buFont typeface="Arial" panose="020B0604020202020204" pitchFamily="34" charset="0"/>
              <a:buChar char="•"/>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Physical: </a:t>
            </a: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Background noise, bad connection, poor lighting, distractions</a:t>
            </a:r>
          </a:p>
          <a:p>
            <a:pPr marL="285750" indent="-285750">
              <a:lnSpc>
                <a:spcPct val="200000"/>
              </a:lnSpc>
              <a:spcAft>
                <a:spcPts val="800"/>
              </a:spcAft>
              <a:buFont typeface="Arial" panose="020B0604020202020204" pitchFamily="34" charset="0"/>
              <a:buChar char="•"/>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Emotional: </a:t>
            </a: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Stress, anger, assumptions (on either side)</a:t>
            </a:r>
          </a:p>
          <a:p>
            <a:pPr marL="285750" indent="-285750">
              <a:lnSpc>
                <a:spcPct val="200000"/>
              </a:lnSpc>
              <a:spcAft>
                <a:spcPts val="800"/>
              </a:spcAft>
              <a:buFont typeface="Arial" panose="020B0604020202020204" pitchFamily="34" charset="0"/>
              <a:buChar char="•"/>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Language/Jargon: </a:t>
            </a: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Technical terms the customer doesn’t understand</a:t>
            </a:r>
          </a:p>
          <a:p>
            <a:pPr marL="285750" indent="-285750">
              <a:lnSpc>
                <a:spcPct val="200000"/>
              </a:lnSpc>
              <a:spcAft>
                <a:spcPts val="800"/>
              </a:spcAft>
              <a:buFont typeface="Arial" panose="020B0604020202020204" pitchFamily="34" charset="0"/>
              <a:buChar char="•"/>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Cultural: </a:t>
            </a: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Different expectations, body language interpretations</a:t>
            </a:r>
          </a:p>
          <a:p>
            <a:pPr marL="285750" indent="-285750">
              <a:lnSpc>
                <a:spcPct val="200000"/>
              </a:lnSpc>
              <a:spcAft>
                <a:spcPts val="800"/>
              </a:spcAft>
              <a:buFont typeface="Arial" panose="020B0604020202020204" pitchFamily="34" charset="0"/>
              <a:buChar char="•"/>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Mental: </a:t>
            </a: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Preoccupation or multitasking from either party</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2BF6C8FE-861E-B3E5-8C8B-1D8F8618901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THE COMMUNICATION PROCESS</a:t>
            </a:r>
          </a:p>
        </p:txBody>
      </p:sp>
      <p:sp>
        <p:nvSpPr>
          <p:cNvPr id="5" name="TextBox 4">
            <a:extLst>
              <a:ext uri="{FF2B5EF4-FFF2-40B4-BE49-F238E27FC236}">
                <a16:creationId xmlns:a16="http://schemas.microsoft.com/office/drawing/2014/main" id="{3EDE161F-57B6-51BB-9A5B-11E95EDEE8A6}"/>
              </a:ext>
            </a:extLst>
          </p:cNvPr>
          <p:cNvSpPr txBox="1"/>
          <p:nvPr/>
        </p:nvSpPr>
        <p:spPr>
          <a:xfrm>
            <a:off x="9446532" y="4704703"/>
            <a:ext cx="1169043" cy="307777"/>
          </a:xfrm>
          <a:prstGeom prst="rect">
            <a:avLst/>
          </a:prstGeom>
          <a:noFill/>
          <a:ln w="15875">
            <a:noFill/>
          </a:ln>
        </p:spPr>
        <p:txBody>
          <a:bodyPr wrap="square" rtlCol="0">
            <a:spAutoFit/>
          </a:bodyPr>
          <a:lstStyle/>
          <a:p>
            <a:pPr algn="ctr"/>
            <a:r>
              <a:rPr lang="en-US" sz="1400" b="1">
                <a:latin typeface="Arial" panose="020B0604020202020204" pitchFamily="34" charset="0"/>
                <a:cs typeface="Arial" panose="020B0604020202020204" pitchFamily="34" charset="0"/>
              </a:rPr>
              <a:t>NOISE</a:t>
            </a:r>
          </a:p>
        </p:txBody>
      </p:sp>
      <p:pic>
        <p:nvPicPr>
          <p:cNvPr id="7" name="Picture 10" descr="Image result for NOISE WAVES PNG">
            <a:extLst>
              <a:ext uri="{FF2B5EF4-FFF2-40B4-BE49-F238E27FC236}">
                <a16:creationId xmlns:a16="http://schemas.microsoft.com/office/drawing/2014/main" id="{257A2805-44E6-393B-5BA5-D9517C8A0B89}"/>
              </a:ext>
            </a:extLst>
          </p:cNvPr>
          <p:cNvPicPr>
            <a:picLocks noChangeAspect="1" noChangeArrowheads="1"/>
          </p:cNvPicPr>
          <p:nvPr/>
        </p:nvPicPr>
        <p:blipFill>
          <a:blip r:embed="rId4">
            <a:duotone>
              <a:prstClr val="black"/>
              <a:srgbClr val="00B050">
                <a:tint val="45000"/>
                <a:satMod val="400000"/>
              </a:srgb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665399" y="2229816"/>
            <a:ext cx="2731310" cy="2367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5C041E-F149-3142-43B0-5F8C93B99523}"/>
              </a:ext>
            </a:extLst>
          </p:cNvPr>
          <p:cNvSpPr txBox="1"/>
          <p:nvPr/>
        </p:nvSpPr>
        <p:spPr>
          <a:xfrm>
            <a:off x="526943" y="1270801"/>
            <a:ext cx="10869766"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As a result of the two-way communication, what do you think are the barriers in communication?</a:t>
            </a:r>
          </a:p>
        </p:txBody>
      </p:sp>
    </p:spTree>
    <p:custDataLst>
      <p:tags r:id="rId1"/>
    </p:custDataLst>
    <p:extLst>
      <p:ext uri="{BB962C8B-B14F-4D97-AF65-F5344CB8AC3E}">
        <p14:creationId xmlns:p14="http://schemas.microsoft.com/office/powerpoint/2010/main" val="112555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0E3AA-705D-7E67-D7FC-5940155FCF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09EF9EF-1D0A-83BE-4AED-6FD844803E95}"/>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THE COMMUNICATION PROCESS</a:t>
            </a:r>
          </a:p>
        </p:txBody>
      </p:sp>
      <p:sp>
        <p:nvSpPr>
          <p:cNvPr id="6" name="TextBox 5">
            <a:extLst>
              <a:ext uri="{FF2B5EF4-FFF2-40B4-BE49-F238E27FC236}">
                <a16:creationId xmlns:a16="http://schemas.microsoft.com/office/drawing/2014/main" id="{B62036D0-8071-320C-E391-C2E0A0BD9A12}"/>
              </a:ext>
            </a:extLst>
          </p:cNvPr>
          <p:cNvSpPr txBox="1"/>
          <p:nvPr/>
        </p:nvSpPr>
        <p:spPr>
          <a:xfrm>
            <a:off x="526943" y="1270801"/>
            <a:ext cx="10156297" cy="572022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Closing the Loop: Ensuring Clarity Through Active Feedback</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spcAft>
                <a:spcPts val="800"/>
              </a:spcAft>
              <a:buFont typeface="Arial" panose="020B0604020202020204" pitchFamily="34" charset="0"/>
              <a:buChar char="•"/>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Clarity</a:t>
            </a:r>
            <a:r>
              <a:rPr kumimoji="0" lang="en-US" sz="180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ensures the customer understands your message the way you intended.</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Use simple, jargon-free language</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Break information into small chunks</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Use structure: bullet points, summaries</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Signpost what's next (e.g., “First... Next... Finally”)</a:t>
            </a:r>
          </a:p>
          <a:p>
            <a:pPr lvl="1">
              <a:spcAft>
                <a:spcPts val="800"/>
              </a:spcAft>
              <a:defRPr/>
            </a:pPr>
            <a:endParaRPr kumimoji="0" lang="en-US" sz="180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indent="-285750">
              <a:spcAft>
                <a:spcPts val="800"/>
              </a:spcAft>
              <a:buFont typeface="Arial" panose="020B0604020202020204" pitchFamily="34" charset="0"/>
              <a:buChar char="•"/>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Feedback</a:t>
            </a:r>
            <a:r>
              <a:rPr kumimoji="0" lang="en-US" sz="180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loops keep communication two-way, not one-directional.</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Ask open-ended questions (e.g., “How does that sound to you?”)</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Paraphrase the customer's response to confirm understanding</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Observe body language and facial expressions</a:t>
            </a:r>
          </a:p>
          <a:p>
            <a:pPr marL="742950" lvl="1" indent="-285750">
              <a:spcAft>
                <a:spcPts val="800"/>
              </a:spcAft>
              <a:buFont typeface="Arial" panose="020B0604020202020204" pitchFamily="34" charset="0"/>
              <a:buChar char="•"/>
              <a:defRPr/>
            </a:pPr>
            <a:r>
              <a:rPr kumimoji="0" lang="en-US"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Invite clarification (e.g., “Would you like me to go over that again?”)</a:t>
            </a:r>
          </a:p>
          <a:p>
            <a:pPr marL="285750" indent="-285750">
              <a:spcAft>
                <a:spcPts val="800"/>
              </a:spcAft>
              <a:buFont typeface="Arial" panose="020B0604020202020204" pitchFamily="34" charset="0"/>
              <a:buChar char="•"/>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41836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4B199-B42E-02F4-78BC-EA9F6F2FB379}"/>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0F315246-CA48-BE8B-4C32-2E39FB39F9B8}"/>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A66C89C4-FEEB-072E-D65D-EFEF4175A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67BCF7B-533C-240F-0DC1-8EE64AE4734D}"/>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5354C1A4-4719-06FA-CAB6-552E0CCC70FB}"/>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3:</a:t>
            </a:r>
            <a:br>
              <a:rPr lang="en-US" sz="2394">
                <a:solidFill>
                  <a:prstClr val="white"/>
                </a:solidFill>
                <a:latin typeface="Arial (Headings)"/>
              </a:rPr>
            </a:br>
            <a:r>
              <a:rPr lang="en-US" sz="2394">
                <a:solidFill>
                  <a:prstClr val="white"/>
                </a:solidFill>
                <a:latin typeface="Arial (Headings)"/>
              </a:rPr>
              <a:t>Clarity &amp; Feedback Techniques</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59EE4D53-2FF2-39DB-EFF3-C0740402A4B5}"/>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F3F9D944-AD3C-F277-6CDE-CC4D7FFDBC6D}"/>
              </a:ext>
            </a:extLst>
          </p:cNvPr>
          <p:cNvSpPr txBox="1">
            <a:spLocks/>
          </p:cNvSpPr>
          <p:nvPr/>
        </p:nvSpPr>
        <p:spPr>
          <a:xfrm>
            <a:off x="1800338" y="301557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Practice using clarity and feedback techniques in a live customer-style conversation. In pairs, take turns explaining Rear-View Camera feature and paraphrasing the response.</a:t>
            </a:r>
          </a:p>
        </p:txBody>
      </p:sp>
      <p:pic>
        <p:nvPicPr>
          <p:cNvPr id="7" name="Graphic 6" descr="Hourglass 30% with solid fill">
            <a:extLst>
              <a:ext uri="{FF2B5EF4-FFF2-40B4-BE49-F238E27FC236}">
                <a16:creationId xmlns:a16="http://schemas.microsoft.com/office/drawing/2014/main" id="{E669CCA0-478D-4E00-3BF7-0085C719BF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C14A4101-C13C-3CCA-6857-FCB0AE69FD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A2DFC6CD-0861-338F-9FE8-61F4EC159989}"/>
              </a:ext>
            </a:extLst>
          </p:cNvPr>
          <p:cNvSpPr txBox="1">
            <a:spLocks/>
          </p:cNvSpPr>
          <p:nvPr/>
        </p:nvSpPr>
        <p:spPr>
          <a:xfrm>
            <a:off x="1800338" y="396946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Pair of 2</a:t>
            </a:r>
          </a:p>
        </p:txBody>
      </p:sp>
      <p:sp>
        <p:nvSpPr>
          <p:cNvPr id="16" name="Text Placeholder 6">
            <a:extLst>
              <a:ext uri="{FF2B5EF4-FFF2-40B4-BE49-F238E27FC236}">
                <a16:creationId xmlns:a16="http://schemas.microsoft.com/office/drawing/2014/main" id="{FBEA6715-7442-1B86-1223-5D4C1EA8A935}"/>
              </a:ext>
            </a:extLst>
          </p:cNvPr>
          <p:cNvSpPr txBox="1">
            <a:spLocks/>
          </p:cNvSpPr>
          <p:nvPr/>
        </p:nvSpPr>
        <p:spPr>
          <a:xfrm>
            <a:off x="1800338" y="503379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10 minutes</a:t>
            </a:r>
          </a:p>
        </p:txBody>
      </p:sp>
    </p:spTree>
    <p:extLst>
      <p:ext uri="{BB962C8B-B14F-4D97-AF65-F5344CB8AC3E}">
        <p14:creationId xmlns:p14="http://schemas.microsoft.com/office/powerpoint/2010/main" val="296665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6115C-17B2-0303-6937-20C2AECEE2A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6FD3473-CBEF-5CE4-D8C6-5A643556210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VERBAL COMMUNICATION MASTERY</a:t>
            </a:r>
          </a:p>
        </p:txBody>
      </p:sp>
      <p:sp>
        <p:nvSpPr>
          <p:cNvPr id="2" name="Rounded Rectangle 3">
            <a:extLst>
              <a:ext uri="{FF2B5EF4-FFF2-40B4-BE49-F238E27FC236}">
                <a16:creationId xmlns:a16="http://schemas.microsoft.com/office/drawing/2014/main" id="{87A87ABF-94A2-0761-9ABD-B5E342F89C55}"/>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7" name="TextBox 6">
            <a:extLst>
              <a:ext uri="{FF2B5EF4-FFF2-40B4-BE49-F238E27FC236}">
                <a16:creationId xmlns:a16="http://schemas.microsoft.com/office/drawing/2014/main" id="{A77A9068-2509-8638-A8E3-EA937D91543B}"/>
              </a:ext>
            </a:extLst>
          </p:cNvPr>
          <p:cNvSpPr txBox="1"/>
          <p:nvPr/>
        </p:nvSpPr>
        <p:spPr>
          <a:xfrm>
            <a:off x="2943456" y="1254755"/>
            <a:ext cx="7848071" cy="681042"/>
          </a:xfrm>
          <a:prstGeom prst="rect">
            <a:avLst/>
          </a:prstGeom>
          <a:noFill/>
        </p:spPr>
        <p:txBody>
          <a:bodyPr wrap="square" lIns="90000" rIns="90000" rtlCol="0" anchor="ctr">
            <a:noAutofit/>
          </a:bodyPr>
          <a:lstStyle/>
          <a:p>
            <a:pPr lvl="0"/>
            <a:endParaRPr kumimoji="0" lang="en-US" sz="1800" b="0" i="0" u="none" strike="noStrike" kern="1200" cap="none" spc="0" normalizeH="0" baseline="0" noProof="0">
              <a:ln>
                <a:noFill/>
              </a:ln>
              <a:solidFill>
                <a:srgbClr val="00417C"/>
              </a:solidFill>
              <a:effectLst/>
              <a:uLnTx/>
              <a:uFillTx/>
              <a:latin typeface="Gotham Condensed Book" panose="02000606030000020004" pitchFamily="50" charset="0"/>
              <a:ea typeface="Open Sans Regular" charset="0"/>
              <a:cs typeface="Open Sans Regular" charset="0"/>
            </a:endParaRPr>
          </a:p>
        </p:txBody>
      </p:sp>
      <p:sp>
        <p:nvSpPr>
          <p:cNvPr id="32" name="TextBox 31">
            <a:extLst>
              <a:ext uri="{FF2B5EF4-FFF2-40B4-BE49-F238E27FC236}">
                <a16:creationId xmlns:a16="http://schemas.microsoft.com/office/drawing/2014/main" id="{ADF2C3AF-B1C3-2082-B7FD-86423BD3303B}"/>
              </a:ext>
            </a:extLst>
          </p:cNvPr>
          <p:cNvSpPr txBox="1"/>
          <p:nvPr/>
        </p:nvSpPr>
        <p:spPr>
          <a:xfrm>
            <a:off x="1048653" y="1384802"/>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POSITIVE VS. NEGATIVE LANGUAGE</a:t>
            </a:r>
            <a:endPar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ndParaRPr>
          </a:p>
        </p:txBody>
      </p:sp>
      <p:sp>
        <p:nvSpPr>
          <p:cNvPr id="5" name="Rounded Rectangle 3">
            <a:extLst>
              <a:ext uri="{FF2B5EF4-FFF2-40B4-BE49-F238E27FC236}">
                <a16:creationId xmlns:a16="http://schemas.microsoft.com/office/drawing/2014/main" id="{63AE398B-D646-D152-2FB7-102E9FF07BBD}"/>
              </a:ext>
            </a:extLst>
          </p:cNvPr>
          <p:cNvSpPr>
            <a:spLocks/>
          </p:cNvSpPr>
          <p:nvPr/>
        </p:nvSpPr>
        <p:spPr>
          <a:xfrm>
            <a:off x="668573" y="2213800"/>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54" name="Rounded Rectangle 3">
            <a:extLst>
              <a:ext uri="{FF2B5EF4-FFF2-40B4-BE49-F238E27FC236}">
                <a16:creationId xmlns:a16="http://schemas.microsoft.com/office/drawing/2014/main" id="{02B1F569-C0DC-29E5-3DCA-52181C7A4C35}"/>
              </a:ext>
            </a:extLst>
          </p:cNvPr>
          <p:cNvSpPr>
            <a:spLocks/>
          </p:cNvSpPr>
          <p:nvPr/>
        </p:nvSpPr>
        <p:spPr>
          <a:xfrm>
            <a:off x="668573" y="324396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60" name="Rounded Rectangle 3">
            <a:extLst>
              <a:ext uri="{FF2B5EF4-FFF2-40B4-BE49-F238E27FC236}">
                <a16:creationId xmlns:a16="http://schemas.microsoft.com/office/drawing/2014/main" id="{BA439A16-D551-92BF-EDC1-474213BF963A}"/>
              </a:ext>
            </a:extLst>
          </p:cNvPr>
          <p:cNvSpPr>
            <a:spLocks/>
          </p:cNvSpPr>
          <p:nvPr/>
        </p:nvSpPr>
        <p:spPr>
          <a:xfrm>
            <a:off x="668573" y="4287659"/>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pic>
        <p:nvPicPr>
          <p:cNvPr id="9" name="Graphic 8" descr="Badge 1 with solid fill">
            <a:extLst>
              <a:ext uri="{FF2B5EF4-FFF2-40B4-BE49-F238E27FC236}">
                <a16:creationId xmlns:a16="http://schemas.microsoft.com/office/drawing/2014/main" id="{9CA37A9C-C264-AA99-6110-A33325BC1D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pic>
        <p:nvPicPr>
          <p:cNvPr id="14" name="Graphic 13" descr="Badge with solid fill">
            <a:extLst>
              <a:ext uri="{FF2B5EF4-FFF2-40B4-BE49-F238E27FC236}">
                <a16:creationId xmlns:a16="http://schemas.microsoft.com/office/drawing/2014/main" id="{64C0B112-4D47-FE6C-6BDD-3741EFCE96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253" y="1951859"/>
            <a:ext cx="914400" cy="914400"/>
          </a:xfrm>
          <a:prstGeom prst="rect">
            <a:avLst/>
          </a:prstGeom>
        </p:spPr>
      </p:pic>
      <p:pic>
        <p:nvPicPr>
          <p:cNvPr id="16" name="Graphic 15" descr="Badge 3 with solid fill">
            <a:extLst>
              <a:ext uri="{FF2B5EF4-FFF2-40B4-BE49-F238E27FC236}">
                <a16:creationId xmlns:a16="http://schemas.microsoft.com/office/drawing/2014/main" id="{55560DFC-FF0C-A0A0-3B69-76A2848722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253" y="3016642"/>
            <a:ext cx="914400" cy="914400"/>
          </a:xfrm>
          <a:prstGeom prst="rect">
            <a:avLst/>
          </a:prstGeom>
        </p:spPr>
      </p:pic>
      <p:pic>
        <p:nvPicPr>
          <p:cNvPr id="20" name="Graphic 19" descr="Badge 4 with solid fill">
            <a:extLst>
              <a:ext uri="{FF2B5EF4-FFF2-40B4-BE49-F238E27FC236}">
                <a16:creationId xmlns:a16="http://schemas.microsoft.com/office/drawing/2014/main" id="{25C1E835-162E-4F9D-8AB4-DE74227F79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253" y="4040969"/>
            <a:ext cx="914400" cy="914400"/>
          </a:xfrm>
          <a:prstGeom prst="rect">
            <a:avLst/>
          </a:prstGeom>
        </p:spPr>
      </p:pic>
      <p:sp>
        <p:nvSpPr>
          <p:cNvPr id="3" name="TextBox 2">
            <a:extLst>
              <a:ext uri="{FF2B5EF4-FFF2-40B4-BE49-F238E27FC236}">
                <a16:creationId xmlns:a16="http://schemas.microsoft.com/office/drawing/2014/main" id="{1051212C-ECB0-C695-610C-48EAEC502D65}"/>
              </a:ext>
            </a:extLst>
          </p:cNvPr>
          <p:cNvSpPr txBox="1"/>
          <p:nvPr/>
        </p:nvSpPr>
        <p:spPr>
          <a:xfrm>
            <a:off x="1048652" y="2404257"/>
            <a:ext cx="6876147" cy="385718"/>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FRAMING PHRASES: “WHAT I CAN DO” VS. “I CAN’T”</a:t>
            </a:r>
            <a:endPar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ndParaRPr>
          </a:p>
        </p:txBody>
      </p:sp>
      <p:sp>
        <p:nvSpPr>
          <p:cNvPr id="4" name="TextBox 3">
            <a:extLst>
              <a:ext uri="{FF2B5EF4-FFF2-40B4-BE49-F238E27FC236}">
                <a16:creationId xmlns:a16="http://schemas.microsoft.com/office/drawing/2014/main" id="{6879172B-E81C-7355-5912-8ED8053C550B}"/>
              </a:ext>
            </a:extLst>
          </p:cNvPr>
          <p:cNvSpPr txBox="1"/>
          <p:nvPr/>
        </p:nvSpPr>
        <p:spPr>
          <a:xfrm>
            <a:off x="1048653" y="3459780"/>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CLARITY, SIMPLICITY AND AVOIDING JARGON</a:t>
            </a:r>
            <a:endPar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ndParaRPr>
          </a:p>
        </p:txBody>
      </p:sp>
      <p:sp>
        <p:nvSpPr>
          <p:cNvPr id="6" name="TextBox 5">
            <a:extLst>
              <a:ext uri="{FF2B5EF4-FFF2-40B4-BE49-F238E27FC236}">
                <a16:creationId xmlns:a16="http://schemas.microsoft.com/office/drawing/2014/main" id="{C918D910-97DF-F38C-8A5F-DAB65256714D}"/>
              </a:ext>
            </a:extLst>
          </p:cNvPr>
          <p:cNvSpPr txBox="1"/>
          <p:nvPr/>
        </p:nvSpPr>
        <p:spPr>
          <a:xfrm>
            <a:off x="1048653" y="4503476"/>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SPEAK YOUR CUSTOMER’S LANGUAGE</a:t>
            </a:r>
            <a:endPar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ndParaRPr>
          </a:p>
        </p:txBody>
      </p:sp>
    </p:spTree>
    <p:custDataLst>
      <p:tags r:id="rId1"/>
    </p:custDataLst>
    <p:extLst>
      <p:ext uri="{BB962C8B-B14F-4D97-AF65-F5344CB8AC3E}">
        <p14:creationId xmlns:p14="http://schemas.microsoft.com/office/powerpoint/2010/main" val="127056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32" grpId="0"/>
      <p:bldP spid="5" grpId="0" animBg="1"/>
      <p:bldP spid="54" grpId="0" animBg="1"/>
      <p:bldP spid="60" grpId="0" animBg="1"/>
      <p:bldP spid="3" grpId="0"/>
      <p:bldP spid="4"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D4138-DCD6-A9A5-7582-1DFF0AA4715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3C25F4D-F703-FC1B-5828-F12C664E7C4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VERBAL COMMUNICATION</a:t>
            </a:r>
          </a:p>
        </p:txBody>
      </p:sp>
      <p:sp>
        <p:nvSpPr>
          <p:cNvPr id="2" name="Rounded Rectangle 3">
            <a:extLst>
              <a:ext uri="{FF2B5EF4-FFF2-40B4-BE49-F238E27FC236}">
                <a16:creationId xmlns:a16="http://schemas.microsoft.com/office/drawing/2014/main" id="{A432390B-AC51-D0CF-0B84-D09FD93A41D9}"/>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9" name="Graphic 8" descr="Badge 1 with solid fill">
            <a:extLst>
              <a:ext uri="{FF2B5EF4-FFF2-40B4-BE49-F238E27FC236}">
                <a16:creationId xmlns:a16="http://schemas.microsoft.com/office/drawing/2014/main" id="{3D9BBB7D-71F2-A78A-F9EF-1F6A555D72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3" name="TextBox 2">
            <a:extLst>
              <a:ext uri="{FF2B5EF4-FFF2-40B4-BE49-F238E27FC236}">
                <a16:creationId xmlns:a16="http://schemas.microsoft.com/office/drawing/2014/main" id="{D51A3046-B0D9-00B6-8527-5B58D12FBEB6}"/>
              </a:ext>
            </a:extLst>
          </p:cNvPr>
          <p:cNvSpPr txBox="1"/>
          <p:nvPr/>
        </p:nvSpPr>
        <p:spPr>
          <a:xfrm>
            <a:off x="810372" y="5974112"/>
            <a:ext cx="10888346" cy="809268"/>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a:ln>
                  <a:noFill/>
                </a:ln>
                <a:solidFill>
                  <a:srgbClr val="00417C"/>
                </a:solidFill>
                <a:effectLst/>
                <a:uLnTx/>
                <a:uFillTx/>
                <a:latin typeface="Arial" panose="020B0604020202020204" pitchFamily="34" charset="0"/>
                <a:cs typeface="Arial" panose="020B0604020202020204" pitchFamily="34" charset="0"/>
              </a:rPr>
              <a:t>➤ Customers respond better when the focus is on solutions, not limitations.</a:t>
            </a:r>
          </a:p>
        </p:txBody>
      </p:sp>
      <p:sp>
        <p:nvSpPr>
          <p:cNvPr id="4" name="TextBox 3">
            <a:extLst>
              <a:ext uri="{FF2B5EF4-FFF2-40B4-BE49-F238E27FC236}">
                <a16:creationId xmlns:a16="http://schemas.microsoft.com/office/drawing/2014/main" id="{AF7E2D33-DCB0-CF0B-AA1F-8C02527232A1}"/>
              </a:ext>
            </a:extLst>
          </p:cNvPr>
          <p:cNvSpPr txBox="1"/>
          <p:nvPr/>
        </p:nvSpPr>
        <p:spPr>
          <a:xfrm>
            <a:off x="1048653" y="1384802"/>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POSITIVE VS. NEGATIVE LANGUAGE</a:t>
            </a:r>
            <a:endPar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ndParaRPr>
          </a:p>
        </p:txBody>
      </p:sp>
      <p:graphicFrame>
        <p:nvGraphicFramePr>
          <p:cNvPr id="14" name="Table 13">
            <a:extLst>
              <a:ext uri="{FF2B5EF4-FFF2-40B4-BE49-F238E27FC236}">
                <a16:creationId xmlns:a16="http://schemas.microsoft.com/office/drawing/2014/main" id="{1E8D760D-037F-3CCC-C294-29198B9BFFB2}"/>
              </a:ext>
            </a:extLst>
          </p:cNvPr>
          <p:cNvGraphicFramePr>
            <a:graphicFrameLocks noGrp="1"/>
          </p:cNvGraphicFramePr>
          <p:nvPr>
            <p:extLst>
              <p:ext uri="{D42A27DB-BD31-4B8C-83A1-F6EECF244321}">
                <p14:modId xmlns:p14="http://schemas.microsoft.com/office/powerpoint/2010/main" val="2973603513"/>
              </p:ext>
            </p:extLst>
          </p:nvPr>
        </p:nvGraphicFramePr>
        <p:xfrm>
          <a:off x="740664" y="2053401"/>
          <a:ext cx="4117539" cy="365760"/>
        </p:xfrm>
        <a:graphic>
          <a:graphicData uri="http://schemas.openxmlformats.org/drawingml/2006/table">
            <a:tbl>
              <a:tblPr/>
              <a:tblGrid>
                <a:gridCol w="4117539">
                  <a:extLst>
                    <a:ext uri="{9D8B030D-6E8A-4147-A177-3AD203B41FA5}">
                      <a16:colId xmlns:a16="http://schemas.microsoft.com/office/drawing/2014/main" val="3762119224"/>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Negative Phrase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1174173951"/>
                  </a:ext>
                </a:extLst>
              </a:tr>
            </a:tbl>
          </a:graphicData>
        </a:graphic>
      </p:graphicFrame>
      <p:graphicFrame>
        <p:nvGraphicFramePr>
          <p:cNvPr id="16" name="Table 15">
            <a:extLst>
              <a:ext uri="{FF2B5EF4-FFF2-40B4-BE49-F238E27FC236}">
                <a16:creationId xmlns:a16="http://schemas.microsoft.com/office/drawing/2014/main" id="{2B2B30A6-00B6-0EA7-4B05-076CDE312FDB}"/>
              </a:ext>
            </a:extLst>
          </p:cNvPr>
          <p:cNvGraphicFramePr>
            <a:graphicFrameLocks noGrp="1"/>
          </p:cNvGraphicFramePr>
          <p:nvPr>
            <p:extLst>
              <p:ext uri="{D42A27DB-BD31-4B8C-83A1-F6EECF244321}">
                <p14:modId xmlns:p14="http://schemas.microsoft.com/office/powerpoint/2010/main" val="3188313190"/>
              </p:ext>
            </p:extLst>
          </p:nvPr>
        </p:nvGraphicFramePr>
        <p:xfrm>
          <a:off x="1048653" y="2419162"/>
          <a:ext cx="4998154" cy="2905985"/>
        </p:xfrm>
        <a:graphic>
          <a:graphicData uri="http://schemas.openxmlformats.org/drawingml/2006/table">
            <a:tbl>
              <a:tblPr/>
              <a:tblGrid>
                <a:gridCol w="4998154">
                  <a:extLst>
                    <a:ext uri="{9D8B030D-6E8A-4147-A177-3AD203B41FA5}">
                      <a16:colId xmlns:a16="http://schemas.microsoft.com/office/drawing/2014/main" val="3088675946"/>
                    </a:ext>
                  </a:extLst>
                </a:gridCol>
              </a:tblGrid>
              <a:tr h="581197">
                <a:tc>
                  <a:txBody>
                    <a:bodyPr/>
                    <a:lstStyle/>
                    <a:p>
                      <a:r>
                        <a:rPr lang="en-US" sz="1400">
                          <a:latin typeface="Arial" panose="020B0604020202020204" pitchFamily="34" charset="0"/>
                          <a:cs typeface="Arial" panose="020B0604020202020204" pitchFamily="34" charset="0"/>
                        </a:rPr>
                        <a:t>That’s not available.</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60273"/>
                  </a:ext>
                </a:extLst>
              </a:tr>
              <a:tr h="581197">
                <a:tc>
                  <a:txBody>
                    <a:bodyPr/>
                    <a:lstStyle/>
                    <a:p>
                      <a:r>
                        <a:rPr lang="en-US" sz="1400">
                          <a:latin typeface="Arial" panose="020B0604020202020204" pitchFamily="34" charset="0"/>
                          <a:cs typeface="Arial" panose="020B0604020202020204" pitchFamily="34" charset="0"/>
                        </a:rPr>
                        <a:t>I can’t do that.</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8825257"/>
                  </a:ext>
                </a:extLst>
              </a:tr>
              <a:tr h="581197">
                <a:tc>
                  <a:txBody>
                    <a:bodyPr/>
                    <a:lstStyle/>
                    <a:p>
                      <a:r>
                        <a:rPr lang="en-US" sz="1400">
                          <a:latin typeface="Arial" panose="020B0604020202020204" pitchFamily="34" charset="0"/>
                          <a:cs typeface="Arial" panose="020B0604020202020204" pitchFamily="34" charset="0"/>
                        </a:rPr>
                        <a:t>You’ll have to wait.</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7282812"/>
                  </a:ext>
                </a:extLst>
              </a:tr>
              <a:tr h="581197">
                <a:tc>
                  <a:txBody>
                    <a:bodyPr/>
                    <a:lstStyle/>
                    <a:p>
                      <a:r>
                        <a:rPr lang="en-US" sz="1400">
                          <a:latin typeface="Arial" panose="020B0604020202020204" pitchFamily="34" charset="0"/>
                          <a:cs typeface="Arial" panose="020B0604020202020204" pitchFamily="34" charset="0"/>
                        </a:rPr>
                        <a:t>That’s not my job.</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676991"/>
                  </a:ext>
                </a:extLst>
              </a:tr>
              <a:tr h="581197">
                <a:tc>
                  <a:txBody>
                    <a:bodyPr/>
                    <a:lstStyle/>
                    <a:p>
                      <a:r>
                        <a:rPr lang="en-US" sz="1400">
                          <a:latin typeface="Arial" panose="020B0604020202020204" pitchFamily="34" charset="0"/>
                          <a:cs typeface="Arial" panose="020B0604020202020204" pitchFamily="34" charset="0"/>
                        </a:rPr>
                        <a:t>That’s the policy.</a:t>
                      </a:r>
                    </a:p>
                  </a:txBody>
                  <a:tcPr marL="87027" marR="87027" marT="43513" marB="4351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8675063"/>
                  </a:ext>
                </a:extLst>
              </a:tr>
            </a:tbl>
          </a:graphicData>
        </a:graphic>
      </p:graphicFrame>
      <p:graphicFrame>
        <p:nvGraphicFramePr>
          <p:cNvPr id="18" name="Table 17">
            <a:extLst>
              <a:ext uri="{FF2B5EF4-FFF2-40B4-BE49-F238E27FC236}">
                <a16:creationId xmlns:a16="http://schemas.microsoft.com/office/drawing/2014/main" id="{F809BF8F-8F35-612B-89E7-CA2C45993BA4}"/>
              </a:ext>
            </a:extLst>
          </p:cNvPr>
          <p:cNvGraphicFramePr>
            <a:graphicFrameLocks noGrp="1"/>
          </p:cNvGraphicFramePr>
          <p:nvPr>
            <p:extLst>
              <p:ext uri="{D42A27DB-BD31-4B8C-83A1-F6EECF244321}">
                <p14:modId xmlns:p14="http://schemas.microsoft.com/office/powerpoint/2010/main" val="317045339"/>
              </p:ext>
            </p:extLst>
          </p:nvPr>
        </p:nvGraphicFramePr>
        <p:xfrm>
          <a:off x="5431585" y="2415162"/>
          <a:ext cx="5678918" cy="2905985"/>
        </p:xfrm>
        <a:graphic>
          <a:graphicData uri="http://schemas.openxmlformats.org/drawingml/2006/table">
            <a:tbl>
              <a:tblPr/>
              <a:tblGrid>
                <a:gridCol w="5678918">
                  <a:extLst>
                    <a:ext uri="{9D8B030D-6E8A-4147-A177-3AD203B41FA5}">
                      <a16:colId xmlns:a16="http://schemas.microsoft.com/office/drawing/2014/main" val="2360309457"/>
                    </a:ext>
                  </a:extLst>
                </a:gridCol>
              </a:tblGrid>
              <a:tr h="581197">
                <a:tc>
                  <a:txBody>
                    <a:bodyPr/>
                    <a:lstStyle/>
                    <a:p>
                      <a:r>
                        <a:rPr lang="en-US" sz="1400">
                          <a:latin typeface="Arial" panose="020B0604020202020204" pitchFamily="34" charset="0"/>
                          <a:cs typeface="Arial" panose="020B0604020202020204" pitchFamily="34" charset="0"/>
                        </a:rPr>
                        <a:t>What I can offer instead is...</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186817"/>
                  </a:ext>
                </a:extLst>
              </a:tr>
              <a:tr h="581197">
                <a:tc>
                  <a:txBody>
                    <a:bodyPr/>
                    <a:lstStyle/>
                    <a:p>
                      <a:r>
                        <a:rPr lang="en-US" sz="1400">
                          <a:latin typeface="Arial" panose="020B0604020202020204" pitchFamily="34" charset="0"/>
                          <a:cs typeface="Arial" panose="020B0604020202020204" pitchFamily="34" charset="0"/>
                        </a:rPr>
                        <a:t>Here’s what I can do for you...</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8950076"/>
                  </a:ext>
                </a:extLst>
              </a:tr>
              <a:tr h="581197">
                <a:tc>
                  <a:txBody>
                    <a:bodyPr/>
                    <a:lstStyle/>
                    <a:p>
                      <a:r>
                        <a:rPr lang="en-US" sz="1400">
                          <a:latin typeface="Arial" panose="020B0604020202020204" pitchFamily="34" charset="0"/>
                          <a:cs typeface="Arial" panose="020B0604020202020204" pitchFamily="34" charset="0"/>
                        </a:rPr>
                        <a:t>Let me check the quickest way to help you.</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549845"/>
                  </a:ext>
                </a:extLst>
              </a:tr>
              <a:tr h="581197">
                <a:tc>
                  <a:txBody>
                    <a:bodyPr/>
                    <a:lstStyle/>
                    <a:p>
                      <a:r>
                        <a:rPr lang="en-US" sz="1400">
                          <a:latin typeface="Arial" panose="020B0604020202020204" pitchFamily="34" charset="0"/>
                          <a:cs typeface="Arial" panose="020B0604020202020204" pitchFamily="34" charset="0"/>
                        </a:rPr>
                        <a:t>Let me find the right person to assist you.</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4610085"/>
                  </a:ext>
                </a:extLst>
              </a:tr>
              <a:tr h="581197">
                <a:tc>
                  <a:txBody>
                    <a:bodyPr/>
                    <a:lstStyle/>
                    <a:p>
                      <a:r>
                        <a:rPr lang="en-US" sz="1400">
                          <a:latin typeface="Arial" panose="020B0604020202020204" pitchFamily="34" charset="0"/>
                          <a:cs typeface="Arial" panose="020B0604020202020204" pitchFamily="34" charset="0"/>
                        </a:rPr>
                        <a:t>Let me explain how this works and why.</a:t>
                      </a:r>
                    </a:p>
                  </a:txBody>
                  <a:tcPr marL="87027" marR="87027" marT="43513" marB="4351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091584"/>
                  </a:ext>
                </a:extLst>
              </a:tr>
            </a:tbl>
          </a:graphicData>
        </a:graphic>
      </p:graphicFrame>
      <p:graphicFrame>
        <p:nvGraphicFramePr>
          <p:cNvPr id="19" name="Table 18">
            <a:extLst>
              <a:ext uri="{FF2B5EF4-FFF2-40B4-BE49-F238E27FC236}">
                <a16:creationId xmlns:a16="http://schemas.microsoft.com/office/drawing/2014/main" id="{CB15B9EC-BC74-8BDE-2350-3B42A1E87494}"/>
              </a:ext>
            </a:extLst>
          </p:cNvPr>
          <p:cNvGraphicFramePr>
            <a:graphicFrameLocks noGrp="1"/>
          </p:cNvGraphicFramePr>
          <p:nvPr>
            <p:extLst>
              <p:ext uri="{D42A27DB-BD31-4B8C-83A1-F6EECF244321}">
                <p14:modId xmlns:p14="http://schemas.microsoft.com/office/powerpoint/2010/main" val="3352782576"/>
              </p:ext>
            </p:extLst>
          </p:nvPr>
        </p:nvGraphicFramePr>
        <p:xfrm>
          <a:off x="5336716" y="2053401"/>
          <a:ext cx="4815863" cy="365760"/>
        </p:xfrm>
        <a:graphic>
          <a:graphicData uri="http://schemas.openxmlformats.org/drawingml/2006/table">
            <a:tbl>
              <a:tblPr/>
              <a:tblGrid>
                <a:gridCol w="4815863">
                  <a:extLst>
                    <a:ext uri="{9D8B030D-6E8A-4147-A177-3AD203B41FA5}">
                      <a16:colId xmlns:a16="http://schemas.microsoft.com/office/drawing/2014/main" val="164634091"/>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Positive Alternative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3555770817"/>
                  </a:ext>
                </a:extLst>
              </a:tr>
            </a:tbl>
          </a:graphicData>
        </a:graphic>
      </p:graphicFrame>
    </p:spTree>
    <p:custDataLst>
      <p:tags r:id="rId1"/>
    </p:custDataLst>
    <p:extLst>
      <p:ext uri="{BB962C8B-B14F-4D97-AF65-F5344CB8AC3E}">
        <p14:creationId xmlns:p14="http://schemas.microsoft.com/office/powerpoint/2010/main" val="194975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570B6-83C3-6D1F-5B48-5A3D5817D48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126E587-5CD8-E143-4936-CB8715C21BD0}"/>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VERBAL COMMUNICATION</a:t>
            </a:r>
          </a:p>
        </p:txBody>
      </p:sp>
      <p:sp>
        <p:nvSpPr>
          <p:cNvPr id="3" name="TextBox 2">
            <a:extLst>
              <a:ext uri="{FF2B5EF4-FFF2-40B4-BE49-F238E27FC236}">
                <a16:creationId xmlns:a16="http://schemas.microsoft.com/office/drawing/2014/main" id="{11ECE72D-EC2D-A7E1-6B77-867742493A88}"/>
              </a:ext>
            </a:extLst>
          </p:cNvPr>
          <p:cNvSpPr txBox="1"/>
          <p:nvPr/>
        </p:nvSpPr>
        <p:spPr>
          <a:xfrm>
            <a:off x="810372" y="5974112"/>
            <a:ext cx="10888346" cy="809268"/>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a:solidFill>
                  <a:srgbClr val="00417C"/>
                </a:solidFill>
                <a:latin typeface="Arial" panose="020B0604020202020204" pitchFamily="34" charset="0"/>
                <a:cs typeface="Arial" panose="020B0604020202020204" pitchFamily="34" charset="0"/>
              </a:rPr>
              <a:t>➤ Keeps the interaction constructive and shows willingness to help.</a:t>
            </a:r>
            <a:endParaRPr kumimoji="0" lang="en-US" sz="1800" b="0" i="0" u="none" strike="noStrike" kern="1200" cap="none" spc="0" normalizeH="0" baseline="0" noProof="0">
              <a:ln>
                <a:noFill/>
              </a:ln>
              <a:solidFill>
                <a:srgbClr val="00417C"/>
              </a:solidFill>
              <a:effectLst/>
              <a:uLnTx/>
              <a:uFillTx/>
              <a:latin typeface="Arial" panose="020B060402020202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F6AEFE87-0966-657C-A044-61970265ABC6}"/>
              </a:ext>
            </a:extLst>
          </p:cNvPr>
          <p:cNvGraphicFramePr>
            <a:graphicFrameLocks noGrp="1"/>
          </p:cNvGraphicFramePr>
          <p:nvPr/>
        </p:nvGraphicFramePr>
        <p:xfrm>
          <a:off x="740664" y="2053401"/>
          <a:ext cx="4117539" cy="365760"/>
        </p:xfrm>
        <a:graphic>
          <a:graphicData uri="http://schemas.openxmlformats.org/drawingml/2006/table">
            <a:tbl>
              <a:tblPr/>
              <a:tblGrid>
                <a:gridCol w="4117539">
                  <a:extLst>
                    <a:ext uri="{9D8B030D-6E8A-4147-A177-3AD203B41FA5}">
                      <a16:colId xmlns:a16="http://schemas.microsoft.com/office/drawing/2014/main" val="3762119224"/>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Negative Phrase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1174173951"/>
                  </a:ext>
                </a:extLst>
              </a:tr>
            </a:tbl>
          </a:graphicData>
        </a:graphic>
      </p:graphicFrame>
      <p:graphicFrame>
        <p:nvGraphicFramePr>
          <p:cNvPr id="15" name="Table 14">
            <a:extLst>
              <a:ext uri="{FF2B5EF4-FFF2-40B4-BE49-F238E27FC236}">
                <a16:creationId xmlns:a16="http://schemas.microsoft.com/office/drawing/2014/main" id="{4A6DB5E5-DA29-C371-F3F4-D4350B8182B2}"/>
              </a:ext>
            </a:extLst>
          </p:cNvPr>
          <p:cNvGraphicFramePr>
            <a:graphicFrameLocks noGrp="1"/>
          </p:cNvGraphicFramePr>
          <p:nvPr/>
        </p:nvGraphicFramePr>
        <p:xfrm>
          <a:off x="5336716" y="2053401"/>
          <a:ext cx="4815863" cy="365760"/>
        </p:xfrm>
        <a:graphic>
          <a:graphicData uri="http://schemas.openxmlformats.org/drawingml/2006/table">
            <a:tbl>
              <a:tblPr/>
              <a:tblGrid>
                <a:gridCol w="4815863">
                  <a:extLst>
                    <a:ext uri="{9D8B030D-6E8A-4147-A177-3AD203B41FA5}">
                      <a16:colId xmlns:a16="http://schemas.microsoft.com/office/drawing/2014/main" val="164634091"/>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Positive Alternative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3555770817"/>
                  </a:ext>
                </a:extLst>
              </a:tr>
            </a:tbl>
          </a:graphicData>
        </a:graphic>
      </p:graphicFrame>
      <p:graphicFrame>
        <p:nvGraphicFramePr>
          <p:cNvPr id="16" name="Table 15">
            <a:extLst>
              <a:ext uri="{FF2B5EF4-FFF2-40B4-BE49-F238E27FC236}">
                <a16:creationId xmlns:a16="http://schemas.microsoft.com/office/drawing/2014/main" id="{4CAAA89B-419A-C7FD-84A7-70C46F456C3C}"/>
              </a:ext>
            </a:extLst>
          </p:cNvPr>
          <p:cNvGraphicFramePr>
            <a:graphicFrameLocks noGrp="1"/>
          </p:cNvGraphicFramePr>
          <p:nvPr>
            <p:extLst>
              <p:ext uri="{D42A27DB-BD31-4B8C-83A1-F6EECF244321}">
                <p14:modId xmlns:p14="http://schemas.microsoft.com/office/powerpoint/2010/main" val="3961024638"/>
              </p:ext>
            </p:extLst>
          </p:nvPr>
        </p:nvGraphicFramePr>
        <p:xfrm>
          <a:off x="1048653" y="2419158"/>
          <a:ext cx="4894947" cy="3136460"/>
        </p:xfrm>
        <a:graphic>
          <a:graphicData uri="http://schemas.openxmlformats.org/drawingml/2006/table">
            <a:tbl>
              <a:tblPr/>
              <a:tblGrid>
                <a:gridCol w="4894947">
                  <a:extLst>
                    <a:ext uri="{9D8B030D-6E8A-4147-A177-3AD203B41FA5}">
                      <a16:colId xmlns:a16="http://schemas.microsoft.com/office/drawing/2014/main" val="3088675946"/>
                    </a:ext>
                  </a:extLst>
                </a:gridCol>
              </a:tblGrid>
              <a:tr h="784115">
                <a:tc>
                  <a:txBody>
                    <a:bodyPr/>
                    <a:lstStyle/>
                    <a:p>
                      <a:r>
                        <a:rPr lang="en-US" sz="1400">
                          <a:latin typeface="Arial" panose="020B0604020202020204" pitchFamily="34" charset="0"/>
                          <a:cs typeface="Arial" panose="020B0604020202020204" pitchFamily="34" charset="0"/>
                        </a:rPr>
                        <a:t>I can’t give you that discount.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60273"/>
                  </a:ext>
                </a:extLst>
              </a:tr>
              <a:tr h="784115">
                <a:tc>
                  <a:txBody>
                    <a:bodyPr/>
                    <a:lstStyle/>
                    <a:p>
                      <a:r>
                        <a:rPr lang="en-US" sz="1400">
                          <a:latin typeface="Arial" panose="020B0604020202020204" pitchFamily="34" charset="0"/>
                          <a:cs typeface="Arial" panose="020B0604020202020204" pitchFamily="34" charset="0"/>
                        </a:rPr>
                        <a:t>We don’t have that model in stock.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8825257"/>
                  </a:ext>
                </a:extLst>
              </a:tr>
              <a:tr h="784115">
                <a:tc>
                  <a:txBody>
                    <a:bodyPr/>
                    <a:lstStyle/>
                    <a:p>
                      <a:r>
                        <a:rPr lang="en-US" sz="1400">
                          <a:latin typeface="Arial" panose="020B0604020202020204" pitchFamily="34" charset="0"/>
                          <a:cs typeface="Arial" panose="020B0604020202020204" pitchFamily="34" charset="0"/>
                        </a:rPr>
                        <a:t>It’s not possible to get delivery this week.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7282812"/>
                  </a:ext>
                </a:extLst>
              </a:tr>
              <a:tr h="784115">
                <a:tc>
                  <a:txBody>
                    <a:bodyPr/>
                    <a:lstStyle/>
                    <a:p>
                      <a:r>
                        <a:rPr lang="en-US" sz="1400">
                          <a:latin typeface="Arial" panose="020B0604020202020204" pitchFamily="34" charset="0"/>
                          <a:cs typeface="Arial" panose="020B0604020202020204" pitchFamily="34" charset="0"/>
                        </a:rPr>
                        <a:t>I don’t have the authority to approve that.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676991"/>
                  </a:ext>
                </a:extLst>
              </a:tr>
            </a:tbl>
          </a:graphicData>
        </a:graphic>
      </p:graphicFrame>
      <p:graphicFrame>
        <p:nvGraphicFramePr>
          <p:cNvPr id="18" name="Table 17">
            <a:extLst>
              <a:ext uri="{FF2B5EF4-FFF2-40B4-BE49-F238E27FC236}">
                <a16:creationId xmlns:a16="http://schemas.microsoft.com/office/drawing/2014/main" id="{9A43297E-EE8A-2972-BF84-70E47278D522}"/>
              </a:ext>
            </a:extLst>
          </p:cNvPr>
          <p:cNvGraphicFramePr>
            <a:graphicFrameLocks noGrp="1"/>
          </p:cNvGraphicFramePr>
          <p:nvPr>
            <p:extLst>
              <p:ext uri="{D42A27DB-BD31-4B8C-83A1-F6EECF244321}">
                <p14:modId xmlns:p14="http://schemas.microsoft.com/office/powerpoint/2010/main" val="2458304935"/>
              </p:ext>
            </p:extLst>
          </p:nvPr>
        </p:nvGraphicFramePr>
        <p:xfrm>
          <a:off x="5344160" y="2418080"/>
          <a:ext cx="6858000" cy="3201867"/>
        </p:xfrm>
        <a:graphic>
          <a:graphicData uri="http://schemas.openxmlformats.org/drawingml/2006/table">
            <a:tbl>
              <a:tblPr/>
              <a:tblGrid>
                <a:gridCol w="6858000">
                  <a:extLst>
                    <a:ext uri="{9D8B030D-6E8A-4147-A177-3AD203B41FA5}">
                      <a16:colId xmlns:a16="http://schemas.microsoft.com/office/drawing/2014/main" val="2360309457"/>
                    </a:ext>
                  </a:extLst>
                </a:gridCol>
              </a:tblGrid>
              <a:tr h="797158">
                <a:tc>
                  <a:txBody>
                    <a:bodyPr/>
                    <a:lstStyle/>
                    <a:p>
                      <a:r>
                        <a:rPr lang="en-US" sz="1400">
                          <a:latin typeface="Arial" panose="020B0604020202020204" pitchFamily="34" charset="0"/>
                          <a:cs typeface="Arial" panose="020B0604020202020204" pitchFamily="34" charset="0"/>
                        </a:rPr>
                        <a:t>What I can do is offer a service package that adds value.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186817"/>
                  </a:ext>
                </a:extLst>
              </a:tr>
              <a:tr h="640027">
                <a:tc>
                  <a:txBody>
                    <a:bodyPr/>
                    <a:lstStyle/>
                    <a:p>
                      <a:r>
                        <a:rPr lang="en-US" sz="1400">
                          <a:latin typeface="Arial" panose="020B0604020202020204" pitchFamily="34" charset="0"/>
                          <a:cs typeface="Arial" panose="020B0604020202020204" pitchFamily="34" charset="0"/>
                        </a:rPr>
                        <a:t>What I can do is show you a similar model that’s available today.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8950076"/>
                  </a:ext>
                </a:extLst>
              </a:tr>
              <a:tr h="859403">
                <a:tc>
                  <a:txBody>
                    <a:bodyPr/>
                    <a:lstStyle/>
                    <a:p>
                      <a:r>
                        <a:rPr lang="en-US" sz="1400">
                          <a:latin typeface="Arial" panose="020B0604020202020204" pitchFamily="34" charset="0"/>
                          <a:cs typeface="Arial" panose="020B0604020202020204" pitchFamily="34" charset="0"/>
                        </a:rPr>
                        <a:t>What I can do is arrange the earliest delivery for next week and keep you updated.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549845"/>
                  </a:ext>
                </a:extLst>
              </a:tr>
              <a:tr h="905279">
                <a:tc>
                  <a:txBody>
                    <a:bodyPr/>
                    <a:lstStyle/>
                    <a:p>
                      <a:r>
                        <a:rPr lang="en-US" sz="1400">
                          <a:latin typeface="Arial" panose="020B0604020202020204" pitchFamily="34" charset="0"/>
                          <a:cs typeface="Arial" panose="020B0604020202020204" pitchFamily="34" charset="0"/>
                        </a:rPr>
                        <a:t>What I can do is check with my manager and get back to you quickly.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4610085"/>
                  </a:ext>
                </a:extLst>
              </a:tr>
            </a:tbl>
          </a:graphicData>
        </a:graphic>
      </p:graphicFrame>
      <p:pic>
        <p:nvPicPr>
          <p:cNvPr id="20" name="Graphic 19" descr="Badge with solid fill">
            <a:extLst>
              <a:ext uri="{FF2B5EF4-FFF2-40B4-BE49-F238E27FC236}">
                <a16:creationId xmlns:a16="http://schemas.microsoft.com/office/drawing/2014/main" id="{911B55AF-E140-724F-BE09-0932A8B2E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21" name="Rounded Rectangle 3">
            <a:extLst>
              <a:ext uri="{FF2B5EF4-FFF2-40B4-BE49-F238E27FC236}">
                <a16:creationId xmlns:a16="http://schemas.microsoft.com/office/drawing/2014/main" id="{628C301A-5D97-2A38-4CC5-34ABEF3E99A2}"/>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22" name="TextBox 21">
            <a:extLst>
              <a:ext uri="{FF2B5EF4-FFF2-40B4-BE49-F238E27FC236}">
                <a16:creationId xmlns:a16="http://schemas.microsoft.com/office/drawing/2014/main" id="{51BAB98B-0706-89B3-94D7-8EC4A4D38084}"/>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FRAMING PHRASES: “WHAT I CAN DO” VS. “I CAN’T”</a:t>
            </a:r>
          </a:p>
        </p:txBody>
      </p:sp>
    </p:spTree>
    <p:custDataLst>
      <p:tags r:id="rId1"/>
    </p:custDataLst>
    <p:extLst>
      <p:ext uri="{BB962C8B-B14F-4D97-AF65-F5344CB8AC3E}">
        <p14:creationId xmlns:p14="http://schemas.microsoft.com/office/powerpoint/2010/main" val="220499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2BF7E-943A-FCEA-AC5C-1C6FEA0BDC2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272B5D6-6DE0-CB1E-AA65-59B1B1963E50}"/>
              </a:ext>
            </a:extLst>
          </p:cNvPr>
          <p:cNvSpPr txBox="1">
            <a:spLocks/>
          </p:cNvSpPr>
          <p:nvPr/>
        </p:nvSpPr>
        <p:spPr>
          <a:xfrm>
            <a:off x="4358641" y="2936557"/>
            <a:ext cx="648296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HERTZ PRODUCTS &amp; PROCESS</a:t>
            </a:r>
          </a:p>
        </p:txBody>
      </p:sp>
      <p:pic>
        <p:nvPicPr>
          <p:cNvPr id="8" name="Picture 7" descr="image">
            <a:extLst>
              <a:ext uri="{FF2B5EF4-FFF2-40B4-BE49-F238E27FC236}">
                <a16:creationId xmlns:a16="http://schemas.microsoft.com/office/drawing/2014/main" id="{B4A6119C-0EB2-257F-7801-BB64FF01AB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211"/>
          <a:stretch/>
        </p:blipFill>
        <p:spPr bwMode="auto">
          <a:xfrm>
            <a:off x="0" y="0"/>
            <a:ext cx="3544570" cy="6569242"/>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8AB3A14-AF3F-344D-28E8-CFD87BFDB386}"/>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28700" b="1" i="0" u="none" strike="noStrike" kern="1200" cap="none" spc="0" normalizeH="0" baseline="0" noProof="0">
                <a:ln>
                  <a:noFill/>
                </a:ln>
                <a:solidFill>
                  <a:prstClr val="white"/>
                </a:solidFill>
                <a:effectLst/>
                <a:uLnTx/>
                <a:uFillTx/>
                <a:latin typeface="Arial (Headings)"/>
                <a:ea typeface="+mj-ea"/>
                <a:cs typeface="+mj-cs"/>
              </a:rPr>
              <a:t>1</a:t>
            </a:r>
          </a:p>
        </p:txBody>
      </p:sp>
      <p:sp>
        <p:nvSpPr>
          <p:cNvPr id="2" name="TextBox 1">
            <a:extLst>
              <a:ext uri="{FF2B5EF4-FFF2-40B4-BE49-F238E27FC236}">
                <a16:creationId xmlns:a16="http://schemas.microsoft.com/office/drawing/2014/main" id="{0A8B76DC-F270-39BC-31C9-611E90336483}"/>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244147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DC7884F-CE37-A2C8-5B54-DD6216AC1D3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625AE1C-091F-2F99-7AE4-5CA47D56085B}"/>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VERBAL COMMUNICATION</a:t>
            </a:r>
          </a:p>
        </p:txBody>
      </p:sp>
      <p:sp>
        <p:nvSpPr>
          <p:cNvPr id="3" name="TextBox 2">
            <a:extLst>
              <a:ext uri="{FF2B5EF4-FFF2-40B4-BE49-F238E27FC236}">
                <a16:creationId xmlns:a16="http://schemas.microsoft.com/office/drawing/2014/main" id="{D58CAA79-D30F-2988-2DDA-357C89426876}"/>
              </a:ext>
            </a:extLst>
          </p:cNvPr>
          <p:cNvSpPr txBox="1"/>
          <p:nvPr/>
        </p:nvSpPr>
        <p:spPr>
          <a:xfrm>
            <a:off x="810372" y="5974112"/>
            <a:ext cx="10888346" cy="809268"/>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a:solidFill>
                  <a:srgbClr val="00417C"/>
                </a:solidFill>
                <a:latin typeface="Arial" panose="020B0604020202020204" pitchFamily="34" charset="0"/>
                <a:cs typeface="Arial" panose="020B0604020202020204" pitchFamily="34" charset="0"/>
              </a:rPr>
              <a:t>➤ Keeps the interaction constructive and shows willingness to help.</a:t>
            </a:r>
            <a:endParaRPr kumimoji="0" lang="en-US" sz="1800" b="0" i="0" u="none" strike="noStrike" kern="1200" cap="none" spc="0" normalizeH="0" baseline="0" noProof="0">
              <a:ln>
                <a:noFill/>
              </a:ln>
              <a:solidFill>
                <a:srgbClr val="00417C"/>
              </a:solidFill>
              <a:effectLst/>
              <a:uLnTx/>
              <a:uFillTx/>
              <a:latin typeface="Arial" panose="020B060402020202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7E3FF8A2-6624-7BE5-8C18-EAC718130FBE}"/>
              </a:ext>
            </a:extLst>
          </p:cNvPr>
          <p:cNvGraphicFramePr>
            <a:graphicFrameLocks noGrp="1"/>
          </p:cNvGraphicFramePr>
          <p:nvPr/>
        </p:nvGraphicFramePr>
        <p:xfrm>
          <a:off x="740664" y="2053401"/>
          <a:ext cx="4117539" cy="365760"/>
        </p:xfrm>
        <a:graphic>
          <a:graphicData uri="http://schemas.openxmlformats.org/drawingml/2006/table">
            <a:tbl>
              <a:tblPr/>
              <a:tblGrid>
                <a:gridCol w="4117539">
                  <a:extLst>
                    <a:ext uri="{9D8B030D-6E8A-4147-A177-3AD203B41FA5}">
                      <a16:colId xmlns:a16="http://schemas.microsoft.com/office/drawing/2014/main" val="3762119224"/>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Negative Phrase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1174173951"/>
                  </a:ext>
                </a:extLst>
              </a:tr>
            </a:tbl>
          </a:graphicData>
        </a:graphic>
      </p:graphicFrame>
      <p:graphicFrame>
        <p:nvGraphicFramePr>
          <p:cNvPr id="15" name="Table 14">
            <a:extLst>
              <a:ext uri="{FF2B5EF4-FFF2-40B4-BE49-F238E27FC236}">
                <a16:creationId xmlns:a16="http://schemas.microsoft.com/office/drawing/2014/main" id="{EFB030BB-498C-6D19-E10E-C55BA97F354E}"/>
              </a:ext>
            </a:extLst>
          </p:cNvPr>
          <p:cNvGraphicFramePr>
            <a:graphicFrameLocks noGrp="1"/>
          </p:cNvGraphicFramePr>
          <p:nvPr>
            <p:extLst>
              <p:ext uri="{D42A27DB-BD31-4B8C-83A1-F6EECF244321}">
                <p14:modId xmlns:p14="http://schemas.microsoft.com/office/powerpoint/2010/main" val="2927876639"/>
              </p:ext>
            </p:extLst>
          </p:nvPr>
        </p:nvGraphicFramePr>
        <p:xfrm>
          <a:off x="5336716" y="2053401"/>
          <a:ext cx="4815863" cy="365760"/>
        </p:xfrm>
        <a:graphic>
          <a:graphicData uri="http://schemas.openxmlformats.org/drawingml/2006/table">
            <a:tbl>
              <a:tblPr/>
              <a:tblGrid>
                <a:gridCol w="4815863">
                  <a:extLst>
                    <a:ext uri="{9D8B030D-6E8A-4147-A177-3AD203B41FA5}">
                      <a16:colId xmlns:a16="http://schemas.microsoft.com/office/drawing/2014/main" val="164634091"/>
                    </a:ext>
                  </a:extLst>
                </a:gridCol>
              </a:tblGrid>
              <a:tr h="0">
                <a:tc>
                  <a:txBody>
                    <a:bodyPr/>
                    <a:lstStyle/>
                    <a:p>
                      <a:r>
                        <a:rPr lang="en-US">
                          <a:solidFill>
                            <a:srgbClr val="00417C"/>
                          </a:solidFill>
                          <a:latin typeface="Arial" panose="020B0604020202020204" pitchFamily="34" charset="0"/>
                          <a:cs typeface="Arial" panose="020B0604020202020204" pitchFamily="34" charset="0"/>
                        </a:rPr>
                        <a:t>✅ </a:t>
                      </a:r>
                      <a:r>
                        <a:rPr lang="en-US" b="1">
                          <a:solidFill>
                            <a:srgbClr val="00417C"/>
                          </a:solidFill>
                          <a:latin typeface="Arial" panose="020B0604020202020204" pitchFamily="34" charset="0"/>
                          <a:cs typeface="Arial" panose="020B0604020202020204" pitchFamily="34" charset="0"/>
                        </a:rPr>
                        <a:t>Positive Alternative</a:t>
                      </a:r>
                      <a:endParaRPr lang="en-US">
                        <a:solidFill>
                          <a:srgbClr val="00417C"/>
                        </a:solidFill>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3555770817"/>
                  </a:ext>
                </a:extLst>
              </a:tr>
            </a:tbl>
          </a:graphicData>
        </a:graphic>
      </p:graphicFrame>
      <p:graphicFrame>
        <p:nvGraphicFramePr>
          <p:cNvPr id="16" name="Table 15">
            <a:extLst>
              <a:ext uri="{FF2B5EF4-FFF2-40B4-BE49-F238E27FC236}">
                <a16:creationId xmlns:a16="http://schemas.microsoft.com/office/drawing/2014/main" id="{DCA38A3E-44DE-610E-699C-53567CC88BC9}"/>
              </a:ext>
            </a:extLst>
          </p:cNvPr>
          <p:cNvGraphicFramePr>
            <a:graphicFrameLocks noGrp="1"/>
          </p:cNvGraphicFramePr>
          <p:nvPr>
            <p:extLst>
              <p:ext uri="{D42A27DB-BD31-4B8C-83A1-F6EECF244321}">
                <p14:modId xmlns:p14="http://schemas.microsoft.com/office/powerpoint/2010/main" val="4029873582"/>
              </p:ext>
            </p:extLst>
          </p:nvPr>
        </p:nvGraphicFramePr>
        <p:xfrm>
          <a:off x="1048653" y="2419158"/>
          <a:ext cx="4998154" cy="3398720"/>
        </p:xfrm>
        <a:graphic>
          <a:graphicData uri="http://schemas.openxmlformats.org/drawingml/2006/table">
            <a:tbl>
              <a:tblPr/>
              <a:tblGrid>
                <a:gridCol w="4998154">
                  <a:extLst>
                    <a:ext uri="{9D8B030D-6E8A-4147-A177-3AD203B41FA5}">
                      <a16:colId xmlns:a16="http://schemas.microsoft.com/office/drawing/2014/main" val="3088675946"/>
                    </a:ext>
                  </a:extLst>
                </a:gridCol>
              </a:tblGrid>
              <a:tr h="424840">
                <a:tc>
                  <a:txBody>
                    <a:bodyPr/>
                    <a:lstStyle/>
                    <a:p>
                      <a:r>
                        <a:rPr lang="en-US" sz="1400">
                          <a:latin typeface="Arial" panose="020B0604020202020204" pitchFamily="34" charset="0"/>
                          <a:cs typeface="Arial" panose="020B0604020202020204" pitchFamily="34" charset="0"/>
                        </a:rPr>
                        <a:t>I can’t give you that discount.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60273"/>
                  </a:ext>
                </a:extLst>
              </a:tr>
              <a:tr h="424840">
                <a:tc>
                  <a:txBody>
                    <a:bodyPr/>
                    <a:lstStyle/>
                    <a:p>
                      <a:r>
                        <a:rPr lang="en-US" sz="1400">
                          <a:latin typeface="Arial" panose="020B0604020202020204" pitchFamily="34" charset="0"/>
                          <a:cs typeface="Arial" panose="020B0604020202020204" pitchFamily="34" charset="0"/>
                        </a:rPr>
                        <a:t>We don’t have that model in stock.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8825257"/>
                  </a:ext>
                </a:extLst>
              </a:tr>
              <a:tr h="424840">
                <a:tc>
                  <a:txBody>
                    <a:bodyPr/>
                    <a:lstStyle/>
                    <a:p>
                      <a:r>
                        <a:rPr lang="en-US" sz="1400">
                          <a:latin typeface="Arial" panose="020B0604020202020204" pitchFamily="34" charset="0"/>
                          <a:cs typeface="Arial" panose="020B0604020202020204" pitchFamily="34" charset="0"/>
                        </a:rPr>
                        <a:t>It’s not possible to get delivery this week.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7282812"/>
                  </a:ext>
                </a:extLst>
              </a:tr>
              <a:tr h="424840">
                <a:tc>
                  <a:txBody>
                    <a:bodyPr/>
                    <a:lstStyle/>
                    <a:p>
                      <a:r>
                        <a:rPr lang="en-US" sz="1400">
                          <a:latin typeface="Arial" panose="020B0604020202020204" pitchFamily="34" charset="0"/>
                          <a:cs typeface="Arial" panose="020B0604020202020204" pitchFamily="34" charset="0"/>
                        </a:rPr>
                        <a:t>I don’t have the authority to approve that.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676991"/>
                  </a:ext>
                </a:extLst>
              </a:tr>
              <a:tr h="424840">
                <a:tc>
                  <a:txBody>
                    <a:bodyPr/>
                    <a:lstStyle/>
                    <a:p>
                      <a:r>
                        <a:rPr lang="en-US" sz="1400">
                          <a:latin typeface="Arial" panose="020B0604020202020204" pitchFamily="34" charset="0"/>
                          <a:cs typeface="Arial" panose="020B0604020202020204" pitchFamily="34" charset="0"/>
                        </a:rPr>
                        <a:t>We can’t add that feature to this grade.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8675063"/>
                  </a:ext>
                </a:extLst>
              </a:tr>
              <a:tr h="424840">
                <a:tc>
                  <a:txBody>
                    <a:bodyPr/>
                    <a:lstStyle/>
                    <a:p>
                      <a:r>
                        <a:rPr lang="en-US" sz="1400">
                          <a:latin typeface="Arial" panose="020B0604020202020204" pitchFamily="34" charset="0"/>
                          <a:cs typeface="Arial" panose="020B0604020202020204" pitchFamily="34" charset="0"/>
                        </a:rPr>
                        <a:t>That’s not included in the offer.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1533582"/>
                  </a:ext>
                </a:extLst>
              </a:tr>
              <a:tr h="424840">
                <a:tc>
                  <a:txBody>
                    <a:bodyPr/>
                    <a:lstStyle/>
                    <a:p>
                      <a:r>
                        <a:rPr lang="en-US" sz="1400">
                          <a:latin typeface="Arial" panose="020B0604020202020204" pitchFamily="34" charset="0"/>
                          <a:cs typeface="Arial" panose="020B0604020202020204" pitchFamily="34" charset="0"/>
                        </a:rPr>
                        <a:t>That financing option is not available.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2185274"/>
                  </a:ext>
                </a:extLst>
              </a:tr>
              <a:tr h="424840">
                <a:tc>
                  <a:txBody>
                    <a:bodyPr/>
                    <a:lstStyle/>
                    <a:p>
                      <a:r>
                        <a:rPr lang="en-US" sz="1400">
                          <a:latin typeface="Arial" panose="020B0604020202020204" pitchFamily="34" charset="0"/>
                          <a:cs typeface="Arial" panose="020B0604020202020204" pitchFamily="34" charset="0"/>
                        </a:rPr>
                        <a:t>We can’t match that competitor’s price. </a:t>
                      </a:r>
                    </a:p>
                  </a:txBody>
                  <a:tcPr marL="72522" marR="72522" marT="36261" marB="36261"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468569"/>
                  </a:ext>
                </a:extLst>
              </a:tr>
            </a:tbl>
          </a:graphicData>
        </a:graphic>
      </p:graphicFrame>
      <p:graphicFrame>
        <p:nvGraphicFramePr>
          <p:cNvPr id="18" name="Table 17">
            <a:extLst>
              <a:ext uri="{FF2B5EF4-FFF2-40B4-BE49-F238E27FC236}">
                <a16:creationId xmlns:a16="http://schemas.microsoft.com/office/drawing/2014/main" id="{428A26C3-90CC-E53B-A99B-6E278017596F}"/>
              </a:ext>
            </a:extLst>
          </p:cNvPr>
          <p:cNvGraphicFramePr>
            <a:graphicFrameLocks noGrp="1"/>
          </p:cNvGraphicFramePr>
          <p:nvPr>
            <p:extLst>
              <p:ext uri="{D42A27DB-BD31-4B8C-83A1-F6EECF244321}">
                <p14:modId xmlns:p14="http://schemas.microsoft.com/office/powerpoint/2010/main" val="1379937891"/>
              </p:ext>
            </p:extLst>
          </p:nvPr>
        </p:nvGraphicFramePr>
        <p:xfrm>
          <a:off x="5379720" y="2415162"/>
          <a:ext cx="6919503" cy="3475142"/>
        </p:xfrm>
        <a:graphic>
          <a:graphicData uri="http://schemas.openxmlformats.org/drawingml/2006/table">
            <a:tbl>
              <a:tblPr/>
              <a:tblGrid>
                <a:gridCol w="6919503">
                  <a:extLst>
                    <a:ext uri="{9D8B030D-6E8A-4147-A177-3AD203B41FA5}">
                      <a16:colId xmlns:a16="http://schemas.microsoft.com/office/drawing/2014/main" val="2360309457"/>
                    </a:ext>
                  </a:extLst>
                </a:gridCol>
              </a:tblGrid>
              <a:tr h="425967">
                <a:tc>
                  <a:txBody>
                    <a:bodyPr/>
                    <a:lstStyle/>
                    <a:p>
                      <a:r>
                        <a:rPr lang="en-US" sz="1400">
                          <a:latin typeface="Arial" panose="020B0604020202020204" pitchFamily="34" charset="0"/>
                          <a:cs typeface="Arial" panose="020B0604020202020204" pitchFamily="34" charset="0"/>
                        </a:rPr>
                        <a:t>What I can do is offer a service package that adds value.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186817"/>
                  </a:ext>
                </a:extLst>
              </a:tr>
              <a:tr h="342003">
                <a:tc>
                  <a:txBody>
                    <a:bodyPr/>
                    <a:lstStyle/>
                    <a:p>
                      <a:r>
                        <a:rPr lang="en-US" sz="1400">
                          <a:latin typeface="Arial" panose="020B0604020202020204" pitchFamily="34" charset="0"/>
                          <a:cs typeface="Arial" panose="020B0604020202020204" pitchFamily="34" charset="0"/>
                        </a:rPr>
                        <a:t>What I can do is show you a similar model that’s available today.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8950076"/>
                  </a:ext>
                </a:extLst>
              </a:tr>
              <a:tr h="459228">
                <a:tc>
                  <a:txBody>
                    <a:bodyPr/>
                    <a:lstStyle/>
                    <a:p>
                      <a:r>
                        <a:rPr lang="en-US" sz="1400">
                          <a:latin typeface="Arial" panose="020B0604020202020204" pitchFamily="34" charset="0"/>
                          <a:cs typeface="Arial" panose="020B0604020202020204" pitchFamily="34" charset="0"/>
                        </a:rPr>
                        <a:t>What I can do is arrange the earliest delivery for next week and keep you updated.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549845"/>
                  </a:ext>
                </a:extLst>
              </a:tr>
              <a:tr h="483742">
                <a:tc>
                  <a:txBody>
                    <a:bodyPr/>
                    <a:lstStyle/>
                    <a:p>
                      <a:r>
                        <a:rPr lang="en-US" sz="1400">
                          <a:latin typeface="Arial" panose="020B0604020202020204" pitchFamily="34" charset="0"/>
                          <a:cs typeface="Arial" panose="020B0604020202020204" pitchFamily="34" charset="0"/>
                        </a:rPr>
                        <a:t>What I can do is check with my manager and get back to you quickly.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4610085"/>
                  </a:ext>
                </a:extLst>
              </a:tr>
              <a:tr h="342003">
                <a:tc>
                  <a:txBody>
                    <a:bodyPr/>
                    <a:lstStyle/>
                    <a:p>
                      <a:r>
                        <a:rPr lang="en-US" sz="1400">
                          <a:latin typeface="Arial" panose="020B0604020202020204" pitchFamily="34" charset="0"/>
                          <a:cs typeface="Arial" panose="020B0604020202020204" pitchFamily="34" charset="0"/>
                        </a:rPr>
                        <a:t>What I can do is show you the next grade that includes it as standard.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091584"/>
                  </a:ext>
                </a:extLst>
              </a:tr>
              <a:tr h="540098">
                <a:tc>
                  <a:txBody>
                    <a:bodyPr/>
                    <a:lstStyle/>
                    <a:p>
                      <a:r>
                        <a:rPr lang="en-US" sz="1400">
                          <a:latin typeface="Arial" panose="020B0604020202020204" pitchFamily="34" charset="0"/>
                          <a:cs typeface="Arial" panose="020B0604020202020204" pitchFamily="34" charset="0"/>
                        </a:rPr>
                        <a:t>What I can do is walk you through what is included and how it benefits you.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396117"/>
                  </a:ext>
                </a:extLst>
              </a:tr>
              <a:tr h="342003">
                <a:tc>
                  <a:txBody>
                    <a:bodyPr/>
                    <a:lstStyle/>
                    <a:p>
                      <a:r>
                        <a:rPr lang="en-US" sz="1400">
                          <a:latin typeface="Arial" panose="020B0604020202020204" pitchFamily="34" charset="0"/>
                          <a:cs typeface="Arial" panose="020B0604020202020204" pitchFamily="34" charset="0"/>
                        </a:rPr>
                        <a:t>What I can do is show you alternative plans that many customers prefer.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1507772"/>
                  </a:ext>
                </a:extLst>
              </a:tr>
              <a:tr h="540098">
                <a:tc>
                  <a:txBody>
                    <a:bodyPr/>
                    <a:lstStyle/>
                    <a:p>
                      <a:r>
                        <a:rPr lang="en-US" sz="1400">
                          <a:latin typeface="Arial" panose="020B0604020202020204" pitchFamily="34" charset="0"/>
                          <a:cs typeface="Arial" panose="020B0604020202020204" pitchFamily="34" charset="0"/>
                        </a:rPr>
                        <a:t>What I can do is explain the added value and total ownership benefits you get with us. </a:t>
                      </a:r>
                    </a:p>
                  </a:txBody>
                  <a:tcPr marL="72522" marR="72522" marT="36261" marB="36261"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4453963"/>
                  </a:ext>
                </a:extLst>
              </a:tr>
            </a:tbl>
          </a:graphicData>
        </a:graphic>
      </p:graphicFrame>
      <p:pic>
        <p:nvPicPr>
          <p:cNvPr id="20" name="Graphic 19" descr="Badge with solid fill">
            <a:extLst>
              <a:ext uri="{FF2B5EF4-FFF2-40B4-BE49-F238E27FC236}">
                <a16:creationId xmlns:a16="http://schemas.microsoft.com/office/drawing/2014/main" id="{389AF0D2-9EC1-8037-A89E-5FCDD6D36F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21" name="Rounded Rectangle 3">
            <a:extLst>
              <a:ext uri="{FF2B5EF4-FFF2-40B4-BE49-F238E27FC236}">
                <a16:creationId xmlns:a16="http://schemas.microsoft.com/office/drawing/2014/main" id="{7840A303-C29C-722D-1439-DD1071B89771}"/>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22" name="TextBox 21">
            <a:extLst>
              <a:ext uri="{FF2B5EF4-FFF2-40B4-BE49-F238E27FC236}">
                <a16:creationId xmlns:a16="http://schemas.microsoft.com/office/drawing/2014/main" id="{C263F8D9-5473-8E11-3737-F801859F7FCB}"/>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FRAMING PHRASES: “WHAT I CAN DO” VS. “I CAN’T”</a:t>
            </a:r>
          </a:p>
        </p:txBody>
      </p:sp>
    </p:spTree>
    <p:custDataLst>
      <p:tags r:id="rId1"/>
    </p:custDataLst>
    <p:extLst>
      <p:ext uri="{BB962C8B-B14F-4D97-AF65-F5344CB8AC3E}">
        <p14:creationId xmlns:p14="http://schemas.microsoft.com/office/powerpoint/2010/main" val="169970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9F478-EF0A-5954-6805-B29F6D697FBD}"/>
            </a:ext>
          </a:extLst>
        </p:cNvPr>
        <p:cNvGrpSpPr/>
        <p:nvPr/>
      </p:nvGrpSpPr>
      <p:grpSpPr>
        <a:xfrm>
          <a:off x="0" y="0"/>
          <a:ext cx="0" cy="0"/>
          <a:chOff x="0" y="0"/>
          <a:chExt cx="0" cy="0"/>
        </a:xfrm>
      </p:grpSpPr>
      <p:pic>
        <p:nvPicPr>
          <p:cNvPr id="9" name="Graphic 8" descr="Badge 3 with solid fill">
            <a:extLst>
              <a:ext uri="{FF2B5EF4-FFF2-40B4-BE49-F238E27FC236}">
                <a16:creationId xmlns:a16="http://schemas.microsoft.com/office/drawing/2014/main" id="{B6DFE174-99FB-3705-AB4A-B76F24477F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7602"/>
            <a:ext cx="914400" cy="914400"/>
          </a:xfrm>
          <a:prstGeom prst="rect">
            <a:avLst/>
          </a:prstGeom>
        </p:spPr>
      </p:pic>
      <p:sp>
        <p:nvSpPr>
          <p:cNvPr id="10" name="Title 1">
            <a:extLst>
              <a:ext uri="{FF2B5EF4-FFF2-40B4-BE49-F238E27FC236}">
                <a16:creationId xmlns:a16="http://schemas.microsoft.com/office/drawing/2014/main" id="{4277371C-956D-0B27-BE47-CB8433FF10F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VERBAL COMMUNICATION</a:t>
            </a:r>
          </a:p>
        </p:txBody>
      </p:sp>
      <p:sp>
        <p:nvSpPr>
          <p:cNvPr id="2" name="Rounded Rectangle 3">
            <a:extLst>
              <a:ext uri="{FF2B5EF4-FFF2-40B4-BE49-F238E27FC236}">
                <a16:creationId xmlns:a16="http://schemas.microsoft.com/office/drawing/2014/main" id="{C7B32744-3B0A-0F3A-77DE-1FB0A0B4CFED}"/>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3" name="TextBox 2">
            <a:extLst>
              <a:ext uri="{FF2B5EF4-FFF2-40B4-BE49-F238E27FC236}">
                <a16:creationId xmlns:a16="http://schemas.microsoft.com/office/drawing/2014/main" id="{6AD56B2C-DE7F-E1C4-DA61-CFABF8035944}"/>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b="1">
                <a:solidFill>
                  <a:srgbClr val="00417C"/>
                </a:solidFill>
                <a:latin typeface="Arial" panose="020B0604020202020204" pitchFamily="34" charset="0"/>
                <a:cs typeface="Arial" panose="020B0604020202020204" pitchFamily="34" charset="0"/>
              </a:rPr>
              <a:t>Use Everyday Language</a:t>
            </a:r>
          </a:p>
          <a:p>
            <a:pPr marL="342900" lvl="0" indent="-342900">
              <a:buFont typeface="Arial" panose="020B0604020202020204" pitchFamily="34" charset="0"/>
              <a:buChar char="•"/>
              <a:defRPr/>
            </a:pPr>
            <a:r>
              <a:rPr lang="en-US" sz="1600">
                <a:solidFill>
                  <a:schemeClr val="tx1"/>
                </a:solidFill>
                <a:latin typeface="Arial" panose="020B0604020202020204" pitchFamily="34" charset="0"/>
                <a:cs typeface="Arial" panose="020B0604020202020204" pitchFamily="34" charset="0"/>
              </a:rPr>
              <a:t>Say "fuel-efficient" instead of "optimized combustion system”</a:t>
            </a:r>
          </a:p>
          <a:p>
            <a:pPr marL="342900" lvl="0" indent="-342900">
              <a:buFont typeface="Arial" panose="020B0604020202020204" pitchFamily="34" charset="0"/>
              <a:buChar char="•"/>
              <a:defRPr/>
            </a:pPr>
            <a:r>
              <a:rPr lang="en-US" sz="1600">
                <a:solidFill>
                  <a:schemeClr val="tx1"/>
                </a:solidFill>
                <a:latin typeface="Arial" panose="020B0604020202020204" pitchFamily="34" charset="0"/>
                <a:cs typeface="Arial" panose="020B0604020202020204" pitchFamily="34" charset="0"/>
              </a:rPr>
              <a:t>Say "lane assist" instead of "active steering intervention system”</a:t>
            </a:r>
          </a:p>
          <a:p>
            <a:pPr marL="342900" lvl="0" indent="-342900">
              <a:buFont typeface="Arial" panose="020B0604020202020204" pitchFamily="34" charset="0"/>
              <a:buChar char="•"/>
              <a:defRPr/>
            </a:pPr>
            <a:endParaRPr lang="en-US" sz="1600">
              <a:solidFill>
                <a:schemeClr val="tx1"/>
              </a:solidFill>
              <a:latin typeface="Arial" panose="020B0604020202020204" pitchFamily="34" charset="0"/>
              <a:cs typeface="Arial" panose="020B0604020202020204" pitchFamily="34" charset="0"/>
            </a:endParaRPr>
          </a:p>
          <a:p>
            <a:pPr lvl="0">
              <a:defRPr/>
            </a:pPr>
            <a:r>
              <a:rPr lang="en-US" sz="1800" b="1">
                <a:solidFill>
                  <a:srgbClr val="00417C"/>
                </a:solidFill>
                <a:latin typeface="Arial" panose="020B0604020202020204" pitchFamily="34" charset="0"/>
                <a:cs typeface="Arial" panose="020B0604020202020204" pitchFamily="34" charset="0"/>
              </a:rPr>
              <a:t>Keep It Short and Simple (KISS)</a:t>
            </a:r>
          </a:p>
          <a:p>
            <a:pPr marL="342900" lvl="0" indent="-342900">
              <a:buFont typeface="Arial" panose="020B0604020202020204" pitchFamily="34" charset="0"/>
              <a:buChar char="•"/>
              <a:defRPr/>
            </a:pPr>
            <a:r>
              <a:rPr lang="en-US" sz="1600">
                <a:solidFill>
                  <a:schemeClr val="tx1"/>
                </a:solidFill>
                <a:latin typeface="Arial" panose="020B0604020202020204" pitchFamily="34" charset="0"/>
                <a:cs typeface="Arial" panose="020B0604020202020204" pitchFamily="34" charset="0"/>
              </a:rPr>
              <a:t>Use brief, direct sentences</a:t>
            </a:r>
          </a:p>
          <a:p>
            <a:pPr marL="342900" lvl="0" indent="-342900">
              <a:buFont typeface="Arial" panose="020B0604020202020204" pitchFamily="34" charset="0"/>
              <a:buChar char="•"/>
              <a:defRPr/>
            </a:pPr>
            <a:r>
              <a:rPr lang="en-US" sz="1600">
                <a:solidFill>
                  <a:schemeClr val="tx1"/>
                </a:solidFill>
                <a:latin typeface="Arial" panose="020B0604020202020204" pitchFamily="34" charset="0"/>
                <a:cs typeface="Arial" panose="020B0604020202020204" pitchFamily="34" charset="0"/>
              </a:rPr>
              <a:t>Avoid over-explaining or technical overload</a:t>
            </a:r>
          </a:p>
          <a:p>
            <a:pPr marL="342900" lvl="0" indent="-342900">
              <a:buFont typeface="Arial" panose="020B0604020202020204" pitchFamily="34" charset="0"/>
              <a:buChar char="•"/>
              <a:defRPr/>
            </a:pPr>
            <a:endParaRPr lang="en-US" sz="1800">
              <a:solidFill>
                <a:srgbClr val="00417C"/>
              </a:solidFill>
              <a:latin typeface="Arial" panose="020B0604020202020204" pitchFamily="34" charset="0"/>
              <a:cs typeface="Arial" panose="020B0604020202020204" pitchFamily="34" charset="0"/>
            </a:endParaRPr>
          </a:p>
          <a:p>
            <a:pPr lvl="0">
              <a:defRPr/>
            </a:pPr>
            <a:r>
              <a:rPr lang="en-US" sz="1800" b="1">
                <a:solidFill>
                  <a:srgbClr val="00417C"/>
                </a:solidFill>
                <a:latin typeface="Arial" panose="020B0604020202020204" pitchFamily="34" charset="0"/>
                <a:cs typeface="Arial" panose="020B0604020202020204" pitchFamily="34" charset="0"/>
              </a:rPr>
              <a:t>Avoid Jargon (Unless the Customer Uses It)</a:t>
            </a:r>
          </a:p>
          <a:p>
            <a:pPr marL="342900" lvl="0" indent="-342900">
              <a:buFont typeface="Arial" panose="020B0604020202020204" pitchFamily="34" charset="0"/>
              <a:buChar char="•"/>
              <a:defRPr/>
            </a:pPr>
            <a:r>
              <a:rPr lang="en-US" sz="1600">
                <a:solidFill>
                  <a:schemeClr val="tx1"/>
                </a:solidFill>
                <a:latin typeface="Arial" panose="020B0604020202020204" pitchFamily="34" charset="0"/>
                <a:cs typeface="Arial" panose="020B0604020202020204" pitchFamily="34" charset="0"/>
              </a:rPr>
              <a:t>Speak their language</a:t>
            </a:r>
          </a:p>
          <a:p>
            <a:pPr marL="342900" lvl="0" indent="-342900">
              <a:buFont typeface="Arial" panose="020B0604020202020204" pitchFamily="34" charset="0"/>
              <a:buChar char="•"/>
              <a:defRPr/>
            </a:pPr>
            <a:r>
              <a:rPr lang="en-US" sz="1600">
                <a:solidFill>
                  <a:schemeClr val="tx1"/>
                </a:solidFill>
                <a:latin typeface="Arial" panose="020B0604020202020204" pitchFamily="34" charset="0"/>
                <a:cs typeface="Arial" panose="020B0604020202020204" pitchFamily="34" charset="0"/>
              </a:rPr>
              <a:t>Match their level of technical comfort</a:t>
            </a:r>
            <a:endParaRPr kumimoji="0" lang="en-US" sz="16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CC670A5-1BD3-9D84-D9C0-F55E0D818324}"/>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CLARITY, SIMPLICITY AND AVOIDING JARGON</a:t>
            </a:r>
          </a:p>
        </p:txBody>
      </p:sp>
    </p:spTree>
    <p:custDataLst>
      <p:tags r:id="rId1"/>
    </p:custDataLst>
    <p:extLst>
      <p:ext uri="{BB962C8B-B14F-4D97-AF65-F5344CB8AC3E}">
        <p14:creationId xmlns:p14="http://schemas.microsoft.com/office/powerpoint/2010/main" val="386630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33D06-B7A6-CC6B-F041-81329EAFE4EA}"/>
            </a:ext>
          </a:extLst>
        </p:cNvPr>
        <p:cNvGrpSpPr/>
        <p:nvPr/>
      </p:nvGrpSpPr>
      <p:grpSpPr>
        <a:xfrm>
          <a:off x="0" y="0"/>
          <a:ext cx="0" cy="0"/>
          <a:chOff x="0" y="0"/>
          <a:chExt cx="0" cy="0"/>
        </a:xfrm>
      </p:grpSpPr>
      <p:pic>
        <p:nvPicPr>
          <p:cNvPr id="11" name="Graphic 10" descr="Badge 4 with solid fill">
            <a:extLst>
              <a:ext uri="{FF2B5EF4-FFF2-40B4-BE49-F238E27FC236}">
                <a16:creationId xmlns:a16="http://schemas.microsoft.com/office/drawing/2014/main" id="{56D41C66-1B9B-2625-FA35-CD8D17A7C7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6758"/>
            <a:ext cx="914400" cy="914400"/>
          </a:xfrm>
          <a:prstGeom prst="rect">
            <a:avLst/>
          </a:prstGeom>
        </p:spPr>
      </p:pic>
      <p:sp>
        <p:nvSpPr>
          <p:cNvPr id="10" name="Title 1">
            <a:extLst>
              <a:ext uri="{FF2B5EF4-FFF2-40B4-BE49-F238E27FC236}">
                <a16:creationId xmlns:a16="http://schemas.microsoft.com/office/drawing/2014/main" id="{A3B7BE79-4FD0-2ACD-AA6E-4ECDCD0096B5}"/>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VERBAL COMMUNICATION</a:t>
            </a:r>
          </a:p>
        </p:txBody>
      </p:sp>
      <p:sp>
        <p:nvSpPr>
          <p:cNvPr id="2" name="Rounded Rectangle 3">
            <a:extLst>
              <a:ext uri="{FF2B5EF4-FFF2-40B4-BE49-F238E27FC236}">
                <a16:creationId xmlns:a16="http://schemas.microsoft.com/office/drawing/2014/main" id="{E3C404FC-A743-FB7B-F9E2-BC509CB5B14C}"/>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3" name="TextBox 2">
            <a:extLst>
              <a:ext uri="{FF2B5EF4-FFF2-40B4-BE49-F238E27FC236}">
                <a16:creationId xmlns:a16="http://schemas.microsoft.com/office/drawing/2014/main" id="{C69380A6-9079-E5BE-0DEF-66B52D3FA569}"/>
              </a:ext>
            </a:extLst>
          </p:cNvPr>
          <p:cNvSpPr txBox="1"/>
          <p:nvPr/>
        </p:nvSpPr>
        <p:spPr>
          <a:xfrm>
            <a:off x="740664" y="2254271"/>
            <a:ext cx="10888346" cy="3933169"/>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a:ln>
                  <a:noFill/>
                </a:ln>
                <a:solidFill>
                  <a:srgbClr val="00417C"/>
                </a:solidFill>
                <a:effectLst/>
                <a:uLnTx/>
                <a:uFillTx/>
                <a:latin typeface="Arial" panose="020B0604020202020204" pitchFamily="34" charset="0"/>
                <a:cs typeface="Arial" panose="020B0604020202020204" pitchFamily="34" charset="0"/>
              </a:rPr>
              <a:t>Align with the Customer’s Energy, Pace &amp; Style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a:ln>
                <a:noFill/>
              </a:ln>
              <a:solidFill>
                <a:srgbClr val="00417C"/>
              </a:solidFill>
              <a:effectLst/>
              <a:uLnTx/>
              <a:uFillTx/>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a:ln>
                <a:noFill/>
              </a:ln>
              <a:solidFill>
                <a:srgbClr val="00417C"/>
              </a:solidFill>
              <a:effectLst/>
              <a:uLnTx/>
              <a:uFillTx/>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lvl="0">
              <a:defRPr/>
            </a:pPr>
            <a:r>
              <a:rPr kumimoji="0" lang="en-US" sz="1800" b="1" i="0" u="none" strike="noStrike" kern="1200" cap="none" spc="0" normalizeH="0" baseline="0" noProof="0">
                <a:ln>
                  <a:noFill/>
                </a:ln>
                <a:solidFill>
                  <a:srgbClr val="00417C"/>
                </a:solidFill>
                <a:effectLst/>
                <a:uLnTx/>
                <a:uFillTx/>
                <a:latin typeface="Arial" panose="020B0604020202020204" pitchFamily="34" charset="0"/>
                <a:cs typeface="Arial" panose="020B0604020202020204" pitchFamily="34" charset="0"/>
              </a:rPr>
              <a:t>Why it matters: </a:t>
            </a:r>
            <a:r>
              <a:rPr lang="en-US" sz="1800">
                <a:solidFill>
                  <a:srgbClr val="00417C"/>
                </a:solidFill>
                <a:latin typeface="Arial" panose="020B0604020202020204" pitchFamily="34" charset="0"/>
                <a:cs typeface="Arial" panose="020B0604020202020204" pitchFamily="34" charset="0"/>
              </a:rPr>
              <a:t>Your tone shows empathy. When you match the customer’s pace — not their emotion — you create comfort, connection, and trust.</a:t>
            </a:r>
            <a:endParaRPr kumimoji="0" lang="en-US" sz="1800" b="0" i="0" u="none" strike="noStrike" kern="1200" cap="none" spc="0" normalizeH="0" baseline="0" noProof="0">
              <a:ln>
                <a:noFill/>
              </a:ln>
              <a:solidFill>
                <a:srgbClr val="00417C"/>
              </a:solidFill>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8973E93-1051-5C4D-F9DE-0A1B7E14451F}"/>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SPEAK YOUR CUSTOMER’S LANGUAGE</a:t>
            </a:r>
          </a:p>
        </p:txBody>
      </p:sp>
      <p:graphicFrame>
        <p:nvGraphicFramePr>
          <p:cNvPr id="12" name="Table 11">
            <a:extLst>
              <a:ext uri="{FF2B5EF4-FFF2-40B4-BE49-F238E27FC236}">
                <a16:creationId xmlns:a16="http://schemas.microsoft.com/office/drawing/2014/main" id="{257A0B6E-F18F-3E7B-187B-98CFDE07B668}"/>
              </a:ext>
            </a:extLst>
          </p:cNvPr>
          <p:cNvGraphicFramePr>
            <a:graphicFrameLocks noGrp="1"/>
          </p:cNvGraphicFramePr>
          <p:nvPr>
            <p:extLst>
              <p:ext uri="{D42A27DB-BD31-4B8C-83A1-F6EECF244321}">
                <p14:modId xmlns:p14="http://schemas.microsoft.com/office/powerpoint/2010/main" val="4174717520"/>
              </p:ext>
            </p:extLst>
          </p:nvPr>
        </p:nvGraphicFramePr>
        <p:xfrm>
          <a:off x="1196788" y="2866084"/>
          <a:ext cx="9197790" cy="2651760"/>
        </p:xfrm>
        <a:graphic>
          <a:graphicData uri="http://schemas.openxmlformats.org/drawingml/2006/table">
            <a:tbl>
              <a:tblPr firstRow="1" bandRow="1">
                <a:tableStyleId>{5C22544A-7EE6-4342-B048-85BDC9FD1C3A}</a:tableStyleId>
              </a:tblPr>
              <a:tblGrid>
                <a:gridCol w="3065930">
                  <a:extLst>
                    <a:ext uri="{9D8B030D-6E8A-4147-A177-3AD203B41FA5}">
                      <a16:colId xmlns:a16="http://schemas.microsoft.com/office/drawing/2014/main" val="1906005226"/>
                    </a:ext>
                  </a:extLst>
                </a:gridCol>
                <a:gridCol w="3065930">
                  <a:extLst>
                    <a:ext uri="{9D8B030D-6E8A-4147-A177-3AD203B41FA5}">
                      <a16:colId xmlns:a16="http://schemas.microsoft.com/office/drawing/2014/main" val="2611120795"/>
                    </a:ext>
                  </a:extLst>
                </a:gridCol>
                <a:gridCol w="3065930">
                  <a:extLst>
                    <a:ext uri="{9D8B030D-6E8A-4147-A177-3AD203B41FA5}">
                      <a16:colId xmlns:a16="http://schemas.microsoft.com/office/drawing/2014/main" val="4037810829"/>
                    </a:ext>
                  </a:extLst>
                </a:gridCol>
              </a:tblGrid>
              <a:tr h="1407564">
                <a:tc>
                  <a:txBody>
                    <a:bodyPr/>
                    <a:lstStyle/>
                    <a:p>
                      <a:pPr algn="ctr"/>
                      <a:endParaRPr lang="en-US">
                        <a:solidFill>
                          <a:sysClr val="windowText" lastClr="000000"/>
                        </a:solidFill>
                      </a:endParaRPr>
                    </a:p>
                    <a:p>
                      <a:pPr algn="ctr"/>
                      <a:endParaRPr lang="en-US">
                        <a:solidFill>
                          <a:sysClr val="windowText" lastClr="000000"/>
                        </a:solidFill>
                      </a:endParaRPr>
                    </a:p>
                    <a:p>
                      <a:pPr algn="ctr"/>
                      <a:endParaRPr lang="en-US">
                        <a:solidFill>
                          <a:sysClr val="windowText" lastClr="000000"/>
                        </a:solidFill>
                      </a:endParaRPr>
                    </a:p>
                    <a:p>
                      <a:pPr algn="ctr"/>
                      <a:endParaRPr lang="en-US">
                        <a:solidFill>
                          <a:sysClr val="windowText" lastClr="000000"/>
                        </a:solidFill>
                      </a:endParaRPr>
                    </a:p>
                    <a:p>
                      <a:pPr algn="ctr"/>
                      <a:r>
                        <a:rPr lang="en-US">
                          <a:solidFill>
                            <a:sysClr val="windowText" lastClr="000000"/>
                          </a:solidFill>
                        </a:rPr>
                        <a:t>Curious &amp; Casual</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a:endParaRPr lang="en-US">
                        <a:solidFill>
                          <a:sysClr val="windowText" lastClr="000000"/>
                        </a:solidFill>
                      </a:endParaRPr>
                    </a:p>
                    <a:p>
                      <a:pPr algn="ctr"/>
                      <a:endParaRPr lang="en-US">
                        <a:solidFill>
                          <a:sysClr val="windowText" lastClr="000000"/>
                        </a:solidFill>
                      </a:endParaRPr>
                    </a:p>
                    <a:p>
                      <a:pPr algn="ctr"/>
                      <a:endParaRPr lang="en-US">
                        <a:solidFill>
                          <a:sysClr val="windowText" lastClr="000000"/>
                        </a:solidFill>
                      </a:endParaRPr>
                    </a:p>
                    <a:p>
                      <a:pPr algn="ctr"/>
                      <a:endParaRPr lang="en-US">
                        <a:solidFill>
                          <a:sysClr val="windowText" lastClr="000000"/>
                        </a:solidFill>
                      </a:endParaRPr>
                    </a:p>
                    <a:p>
                      <a:pPr algn="ctr"/>
                      <a:r>
                        <a:rPr lang="en-US">
                          <a:solidFill>
                            <a:sysClr val="windowText" lastClr="000000"/>
                          </a:solidFill>
                        </a:rPr>
                        <a:t>Businesslike &amp; Formal</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a:endParaRPr lang="en-US">
                        <a:solidFill>
                          <a:sysClr val="windowText" lastClr="000000"/>
                        </a:solidFill>
                      </a:endParaRPr>
                    </a:p>
                    <a:p>
                      <a:pPr algn="ctr"/>
                      <a:endParaRPr lang="en-US">
                        <a:solidFill>
                          <a:sysClr val="windowText" lastClr="000000"/>
                        </a:solidFill>
                      </a:endParaRPr>
                    </a:p>
                    <a:p>
                      <a:pPr algn="ctr"/>
                      <a:endParaRPr lang="en-US">
                        <a:solidFill>
                          <a:sysClr val="windowText" lastClr="000000"/>
                        </a:solidFill>
                      </a:endParaRPr>
                    </a:p>
                    <a:p>
                      <a:pPr algn="ctr"/>
                      <a:endParaRPr lang="en-US">
                        <a:solidFill>
                          <a:sysClr val="windowText" lastClr="000000"/>
                        </a:solidFill>
                      </a:endParaRPr>
                    </a:p>
                    <a:p>
                      <a:pPr algn="ctr"/>
                      <a:r>
                        <a:rPr lang="en-US">
                          <a:solidFill>
                            <a:sysClr val="windowText" lastClr="000000"/>
                          </a:solidFill>
                        </a:rPr>
                        <a:t>Stressed &amp; Impatient</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972762269"/>
                  </a:ext>
                </a:extLst>
              </a:tr>
              <a:tr h="1143646">
                <a:tc>
                  <a:txBody>
                    <a:bodyPr/>
                    <a:lstStyle/>
                    <a:p>
                      <a:pPr marL="285750" indent="-285750">
                        <a:buFont typeface="Arial" panose="020B0604020202020204" pitchFamily="34" charset="0"/>
                        <a:buChar char="•"/>
                      </a:pPr>
                      <a:r>
                        <a:rPr kumimoji="0" lang="en-US" sz="1800" b="0" i="0" u="none" strike="noStrike" kern="1200" cap="none" spc="0" normalizeH="0" baseline="0" noProof="0">
                          <a:ln>
                            <a:noFill/>
                          </a:ln>
                          <a:solidFill>
                            <a:sysClr val="windowText" lastClr="000000"/>
                          </a:solidFill>
                          <a:effectLst/>
                          <a:uLnTx/>
                          <a:uFillTx/>
                          <a:latin typeface="Gotham Condensed Book" panose="02000606030000020004" pitchFamily="50" charset="0"/>
                        </a:rPr>
                        <a:t>Relax your tone </a:t>
                      </a:r>
                    </a:p>
                    <a:p>
                      <a:pPr marL="285750" indent="-285750">
                        <a:buFont typeface="Arial" panose="020B0604020202020204" pitchFamily="34" charset="0"/>
                        <a:buChar char="•"/>
                      </a:pPr>
                      <a:r>
                        <a:rPr kumimoji="0" lang="en-US" sz="1800" b="0" i="0" u="none" strike="noStrike" kern="1200" cap="none" spc="0" normalizeH="0" baseline="0" noProof="0">
                          <a:ln>
                            <a:noFill/>
                          </a:ln>
                          <a:solidFill>
                            <a:sysClr val="windowText" lastClr="000000"/>
                          </a:solidFill>
                          <a:effectLst/>
                          <a:uLnTx/>
                          <a:uFillTx/>
                          <a:latin typeface="Gotham Condensed Book" panose="02000606030000020004" pitchFamily="50" charset="0"/>
                        </a:rPr>
                        <a:t>Use friendly and informal language</a:t>
                      </a:r>
                      <a:endParaRPr lang="en-US">
                        <a:solidFill>
                          <a:sysClr val="windowText" lastClr="000000"/>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a:solidFill>
                            <a:sysClr val="windowText" lastClr="000000"/>
                          </a:solidFill>
                        </a:rPr>
                        <a:t>Respond with professionalism</a:t>
                      </a:r>
                    </a:p>
                    <a:p>
                      <a:pPr marL="285750" indent="-285750">
                        <a:buFont typeface="Arial" panose="020B0604020202020204" pitchFamily="34" charset="0"/>
                        <a:buChar char="•"/>
                      </a:pPr>
                      <a:r>
                        <a:rPr lang="en-US">
                          <a:solidFill>
                            <a:sysClr val="windowText" lastClr="000000"/>
                          </a:solidFill>
                        </a:rPr>
                        <a:t>Use a more structured approach</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kumimoji="0" lang="en-US" sz="1800" b="0" i="0" u="none" strike="noStrike" kern="1200" cap="none" spc="0" normalizeH="0" baseline="0" noProof="0">
                          <a:ln>
                            <a:noFill/>
                          </a:ln>
                          <a:solidFill>
                            <a:sysClr val="windowText" lastClr="000000"/>
                          </a:solidFill>
                          <a:effectLst/>
                          <a:uLnTx/>
                          <a:uFillTx/>
                          <a:latin typeface="Gotham Condensed Book" panose="02000606030000020004" pitchFamily="50" charset="0"/>
                        </a:rPr>
                        <a:t>Slow your pace</a:t>
                      </a:r>
                    </a:p>
                    <a:p>
                      <a:pPr marL="285750" indent="-285750">
                        <a:buFont typeface="Arial" panose="020B0604020202020204" pitchFamily="34" charset="0"/>
                        <a:buChar char="•"/>
                      </a:pPr>
                      <a:r>
                        <a:rPr kumimoji="0" lang="en-US" sz="1800" b="0" i="0" u="none" strike="noStrike" kern="1200" cap="none" spc="0" normalizeH="0" baseline="0" noProof="0">
                          <a:ln>
                            <a:noFill/>
                          </a:ln>
                          <a:solidFill>
                            <a:sysClr val="windowText" lastClr="000000"/>
                          </a:solidFill>
                          <a:effectLst/>
                          <a:uLnTx/>
                          <a:uFillTx/>
                          <a:latin typeface="Gotham Condensed Book" panose="02000606030000020004" pitchFamily="50" charset="0"/>
                        </a:rPr>
                        <a:t>Acknowledge their feelings</a:t>
                      </a:r>
                    </a:p>
                    <a:p>
                      <a:pPr marL="285750" indent="-285750">
                        <a:buFont typeface="Arial" panose="020B0604020202020204" pitchFamily="34" charset="0"/>
                        <a:buChar char="•"/>
                      </a:pPr>
                      <a:r>
                        <a:rPr kumimoji="0" lang="en-US" sz="1800" b="0" i="0" u="none" strike="noStrike" kern="1200" cap="none" spc="0" normalizeH="0" baseline="0" noProof="0">
                          <a:ln>
                            <a:noFill/>
                          </a:ln>
                          <a:solidFill>
                            <a:sysClr val="windowText" lastClr="000000"/>
                          </a:solidFill>
                          <a:effectLst/>
                          <a:uLnTx/>
                          <a:uFillTx/>
                          <a:latin typeface="Gotham Condensed Book" panose="02000606030000020004" pitchFamily="50" charset="0"/>
                        </a:rPr>
                        <a:t>Provide reassurance &amp; solutions</a:t>
                      </a:r>
                      <a:endParaRPr lang="en-US">
                        <a:solidFill>
                          <a:sysClr val="windowText" lastClr="000000"/>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22955512"/>
                  </a:ext>
                </a:extLst>
              </a:tr>
            </a:tbl>
          </a:graphicData>
        </a:graphic>
      </p:graphicFrame>
      <p:pic>
        <p:nvPicPr>
          <p:cNvPr id="21507" name="Picture 3" descr="Businessman ">
            <a:extLst>
              <a:ext uri="{FF2B5EF4-FFF2-40B4-BE49-F238E27FC236}">
                <a16:creationId xmlns:a16="http://schemas.microsoft.com/office/drawing/2014/main" id="{CC44D76B-C29F-FD51-3816-CF0AB9F484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544" y="2966634"/>
            <a:ext cx="997655" cy="997655"/>
          </a:xfrm>
          <a:prstGeom prst="rect">
            <a:avLst/>
          </a:prstGeom>
          <a:noFill/>
          <a:extLst>
            <a:ext uri="{909E8E84-426E-40DD-AFC4-6F175D3DCCD1}">
              <a14:hiddenFill xmlns:a14="http://schemas.microsoft.com/office/drawing/2010/main">
                <a:solidFill>
                  <a:srgbClr val="FFFFFF"/>
                </a:solidFill>
              </a14:hiddenFill>
            </a:ext>
          </a:extLst>
        </p:spPr>
      </p:pic>
      <p:pic>
        <p:nvPicPr>
          <p:cNvPr id="21511" name="Picture 7" descr="Smile ">
            <a:extLst>
              <a:ext uri="{FF2B5EF4-FFF2-40B4-BE49-F238E27FC236}">
                <a16:creationId xmlns:a16="http://schemas.microsoft.com/office/drawing/2014/main" id="{5947F27E-A07C-5E92-8660-F5DB9B3D2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069" y="3006180"/>
            <a:ext cx="997655" cy="997655"/>
          </a:xfrm>
          <a:prstGeom prst="rect">
            <a:avLst/>
          </a:prstGeom>
          <a:noFill/>
          <a:extLst>
            <a:ext uri="{909E8E84-426E-40DD-AFC4-6F175D3DCCD1}">
              <a14:hiddenFill xmlns:a14="http://schemas.microsoft.com/office/drawing/2010/main">
                <a:solidFill>
                  <a:srgbClr val="FFFFFF"/>
                </a:solidFill>
              </a14:hiddenFill>
            </a:ext>
          </a:extLst>
        </p:spPr>
      </p:pic>
      <p:pic>
        <p:nvPicPr>
          <p:cNvPr id="21513" name="Picture 9" descr="Angry ">
            <a:extLst>
              <a:ext uri="{FF2B5EF4-FFF2-40B4-BE49-F238E27FC236}">
                <a16:creationId xmlns:a16="http://schemas.microsoft.com/office/drawing/2014/main" id="{B83B7F2F-1B46-0220-9477-BC2CD063B8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9263" y="2966634"/>
            <a:ext cx="1104840" cy="11048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1861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E30AB-8A00-EEFF-AC4E-8169E0F96AD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48B9781-9E73-B36C-6587-3586F25766C8}"/>
              </a:ext>
            </a:extLst>
          </p:cNvPr>
          <p:cNvSpPr txBox="1">
            <a:spLocks/>
          </p:cNvSpPr>
          <p:nvPr/>
        </p:nvSpPr>
        <p:spPr bwMode="gray">
          <a:xfrm>
            <a:off x="526944" y="316696"/>
            <a:ext cx="872373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VERBAL VS. NON-VERBAL COMMUNICATION:</a:t>
            </a:r>
          </a:p>
        </p:txBody>
      </p:sp>
      <p:sp>
        <p:nvSpPr>
          <p:cNvPr id="5" name="TextBox 4">
            <a:extLst>
              <a:ext uri="{FF2B5EF4-FFF2-40B4-BE49-F238E27FC236}">
                <a16:creationId xmlns:a16="http://schemas.microsoft.com/office/drawing/2014/main" id="{B26EAAD5-E9FA-70C2-2E9E-238FA70AEAD6}"/>
              </a:ext>
            </a:extLst>
          </p:cNvPr>
          <p:cNvSpPr txBox="1"/>
          <p:nvPr/>
        </p:nvSpPr>
        <p:spPr>
          <a:xfrm>
            <a:off x="526943" y="1270801"/>
            <a:ext cx="10247737" cy="66358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According to Mehrabian’s studies, nonverbal communication is more greatly weighted than verbal communication.</a:t>
            </a:r>
          </a:p>
        </p:txBody>
      </p:sp>
      <p:pic>
        <p:nvPicPr>
          <p:cNvPr id="3" name="Picture 2">
            <a:extLst>
              <a:ext uri="{FF2B5EF4-FFF2-40B4-BE49-F238E27FC236}">
                <a16:creationId xmlns:a16="http://schemas.microsoft.com/office/drawing/2014/main" id="{44A08846-E525-EFB7-1B05-B5F70603FED9}"/>
              </a:ext>
            </a:extLst>
          </p:cNvPr>
          <p:cNvPicPr>
            <a:picLocks noChangeAspect="1"/>
          </p:cNvPicPr>
          <p:nvPr/>
        </p:nvPicPr>
        <p:blipFill>
          <a:blip r:embed="rId4"/>
          <a:srcRect b="5727"/>
          <a:stretch/>
        </p:blipFill>
        <p:spPr>
          <a:xfrm>
            <a:off x="1782719" y="2147741"/>
            <a:ext cx="8321761" cy="4253059"/>
          </a:xfrm>
          <a:prstGeom prst="rect">
            <a:avLst/>
          </a:prstGeom>
        </p:spPr>
      </p:pic>
    </p:spTree>
    <p:custDataLst>
      <p:tags r:id="rId1"/>
    </p:custDataLst>
    <p:extLst>
      <p:ext uri="{BB962C8B-B14F-4D97-AF65-F5344CB8AC3E}">
        <p14:creationId xmlns:p14="http://schemas.microsoft.com/office/powerpoint/2010/main" val="403315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FCE83-94F3-5644-5FC5-22DE3DB1F37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F7811CE-24BC-4DA8-C0EF-386C27B40D5D}"/>
              </a:ext>
            </a:extLst>
          </p:cNvPr>
          <p:cNvSpPr txBox="1"/>
          <p:nvPr/>
        </p:nvSpPr>
        <p:spPr>
          <a:xfrm>
            <a:off x="526943" y="1270801"/>
            <a:ext cx="6564079"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The Power of Tone</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83A02433-5743-AE8F-8534-DEA18563F12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MASTERING VERBAL COMMUNICATION</a:t>
            </a:r>
          </a:p>
        </p:txBody>
      </p:sp>
      <p:sp>
        <p:nvSpPr>
          <p:cNvPr id="13" name="TextBox 12">
            <a:extLst>
              <a:ext uri="{FF2B5EF4-FFF2-40B4-BE49-F238E27FC236}">
                <a16:creationId xmlns:a16="http://schemas.microsoft.com/office/drawing/2014/main" id="{1D77C69D-0207-4948-84A0-CCC04F4B539D}"/>
              </a:ext>
            </a:extLst>
          </p:cNvPr>
          <p:cNvSpPr txBox="1"/>
          <p:nvPr/>
        </p:nvSpPr>
        <p:spPr>
          <a:xfrm>
            <a:off x="3684894" y="2130457"/>
            <a:ext cx="3889613" cy="369332"/>
          </a:xfrm>
          <a:prstGeom prst="rect">
            <a:avLst/>
          </a:prstGeom>
          <a:noFill/>
          <a:ln>
            <a:noFill/>
          </a:ln>
        </p:spPr>
        <p:txBody>
          <a:bodyPr wrap="square">
            <a:spAutoFit/>
          </a:bodyPr>
          <a:lstStyle/>
          <a:p>
            <a:pPr marL="114300">
              <a:buClr>
                <a:schemeClr val="tx1"/>
              </a:buClr>
            </a:pPr>
            <a:r>
              <a:rPr lang="en-GB" b="1">
                <a:solidFill>
                  <a:srgbClr val="00417C"/>
                </a:solidFill>
                <a:latin typeface="Arial" panose="020B0604020202020204" pitchFamily="34" charset="0"/>
                <a:cs typeface="Arial" panose="020B0604020202020204" pitchFamily="34" charset="0"/>
              </a:rPr>
              <a:t>I didn’t say he stole the money.</a:t>
            </a:r>
            <a:endParaRPr kumimoji="0" lang="en-US" b="0" i="0"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D5DB91-F5D6-42B2-9845-2CF4C6901B28}"/>
              </a:ext>
            </a:extLst>
          </p:cNvPr>
          <p:cNvSpPr txBox="1"/>
          <p:nvPr/>
        </p:nvSpPr>
        <p:spPr>
          <a:xfrm>
            <a:off x="3684894" y="3323573"/>
            <a:ext cx="3889613" cy="369332"/>
          </a:xfrm>
          <a:prstGeom prst="rect">
            <a:avLst/>
          </a:prstGeom>
          <a:noFill/>
          <a:ln>
            <a:noFill/>
          </a:ln>
        </p:spPr>
        <p:txBody>
          <a:bodyPr wrap="square">
            <a:spAutoFit/>
          </a:bodyPr>
          <a:lstStyle/>
          <a:p>
            <a:pPr marL="114300">
              <a:buClr>
                <a:schemeClr val="tx1"/>
              </a:buClr>
            </a:pPr>
            <a:r>
              <a:rPr lang="en-GB" b="1" u="sng">
                <a:solidFill>
                  <a:srgbClr val="FF0000"/>
                </a:solidFill>
                <a:latin typeface="Arial" panose="020B0604020202020204" pitchFamily="34" charset="0"/>
                <a:cs typeface="Arial" panose="020B0604020202020204" pitchFamily="34" charset="0"/>
              </a:rPr>
              <a:t>I </a:t>
            </a:r>
            <a:r>
              <a:rPr lang="en-GB" b="1">
                <a:solidFill>
                  <a:srgbClr val="00417C"/>
                </a:solidFill>
                <a:latin typeface="Arial" panose="020B0604020202020204" pitchFamily="34" charset="0"/>
                <a:cs typeface="Arial" panose="020B0604020202020204" pitchFamily="34" charset="0"/>
              </a:rPr>
              <a:t>didn’t say he stole the money.</a:t>
            </a:r>
            <a:endParaRPr kumimoji="0" lang="en-US" b="0" i="0"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28D45EA-8F32-5AC4-C69D-A3C695DD8395}"/>
              </a:ext>
            </a:extLst>
          </p:cNvPr>
          <p:cNvSpPr txBox="1"/>
          <p:nvPr/>
        </p:nvSpPr>
        <p:spPr>
          <a:xfrm>
            <a:off x="3684894" y="3698786"/>
            <a:ext cx="3889613" cy="369332"/>
          </a:xfrm>
          <a:prstGeom prst="rect">
            <a:avLst/>
          </a:prstGeom>
          <a:noFill/>
          <a:ln>
            <a:noFill/>
          </a:ln>
        </p:spPr>
        <p:txBody>
          <a:bodyPr wrap="square">
            <a:spAutoFit/>
          </a:bodyPr>
          <a:lstStyle/>
          <a:p>
            <a:pPr marL="114300">
              <a:buClr>
                <a:schemeClr val="tx1"/>
              </a:buClr>
            </a:pPr>
            <a:r>
              <a:rPr lang="en-GB" b="1">
                <a:solidFill>
                  <a:srgbClr val="00417C"/>
                </a:solidFill>
                <a:latin typeface="Arial" panose="020B0604020202020204" pitchFamily="34" charset="0"/>
                <a:cs typeface="Arial" panose="020B0604020202020204" pitchFamily="34" charset="0"/>
              </a:rPr>
              <a:t>I </a:t>
            </a:r>
            <a:r>
              <a:rPr lang="en-GB" b="1" u="sng">
                <a:solidFill>
                  <a:srgbClr val="FF0000"/>
                </a:solidFill>
                <a:latin typeface="Arial" panose="020B0604020202020204" pitchFamily="34" charset="0"/>
                <a:cs typeface="Arial" panose="020B0604020202020204" pitchFamily="34" charset="0"/>
              </a:rPr>
              <a:t>didn’t</a:t>
            </a:r>
            <a:r>
              <a:rPr lang="en-GB" b="1">
                <a:solidFill>
                  <a:srgbClr val="00417C"/>
                </a:solidFill>
                <a:latin typeface="Arial" panose="020B0604020202020204" pitchFamily="34" charset="0"/>
                <a:cs typeface="Arial" panose="020B0604020202020204" pitchFamily="34" charset="0"/>
              </a:rPr>
              <a:t> say he stole the money.</a:t>
            </a:r>
            <a:endParaRPr kumimoji="0" lang="en-US" b="0" i="0"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00662E-39D9-4C68-A044-0AB83C589235}"/>
              </a:ext>
            </a:extLst>
          </p:cNvPr>
          <p:cNvSpPr txBox="1"/>
          <p:nvPr/>
        </p:nvSpPr>
        <p:spPr>
          <a:xfrm>
            <a:off x="3684893" y="4068118"/>
            <a:ext cx="3889613" cy="369332"/>
          </a:xfrm>
          <a:prstGeom prst="rect">
            <a:avLst/>
          </a:prstGeom>
          <a:noFill/>
          <a:ln>
            <a:noFill/>
          </a:ln>
        </p:spPr>
        <p:txBody>
          <a:bodyPr wrap="square">
            <a:spAutoFit/>
          </a:bodyPr>
          <a:lstStyle/>
          <a:p>
            <a:pPr marL="114300">
              <a:buClr>
                <a:schemeClr val="tx1"/>
              </a:buClr>
            </a:pPr>
            <a:r>
              <a:rPr lang="en-GB" b="1">
                <a:solidFill>
                  <a:srgbClr val="00417C"/>
                </a:solidFill>
                <a:latin typeface="Arial" panose="020B0604020202020204" pitchFamily="34" charset="0"/>
                <a:cs typeface="Arial" panose="020B0604020202020204" pitchFamily="34" charset="0"/>
              </a:rPr>
              <a:t>I didn’t </a:t>
            </a:r>
            <a:r>
              <a:rPr lang="en-GB" b="1" u="sng">
                <a:solidFill>
                  <a:srgbClr val="FF0000"/>
                </a:solidFill>
                <a:latin typeface="Arial" panose="020B0604020202020204" pitchFamily="34" charset="0"/>
                <a:cs typeface="Arial" panose="020B0604020202020204" pitchFamily="34" charset="0"/>
              </a:rPr>
              <a:t>say</a:t>
            </a:r>
            <a:r>
              <a:rPr lang="en-GB" b="1">
                <a:solidFill>
                  <a:srgbClr val="00417C"/>
                </a:solidFill>
                <a:latin typeface="Arial" panose="020B0604020202020204" pitchFamily="34" charset="0"/>
                <a:cs typeface="Arial" panose="020B0604020202020204" pitchFamily="34" charset="0"/>
              </a:rPr>
              <a:t> he stole the money.</a:t>
            </a:r>
            <a:endParaRPr kumimoji="0" lang="en-US" b="0" i="0"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6D70138-E72F-6C03-9FD9-2BEF4397BE79}"/>
              </a:ext>
            </a:extLst>
          </p:cNvPr>
          <p:cNvSpPr txBox="1"/>
          <p:nvPr/>
        </p:nvSpPr>
        <p:spPr>
          <a:xfrm>
            <a:off x="3684894" y="4437450"/>
            <a:ext cx="3889613" cy="369332"/>
          </a:xfrm>
          <a:prstGeom prst="rect">
            <a:avLst/>
          </a:prstGeom>
          <a:noFill/>
          <a:ln>
            <a:noFill/>
          </a:ln>
        </p:spPr>
        <p:txBody>
          <a:bodyPr wrap="square">
            <a:spAutoFit/>
          </a:bodyPr>
          <a:lstStyle/>
          <a:p>
            <a:pPr marL="114300">
              <a:buClr>
                <a:schemeClr val="tx1"/>
              </a:buClr>
            </a:pPr>
            <a:r>
              <a:rPr lang="en-GB" b="1">
                <a:solidFill>
                  <a:srgbClr val="00417C"/>
                </a:solidFill>
                <a:latin typeface="Arial" panose="020B0604020202020204" pitchFamily="34" charset="0"/>
                <a:cs typeface="Arial" panose="020B0604020202020204" pitchFamily="34" charset="0"/>
              </a:rPr>
              <a:t>I didn’t say </a:t>
            </a:r>
            <a:r>
              <a:rPr lang="en-GB" b="1" u="sng">
                <a:solidFill>
                  <a:srgbClr val="FF0000"/>
                </a:solidFill>
                <a:latin typeface="Arial" panose="020B0604020202020204" pitchFamily="34" charset="0"/>
                <a:cs typeface="Arial" panose="020B0604020202020204" pitchFamily="34" charset="0"/>
              </a:rPr>
              <a:t>he</a:t>
            </a:r>
            <a:r>
              <a:rPr lang="en-GB" b="1">
                <a:solidFill>
                  <a:srgbClr val="00417C"/>
                </a:solidFill>
                <a:latin typeface="Arial" panose="020B0604020202020204" pitchFamily="34" charset="0"/>
                <a:cs typeface="Arial" panose="020B0604020202020204" pitchFamily="34" charset="0"/>
              </a:rPr>
              <a:t> stole the money.</a:t>
            </a:r>
            <a:endParaRPr kumimoji="0" lang="en-US" b="0" i="0"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A31A2-8F39-2E00-F18B-23AA0AFECAE3}"/>
              </a:ext>
            </a:extLst>
          </p:cNvPr>
          <p:cNvSpPr txBox="1"/>
          <p:nvPr/>
        </p:nvSpPr>
        <p:spPr>
          <a:xfrm>
            <a:off x="3684893" y="4806782"/>
            <a:ext cx="3889613" cy="369332"/>
          </a:xfrm>
          <a:prstGeom prst="rect">
            <a:avLst/>
          </a:prstGeom>
          <a:noFill/>
          <a:ln>
            <a:noFill/>
          </a:ln>
        </p:spPr>
        <p:txBody>
          <a:bodyPr wrap="square">
            <a:spAutoFit/>
          </a:bodyPr>
          <a:lstStyle/>
          <a:p>
            <a:pPr marL="114300">
              <a:buClr>
                <a:schemeClr val="tx1"/>
              </a:buClr>
            </a:pPr>
            <a:r>
              <a:rPr lang="en-GB" b="1">
                <a:solidFill>
                  <a:srgbClr val="00417C"/>
                </a:solidFill>
                <a:latin typeface="Arial" panose="020B0604020202020204" pitchFamily="34" charset="0"/>
                <a:cs typeface="Arial" panose="020B0604020202020204" pitchFamily="34" charset="0"/>
              </a:rPr>
              <a:t>I didn’t say he </a:t>
            </a:r>
            <a:r>
              <a:rPr lang="en-GB" b="1" u="sng">
                <a:solidFill>
                  <a:srgbClr val="FF0000"/>
                </a:solidFill>
                <a:latin typeface="Arial" panose="020B0604020202020204" pitchFamily="34" charset="0"/>
                <a:cs typeface="Arial" panose="020B0604020202020204" pitchFamily="34" charset="0"/>
              </a:rPr>
              <a:t>stole</a:t>
            </a:r>
            <a:r>
              <a:rPr lang="en-GB" b="1">
                <a:solidFill>
                  <a:srgbClr val="00417C"/>
                </a:solidFill>
                <a:latin typeface="Arial" panose="020B0604020202020204" pitchFamily="34" charset="0"/>
                <a:cs typeface="Arial" panose="020B0604020202020204" pitchFamily="34" charset="0"/>
              </a:rPr>
              <a:t> the money.</a:t>
            </a:r>
            <a:endParaRPr kumimoji="0" lang="en-US" b="0" i="0"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00B20F2-5E14-B1AB-4C06-19D0FF5E5F1D}"/>
              </a:ext>
            </a:extLst>
          </p:cNvPr>
          <p:cNvSpPr txBox="1"/>
          <p:nvPr/>
        </p:nvSpPr>
        <p:spPr>
          <a:xfrm>
            <a:off x="3684893" y="5176114"/>
            <a:ext cx="3889613" cy="369332"/>
          </a:xfrm>
          <a:prstGeom prst="rect">
            <a:avLst/>
          </a:prstGeom>
          <a:noFill/>
          <a:ln>
            <a:noFill/>
          </a:ln>
        </p:spPr>
        <p:txBody>
          <a:bodyPr wrap="square">
            <a:spAutoFit/>
          </a:bodyPr>
          <a:lstStyle/>
          <a:p>
            <a:pPr marL="114300">
              <a:buClr>
                <a:schemeClr val="tx1"/>
              </a:buClr>
            </a:pPr>
            <a:r>
              <a:rPr lang="en-GB" b="1">
                <a:solidFill>
                  <a:srgbClr val="00417C"/>
                </a:solidFill>
                <a:latin typeface="Arial" panose="020B0604020202020204" pitchFamily="34" charset="0"/>
                <a:cs typeface="Arial" panose="020B0604020202020204" pitchFamily="34" charset="0"/>
              </a:rPr>
              <a:t>I didn’t say he stole</a:t>
            </a:r>
            <a:r>
              <a:rPr lang="en-GB" b="1">
                <a:solidFill>
                  <a:srgbClr val="FF0000"/>
                </a:solidFill>
                <a:latin typeface="Arial" panose="020B0604020202020204" pitchFamily="34" charset="0"/>
                <a:cs typeface="Arial" panose="020B0604020202020204" pitchFamily="34" charset="0"/>
              </a:rPr>
              <a:t> </a:t>
            </a:r>
            <a:r>
              <a:rPr lang="en-GB" b="1" u="sng">
                <a:solidFill>
                  <a:srgbClr val="FF0000"/>
                </a:solidFill>
                <a:latin typeface="Arial" panose="020B0604020202020204" pitchFamily="34" charset="0"/>
                <a:cs typeface="Arial" panose="020B0604020202020204" pitchFamily="34" charset="0"/>
              </a:rPr>
              <a:t>the</a:t>
            </a:r>
            <a:r>
              <a:rPr lang="en-GB" b="1">
                <a:solidFill>
                  <a:srgbClr val="FF0000"/>
                </a:solidFill>
                <a:latin typeface="Arial" panose="020B0604020202020204" pitchFamily="34" charset="0"/>
                <a:cs typeface="Arial" panose="020B0604020202020204" pitchFamily="34" charset="0"/>
              </a:rPr>
              <a:t> </a:t>
            </a:r>
            <a:r>
              <a:rPr lang="en-GB" b="1">
                <a:solidFill>
                  <a:srgbClr val="00417C"/>
                </a:solidFill>
                <a:latin typeface="Arial" panose="020B0604020202020204" pitchFamily="34" charset="0"/>
                <a:cs typeface="Arial" panose="020B0604020202020204" pitchFamily="34" charset="0"/>
              </a:rPr>
              <a:t>money.</a:t>
            </a:r>
            <a:endParaRPr kumimoji="0" lang="en-US" b="0" i="0"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347B5BA-D0AE-359B-506F-1F67276F694A}"/>
              </a:ext>
            </a:extLst>
          </p:cNvPr>
          <p:cNvSpPr txBox="1"/>
          <p:nvPr/>
        </p:nvSpPr>
        <p:spPr>
          <a:xfrm>
            <a:off x="3684892" y="5545446"/>
            <a:ext cx="3889613" cy="369332"/>
          </a:xfrm>
          <a:prstGeom prst="rect">
            <a:avLst/>
          </a:prstGeom>
          <a:noFill/>
          <a:ln>
            <a:noFill/>
          </a:ln>
        </p:spPr>
        <p:txBody>
          <a:bodyPr wrap="square">
            <a:spAutoFit/>
          </a:bodyPr>
          <a:lstStyle/>
          <a:p>
            <a:pPr marL="114300">
              <a:buClr>
                <a:schemeClr val="tx1"/>
              </a:buClr>
            </a:pPr>
            <a:r>
              <a:rPr lang="en-GB" b="1">
                <a:solidFill>
                  <a:srgbClr val="00417C"/>
                </a:solidFill>
                <a:latin typeface="Arial" panose="020B0604020202020204" pitchFamily="34" charset="0"/>
                <a:cs typeface="Arial" panose="020B0604020202020204" pitchFamily="34" charset="0"/>
              </a:rPr>
              <a:t>I didn’t say he stole the </a:t>
            </a:r>
            <a:r>
              <a:rPr lang="en-GB" b="1" u="sng">
                <a:solidFill>
                  <a:srgbClr val="FF0000"/>
                </a:solidFill>
                <a:latin typeface="Arial" panose="020B0604020202020204" pitchFamily="34" charset="0"/>
                <a:cs typeface="Arial" panose="020B0604020202020204" pitchFamily="34" charset="0"/>
              </a:rPr>
              <a:t>money.</a:t>
            </a:r>
            <a:endParaRPr kumimoji="0" lang="en-US" b="0" i="0" u="sng" strike="noStrike" kern="100" cap="none" spc="0" normalizeH="0" baseline="0" noProof="0">
              <a:ln>
                <a:noFill/>
              </a:ln>
              <a:solidFill>
                <a:srgbClr val="FF0000"/>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90A7A35-FE24-E0EF-3379-955A8C8313AA}"/>
              </a:ext>
            </a:extLst>
          </p:cNvPr>
          <p:cNvSpPr txBox="1"/>
          <p:nvPr/>
        </p:nvSpPr>
        <p:spPr>
          <a:xfrm>
            <a:off x="1664043" y="2590790"/>
            <a:ext cx="9564130" cy="369332"/>
          </a:xfrm>
          <a:prstGeom prst="rect">
            <a:avLst/>
          </a:prstGeom>
          <a:noFill/>
          <a:ln>
            <a:noFill/>
          </a:ln>
        </p:spPr>
        <p:txBody>
          <a:bodyPr wrap="square">
            <a:spAutoFit/>
          </a:bodyPr>
          <a:lstStyle/>
          <a:p>
            <a:pPr marL="114300">
              <a:buClr>
                <a:schemeClr val="tx1"/>
              </a:buClr>
            </a:pPr>
            <a:r>
              <a:rPr lang="en-GB" b="1">
                <a:solidFill>
                  <a:srgbClr val="00417C"/>
                </a:solidFill>
                <a:latin typeface="Arial" panose="020B0604020202020204" pitchFamily="34" charset="0"/>
                <a:cs typeface="Arial" panose="020B0604020202020204" pitchFamily="34" charset="0"/>
              </a:rPr>
              <a:t>How many different meanings can this sentence have, without changing anything?</a:t>
            </a:r>
            <a:endParaRPr kumimoji="0" lang="en-US" b="0" i="0"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57824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5" grpId="0"/>
      <p:bldP spid="6" grpId="0"/>
      <p:bldP spid="7" grpId="0"/>
      <p:bldP spid="8" grpId="0"/>
      <p:bldP spid="9" grpId="0"/>
      <p:bldP spid="11"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479F2-4C90-8463-DF15-9C1F2BB9144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39A592F-3BF0-88E1-AE50-BE7AFA1F0BD5}"/>
              </a:ext>
            </a:extLst>
          </p:cNvPr>
          <p:cNvSpPr txBox="1"/>
          <p:nvPr/>
        </p:nvSpPr>
        <p:spPr>
          <a:xfrm>
            <a:off x="526943" y="1270801"/>
            <a:ext cx="6564079" cy="429021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Telephone Etiquette — Making Voice Count</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Answer promptly and professionally</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Smile while speaking — it reflects in your voice!</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Speak clearly and at a moderate pace</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Listen actively — no multitasking</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Avoid interrupting; use verbal nods like “I understand,” “Yes,” etc.</a:t>
            </a:r>
          </a:p>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Always confirm understanding before ending the call</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4099" name="Picture 3" descr="Telephone Etiquette">
            <a:extLst>
              <a:ext uri="{FF2B5EF4-FFF2-40B4-BE49-F238E27FC236}">
                <a16:creationId xmlns:a16="http://schemas.microsoft.com/office/drawing/2014/main" id="{AA949D1C-8F56-846C-E2BA-DDE9AFE6D4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00"/>
          <a:stretch/>
        </p:blipFill>
        <p:spPr bwMode="auto">
          <a:xfrm>
            <a:off x="6507481" y="-1"/>
            <a:ext cx="5684520" cy="656407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FA33D06-D15E-740B-8C19-98958487A34A}"/>
              </a:ext>
            </a:extLst>
          </p:cNvPr>
          <p:cNvSpPr txBox="1">
            <a:spLocks/>
          </p:cNvSpPr>
          <p:nvPr/>
        </p:nvSpPr>
        <p:spPr bwMode="gray">
          <a:xfrm>
            <a:off x="526944" y="316696"/>
            <a:ext cx="801655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b="1" kern="0">
                <a:solidFill>
                  <a:srgbClr val="005BAA"/>
                </a:solidFill>
                <a:latin typeface="Arial (Headings)"/>
                <a:cs typeface="Calibri"/>
              </a:rPr>
              <a:t>MASTERING VERBAL COMMUNICATION </a:t>
            </a:r>
          </a:p>
          <a:p>
            <a:pPr lvl="0" defTabSz="913526">
              <a:tabLst>
                <a:tab pos="275353" algn="l"/>
              </a:tabLst>
              <a:defRPr/>
            </a:pPr>
            <a:r>
              <a:rPr lang="en-US" sz="1800" kern="0">
                <a:solidFill>
                  <a:srgbClr val="005BAA"/>
                </a:solidFill>
                <a:latin typeface="Arial (Headings)"/>
                <a:cs typeface="Calibri"/>
              </a:rPr>
              <a:t>THE POWER OF TONE</a:t>
            </a:r>
          </a:p>
        </p:txBody>
      </p:sp>
    </p:spTree>
    <p:custDataLst>
      <p:tags r:id="rId1"/>
    </p:custDataLst>
    <p:extLst>
      <p:ext uri="{BB962C8B-B14F-4D97-AF65-F5344CB8AC3E}">
        <p14:creationId xmlns:p14="http://schemas.microsoft.com/office/powerpoint/2010/main" val="331947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45527-21F5-88BC-EC82-2547AEB5A46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6BABED0-032B-8A82-2D0A-50E8469EA719}"/>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5" name="TextBox 4">
            <a:extLst>
              <a:ext uri="{FF2B5EF4-FFF2-40B4-BE49-F238E27FC236}">
                <a16:creationId xmlns:a16="http://schemas.microsoft.com/office/drawing/2014/main" id="{ABA0D305-B53C-7436-DAFF-812B015F02F2}"/>
              </a:ext>
            </a:extLst>
          </p:cNvPr>
          <p:cNvSpPr txBox="1"/>
          <p:nvPr/>
        </p:nvSpPr>
        <p:spPr>
          <a:xfrm>
            <a:off x="526943" y="1270801"/>
            <a:ext cx="6209137" cy="383322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Body Language</a:t>
            </a:r>
          </a:p>
          <a:p>
            <a:pPr marL="285750" indent="-285750">
              <a:lnSpc>
                <a:spcPct val="250000"/>
              </a:lnSpc>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Eye contact, posture, gestures</a:t>
            </a:r>
          </a:p>
          <a:p>
            <a:pPr marL="285750" indent="-285750">
              <a:lnSpc>
                <a:spcPct val="250000"/>
              </a:lnSpc>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Facial expressions and micro expressions</a:t>
            </a:r>
          </a:p>
          <a:p>
            <a:pPr marL="285750" indent="-285750">
              <a:lnSpc>
                <a:spcPct val="250000"/>
              </a:lnSpc>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Personal space &amp; cultural sensitivity</a:t>
            </a:r>
          </a:p>
          <a:p>
            <a:pPr marL="285750" indent="-285750">
              <a:lnSpc>
                <a:spcPct val="250000"/>
              </a:lnSpc>
              <a:buFont typeface="Arial" panose="020B0604020202020204" pitchFamily="34" charset="0"/>
              <a:buChar cha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Non-verbal cues can support — or sabotage —  your message</a:t>
            </a:r>
          </a:p>
        </p:txBody>
      </p:sp>
      <p:pic>
        <p:nvPicPr>
          <p:cNvPr id="19458" name="Picture 2" descr="Convey Confidence as a Leader by Perfecting Your Body Language">
            <a:extLst>
              <a:ext uri="{FF2B5EF4-FFF2-40B4-BE49-F238E27FC236}">
                <a16:creationId xmlns:a16="http://schemas.microsoft.com/office/drawing/2014/main" id="{5BD55835-E4D5-7460-1514-91E9A5BFA8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53" r="30505"/>
          <a:stretch/>
        </p:blipFill>
        <p:spPr bwMode="auto">
          <a:xfrm>
            <a:off x="6583680" y="1"/>
            <a:ext cx="5608320" cy="65591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4181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282A7-7527-4C08-03E3-82D6099633B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65A540B-4341-FB75-64BD-8DA55FFC5D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406C60CC-BDE5-9D17-7C1B-308B989C4956}"/>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7" name="TextBox 6">
            <a:extLst>
              <a:ext uri="{FF2B5EF4-FFF2-40B4-BE49-F238E27FC236}">
                <a16:creationId xmlns:a16="http://schemas.microsoft.com/office/drawing/2014/main" id="{C2013794-EC72-00D5-F6D8-B10278D77AEA}"/>
              </a:ext>
            </a:extLst>
          </p:cNvPr>
          <p:cNvSpPr txBox="1"/>
          <p:nvPr/>
        </p:nvSpPr>
        <p:spPr>
          <a:xfrm>
            <a:off x="2943456" y="1254755"/>
            <a:ext cx="7848071" cy="681042"/>
          </a:xfrm>
          <a:prstGeom prst="rect">
            <a:avLst/>
          </a:prstGeom>
          <a:noFill/>
        </p:spPr>
        <p:txBody>
          <a:bodyPr wrap="square" lIns="90000" rIns="90000" rtlCol="0" anchor="ctr">
            <a:noAutofit/>
          </a:bodyPr>
          <a:lstStyle/>
          <a:p>
            <a:pPr lvl="0"/>
            <a:endParaRPr kumimoji="0" lang="en-US" sz="1800" b="0" i="0" u="none" strike="noStrike" kern="1200" cap="none" spc="0" normalizeH="0" baseline="0" noProof="0">
              <a:ln>
                <a:noFill/>
              </a:ln>
              <a:solidFill>
                <a:srgbClr val="00417C"/>
              </a:solidFill>
              <a:effectLst/>
              <a:uLnTx/>
              <a:uFillTx/>
              <a:latin typeface="Gotham Condensed Book" panose="02000606030000020004" pitchFamily="50" charset="0"/>
              <a:ea typeface="Open Sans Regular" charset="0"/>
              <a:cs typeface="Open Sans Regular" charset="0"/>
            </a:endParaRPr>
          </a:p>
        </p:txBody>
      </p:sp>
      <p:sp>
        <p:nvSpPr>
          <p:cNvPr id="32" name="TextBox 31">
            <a:extLst>
              <a:ext uri="{FF2B5EF4-FFF2-40B4-BE49-F238E27FC236}">
                <a16:creationId xmlns:a16="http://schemas.microsoft.com/office/drawing/2014/main" id="{F000464C-F95E-18B9-58C5-19C0B642D623}"/>
              </a:ext>
            </a:extLst>
          </p:cNvPr>
          <p:cNvSpPr txBox="1"/>
          <p:nvPr/>
        </p:nvSpPr>
        <p:spPr>
          <a:xfrm>
            <a:off x="1048653" y="1384802"/>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Your Body Speaks First</a:t>
            </a:r>
          </a:p>
        </p:txBody>
      </p:sp>
      <p:sp>
        <p:nvSpPr>
          <p:cNvPr id="5" name="Rounded Rectangle 3">
            <a:extLst>
              <a:ext uri="{FF2B5EF4-FFF2-40B4-BE49-F238E27FC236}">
                <a16:creationId xmlns:a16="http://schemas.microsoft.com/office/drawing/2014/main" id="{D24FBE9B-8D88-C350-5CDF-8093AC23E108}"/>
              </a:ext>
            </a:extLst>
          </p:cNvPr>
          <p:cNvSpPr>
            <a:spLocks/>
          </p:cNvSpPr>
          <p:nvPr/>
        </p:nvSpPr>
        <p:spPr>
          <a:xfrm>
            <a:off x="668573" y="2213800"/>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54" name="Rounded Rectangle 3">
            <a:extLst>
              <a:ext uri="{FF2B5EF4-FFF2-40B4-BE49-F238E27FC236}">
                <a16:creationId xmlns:a16="http://schemas.microsoft.com/office/drawing/2014/main" id="{1A2CC44E-C872-DECC-89A8-B4AC58D068EE}"/>
              </a:ext>
            </a:extLst>
          </p:cNvPr>
          <p:cNvSpPr>
            <a:spLocks/>
          </p:cNvSpPr>
          <p:nvPr/>
        </p:nvSpPr>
        <p:spPr>
          <a:xfrm>
            <a:off x="668573" y="3243963"/>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60" name="Rounded Rectangle 3">
            <a:extLst>
              <a:ext uri="{FF2B5EF4-FFF2-40B4-BE49-F238E27FC236}">
                <a16:creationId xmlns:a16="http://schemas.microsoft.com/office/drawing/2014/main" id="{FAA84CC1-27C5-986F-517E-B85AE77B617D}"/>
              </a:ext>
            </a:extLst>
          </p:cNvPr>
          <p:cNvSpPr>
            <a:spLocks/>
          </p:cNvSpPr>
          <p:nvPr/>
        </p:nvSpPr>
        <p:spPr>
          <a:xfrm>
            <a:off x="668573" y="4287659"/>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pic>
        <p:nvPicPr>
          <p:cNvPr id="9" name="Graphic 8" descr="Badge 1 with solid fill">
            <a:extLst>
              <a:ext uri="{FF2B5EF4-FFF2-40B4-BE49-F238E27FC236}">
                <a16:creationId xmlns:a16="http://schemas.microsoft.com/office/drawing/2014/main" id="{2C130C5F-64F0-F3A9-8030-AF30BFFF40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pic>
        <p:nvPicPr>
          <p:cNvPr id="14" name="Graphic 13" descr="Badge with solid fill">
            <a:extLst>
              <a:ext uri="{FF2B5EF4-FFF2-40B4-BE49-F238E27FC236}">
                <a16:creationId xmlns:a16="http://schemas.microsoft.com/office/drawing/2014/main" id="{A899666B-5432-DF09-3CCA-19321F5B97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253" y="1951859"/>
            <a:ext cx="914400" cy="914400"/>
          </a:xfrm>
          <a:prstGeom prst="rect">
            <a:avLst/>
          </a:prstGeom>
        </p:spPr>
      </p:pic>
      <p:pic>
        <p:nvPicPr>
          <p:cNvPr id="16" name="Graphic 15" descr="Badge 3 with solid fill">
            <a:extLst>
              <a:ext uri="{FF2B5EF4-FFF2-40B4-BE49-F238E27FC236}">
                <a16:creationId xmlns:a16="http://schemas.microsoft.com/office/drawing/2014/main" id="{B3F46021-0A06-F585-298E-0991231B42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253" y="3016642"/>
            <a:ext cx="914400" cy="914400"/>
          </a:xfrm>
          <a:prstGeom prst="rect">
            <a:avLst/>
          </a:prstGeom>
        </p:spPr>
      </p:pic>
      <p:pic>
        <p:nvPicPr>
          <p:cNvPr id="20" name="Graphic 19" descr="Badge 4 with solid fill">
            <a:extLst>
              <a:ext uri="{FF2B5EF4-FFF2-40B4-BE49-F238E27FC236}">
                <a16:creationId xmlns:a16="http://schemas.microsoft.com/office/drawing/2014/main" id="{AFDEE944-42E0-551E-3717-9DF467435F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253" y="4040969"/>
            <a:ext cx="914400" cy="914400"/>
          </a:xfrm>
          <a:prstGeom prst="rect">
            <a:avLst/>
          </a:prstGeom>
        </p:spPr>
      </p:pic>
      <p:sp>
        <p:nvSpPr>
          <p:cNvPr id="3" name="TextBox 2">
            <a:extLst>
              <a:ext uri="{FF2B5EF4-FFF2-40B4-BE49-F238E27FC236}">
                <a16:creationId xmlns:a16="http://schemas.microsoft.com/office/drawing/2014/main" id="{3877A70E-019B-8650-0D4A-104669C02525}"/>
              </a:ext>
            </a:extLst>
          </p:cNvPr>
          <p:cNvSpPr txBox="1"/>
          <p:nvPr/>
        </p:nvSpPr>
        <p:spPr>
          <a:xfrm>
            <a:off x="1048652" y="2404257"/>
            <a:ext cx="6876147" cy="385718"/>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Posture = Confidence</a:t>
            </a:r>
            <a:endPar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ndParaRPr>
          </a:p>
        </p:txBody>
      </p:sp>
      <p:sp>
        <p:nvSpPr>
          <p:cNvPr id="4" name="TextBox 3">
            <a:extLst>
              <a:ext uri="{FF2B5EF4-FFF2-40B4-BE49-F238E27FC236}">
                <a16:creationId xmlns:a16="http://schemas.microsoft.com/office/drawing/2014/main" id="{90454594-E028-10B0-A35D-CA68520D7760}"/>
              </a:ext>
            </a:extLst>
          </p:cNvPr>
          <p:cNvSpPr txBox="1"/>
          <p:nvPr/>
        </p:nvSpPr>
        <p:spPr>
          <a:xfrm>
            <a:off x="1048653" y="3459780"/>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Genuine Eye Contact Builds Trust</a:t>
            </a:r>
            <a:endPar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ndParaRPr>
          </a:p>
        </p:txBody>
      </p:sp>
      <p:sp>
        <p:nvSpPr>
          <p:cNvPr id="6" name="TextBox 5">
            <a:extLst>
              <a:ext uri="{FF2B5EF4-FFF2-40B4-BE49-F238E27FC236}">
                <a16:creationId xmlns:a16="http://schemas.microsoft.com/office/drawing/2014/main" id="{9606C9CF-00C5-62D9-1A26-10638306D117}"/>
              </a:ext>
            </a:extLst>
          </p:cNvPr>
          <p:cNvSpPr txBox="1"/>
          <p:nvPr/>
        </p:nvSpPr>
        <p:spPr>
          <a:xfrm>
            <a:off x="1048652" y="4503475"/>
            <a:ext cx="6037947" cy="451893"/>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Respond To Their Energy, Not Just Their Words</a:t>
            </a:r>
            <a:endPar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ndParaRPr>
          </a:p>
        </p:txBody>
      </p:sp>
      <p:sp>
        <p:nvSpPr>
          <p:cNvPr id="12" name="Rounded Rectangle 3">
            <a:extLst>
              <a:ext uri="{FF2B5EF4-FFF2-40B4-BE49-F238E27FC236}">
                <a16:creationId xmlns:a16="http://schemas.microsoft.com/office/drawing/2014/main" id="{4AD92E37-FD7A-0DF8-B205-F824E8DDD0C5}"/>
              </a:ext>
            </a:extLst>
          </p:cNvPr>
          <p:cNvSpPr>
            <a:spLocks/>
          </p:cNvSpPr>
          <p:nvPr/>
        </p:nvSpPr>
        <p:spPr>
          <a:xfrm>
            <a:off x="668573" y="535137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15" name="TextBox 14">
            <a:extLst>
              <a:ext uri="{FF2B5EF4-FFF2-40B4-BE49-F238E27FC236}">
                <a16:creationId xmlns:a16="http://schemas.microsoft.com/office/drawing/2014/main" id="{D9A62DEC-E89C-4DBE-3352-6DF79DC42EB3}"/>
              </a:ext>
            </a:extLst>
          </p:cNvPr>
          <p:cNvSpPr txBox="1"/>
          <p:nvPr/>
        </p:nvSpPr>
        <p:spPr>
          <a:xfrm>
            <a:off x="1048653" y="5567194"/>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Watch For Leaks: Your Face Tells The Truth</a:t>
            </a:r>
            <a:endParaRPr kumimoji="0" lang="en-US" sz="2000" b="1" i="0" u="none" strike="noStrike" kern="1200" cap="none" spc="0" normalizeH="0" baseline="0" noProof="0">
              <a:ln>
                <a:noFill/>
              </a:ln>
              <a:solidFill>
                <a:srgbClr val="00417C"/>
              </a:solidFill>
              <a:effectLst/>
              <a:uLnTx/>
              <a:uFillTx/>
              <a:latin typeface="Gotham Condensed Medium" panose="02000606030000020004" pitchFamily="50" charset="0"/>
            </a:endParaRPr>
          </a:p>
        </p:txBody>
      </p:sp>
      <p:pic>
        <p:nvPicPr>
          <p:cNvPr id="18" name="Graphic 17" descr="Badge 5 with solid fill">
            <a:extLst>
              <a:ext uri="{FF2B5EF4-FFF2-40B4-BE49-F238E27FC236}">
                <a16:creationId xmlns:a16="http://schemas.microsoft.com/office/drawing/2014/main" id="{6DA28EBB-AFA4-9259-C4DD-F728BA36C9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4252" y="5042898"/>
            <a:ext cx="914400" cy="914400"/>
          </a:xfrm>
          <a:prstGeom prst="rect">
            <a:avLst/>
          </a:prstGeom>
        </p:spPr>
      </p:pic>
    </p:spTree>
    <p:custDataLst>
      <p:tags r:id="rId1"/>
    </p:custDataLst>
    <p:extLst>
      <p:ext uri="{BB962C8B-B14F-4D97-AF65-F5344CB8AC3E}">
        <p14:creationId xmlns:p14="http://schemas.microsoft.com/office/powerpoint/2010/main" val="331294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32" grpId="0"/>
      <p:bldP spid="5" grpId="0" animBg="1"/>
      <p:bldP spid="54" grpId="0" animBg="1"/>
      <p:bldP spid="60" grpId="0" animBg="1"/>
      <p:bldP spid="3" grpId="0"/>
      <p:bldP spid="4" grpId="0"/>
      <p:bldP spid="6" grpId="0"/>
      <p:bldP spid="12" grpId="0" animBg="1"/>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8099-A62F-281A-D29A-0E3C1F2D684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29B1173-E9EC-D357-F918-940294393C88}"/>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765E862C-1B5C-63EC-7892-8068BA9012FB}"/>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9" name="Graphic 8" descr="Badge 1 with solid fill">
            <a:extLst>
              <a:ext uri="{FF2B5EF4-FFF2-40B4-BE49-F238E27FC236}">
                <a16:creationId xmlns:a16="http://schemas.microsoft.com/office/drawing/2014/main" id="{CD151BC8-B814-E819-C373-B932AF4981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4" name="TextBox 3">
            <a:extLst>
              <a:ext uri="{FF2B5EF4-FFF2-40B4-BE49-F238E27FC236}">
                <a16:creationId xmlns:a16="http://schemas.microsoft.com/office/drawing/2014/main" id="{FE25A5D6-94C3-60BF-4D3A-714DE162A33C}"/>
              </a:ext>
            </a:extLst>
          </p:cNvPr>
          <p:cNvSpPr txBox="1"/>
          <p:nvPr/>
        </p:nvSpPr>
        <p:spPr>
          <a:xfrm>
            <a:off x="1048653" y="1384802"/>
            <a:ext cx="5654208" cy="385394"/>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YOUR BODY SPEAKS FIRST</a:t>
            </a:r>
          </a:p>
        </p:txBody>
      </p:sp>
      <p:sp>
        <p:nvSpPr>
          <p:cNvPr id="5" name="TextBox 4">
            <a:extLst>
              <a:ext uri="{FF2B5EF4-FFF2-40B4-BE49-F238E27FC236}">
                <a16:creationId xmlns:a16="http://schemas.microsoft.com/office/drawing/2014/main" id="{1173A296-A3FB-C6AF-37A2-84D803BA6BE6}"/>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b="1">
                <a:solidFill>
                  <a:srgbClr val="00417C"/>
                </a:solidFill>
                <a:latin typeface="Arial" panose="020B0604020202020204" pitchFamily="34" charset="0"/>
                <a:cs typeface="Arial" panose="020B0604020202020204" pitchFamily="34" charset="0"/>
              </a:rPr>
              <a:t>First Impressions are Physical</a:t>
            </a:r>
          </a:p>
          <a:p>
            <a:pPr lvl="0">
              <a:defRPr/>
            </a:pPr>
            <a:endParaRPr lang="en-US" sz="1800">
              <a:solidFill>
                <a:srgbClr val="00417C"/>
              </a:solidFill>
              <a:latin typeface="Arial" panose="020B0604020202020204" pitchFamily="34" charset="0"/>
              <a:cs typeface="Arial" panose="020B0604020202020204" pitchFamily="34" charset="0"/>
            </a:endParaRPr>
          </a:p>
          <a:p>
            <a:pPr marL="342900" lvl="0" indent="-342900">
              <a:lnSpc>
                <a:spcPct val="150000"/>
              </a:lnSpc>
              <a:buFont typeface="Arial" panose="020B0604020202020204" pitchFamily="34" charset="0"/>
              <a:buChar char="•"/>
              <a:defRPr/>
            </a:pPr>
            <a:r>
              <a:rPr lang="en-US" sz="1800">
                <a:solidFill>
                  <a:schemeClr val="tx1"/>
                </a:solidFill>
                <a:latin typeface="Arial" panose="020B0604020202020204" pitchFamily="34" charset="0"/>
                <a:cs typeface="Arial" panose="020B0604020202020204" pitchFamily="34" charset="0"/>
              </a:rPr>
              <a:t>Walk in with Purpose</a:t>
            </a:r>
          </a:p>
          <a:p>
            <a:pPr marL="342900" lvl="0" indent="-342900">
              <a:lnSpc>
                <a:spcPct val="150000"/>
              </a:lnSpc>
              <a:buFont typeface="Arial" panose="020B0604020202020204" pitchFamily="34" charset="0"/>
              <a:buChar char="•"/>
              <a:defRPr/>
            </a:pPr>
            <a:r>
              <a:rPr lang="en-US" sz="1800">
                <a:solidFill>
                  <a:schemeClr val="tx1"/>
                </a:solidFill>
                <a:latin typeface="Arial" panose="020B0604020202020204" pitchFamily="34" charset="0"/>
                <a:cs typeface="Arial" panose="020B0604020202020204" pitchFamily="34" charset="0"/>
              </a:rPr>
              <a:t>Grounded, Open Stance</a:t>
            </a:r>
          </a:p>
          <a:p>
            <a:pPr marL="342900" lvl="0" indent="-342900">
              <a:lnSpc>
                <a:spcPct val="150000"/>
              </a:lnSpc>
              <a:buFont typeface="Arial" panose="020B0604020202020204" pitchFamily="34" charset="0"/>
              <a:buChar char="•"/>
              <a:defRPr/>
            </a:pPr>
            <a:r>
              <a:rPr lang="en-US" sz="1800">
                <a:solidFill>
                  <a:schemeClr val="tx1"/>
                </a:solidFill>
                <a:latin typeface="Arial" panose="020B0604020202020204" pitchFamily="34" charset="0"/>
                <a:cs typeface="Arial" panose="020B0604020202020204" pitchFamily="34" charset="0"/>
              </a:rPr>
              <a:t>Show You’re Present</a:t>
            </a:r>
            <a:endParaRPr kumimoji="0" lang="en-US" sz="18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58295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4A150-1844-0AD6-9B54-677B0E7B856D}"/>
            </a:ext>
          </a:extLst>
        </p:cNvPr>
        <p:cNvGrpSpPr/>
        <p:nvPr/>
      </p:nvGrpSpPr>
      <p:grpSpPr>
        <a:xfrm>
          <a:off x="0" y="0"/>
          <a:ext cx="0" cy="0"/>
          <a:chOff x="0" y="0"/>
          <a:chExt cx="0" cy="0"/>
        </a:xfrm>
      </p:grpSpPr>
      <p:pic>
        <p:nvPicPr>
          <p:cNvPr id="11" name="Graphic 10" descr="Badge with solid fill">
            <a:extLst>
              <a:ext uri="{FF2B5EF4-FFF2-40B4-BE49-F238E27FC236}">
                <a16:creationId xmlns:a16="http://schemas.microsoft.com/office/drawing/2014/main" id="{D5A67DBE-97B6-2CA5-0FD4-653D911352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30032"/>
            <a:ext cx="914400" cy="914400"/>
          </a:xfrm>
          <a:prstGeom prst="rect">
            <a:avLst/>
          </a:prstGeom>
        </p:spPr>
      </p:pic>
      <p:sp>
        <p:nvSpPr>
          <p:cNvPr id="10" name="Title 1">
            <a:extLst>
              <a:ext uri="{FF2B5EF4-FFF2-40B4-BE49-F238E27FC236}">
                <a16:creationId xmlns:a16="http://schemas.microsoft.com/office/drawing/2014/main" id="{4BB3A3E7-E09D-5F4D-DFC9-90605CEFE64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C82F148A-D77A-707F-33BF-E7559278D63A}"/>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3" name="TextBox 2">
            <a:extLst>
              <a:ext uri="{FF2B5EF4-FFF2-40B4-BE49-F238E27FC236}">
                <a16:creationId xmlns:a16="http://schemas.microsoft.com/office/drawing/2014/main" id="{E4046AE2-CBBC-C640-22E3-2877F5BABFB2}"/>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b="1">
                <a:solidFill>
                  <a:srgbClr val="00417C"/>
                </a:solidFill>
                <a:latin typeface="Arial" panose="020B0604020202020204" pitchFamily="34" charset="0"/>
                <a:cs typeface="Arial" panose="020B0604020202020204" pitchFamily="34" charset="0"/>
              </a:rPr>
              <a:t>Posture That Sells</a:t>
            </a:r>
          </a:p>
          <a:p>
            <a:pPr lvl="0">
              <a:lnSpc>
                <a:spcPct val="200000"/>
              </a:lnSpc>
              <a:defRPr/>
            </a:pPr>
            <a:r>
              <a:rPr lang="en-US" sz="1800">
                <a:solidFill>
                  <a:schemeClr val="tx1"/>
                </a:solidFill>
                <a:latin typeface="Arial" panose="020B0604020202020204" pitchFamily="34" charset="0"/>
                <a:cs typeface="Arial" panose="020B0604020202020204" pitchFamily="34" charset="0"/>
              </a:rPr>
              <a:t>✅ Open, Upright = Trust</a:t>
            </a:r>
          </a:p>
          <a:p>
            <a:pPr lvl="0">
              <a:lnSpc>
                <a:spcPct val="200000"/>
              </a:lnSpc>
              <a:defRPr/>
            </a:pPr>
            <a:r>
              <a:rPr lang="en-US" sz="1800">
                <a:solidFill>
                  <a:schemeClr val="tx1"/>
                </a:solidFill>
                <a:latin typeface="Arial" panose="020B0604020202020204" pitchFamily="34" charset="0"/>
                <a:cs typeface="Arial" panose="020B0604020202020204" pitchFamily="34" charset="0"/>
              </a:rPr>
              <a:t>❌ Crossed Arms = Barrier</a:t>
            </a:r>
          </a:p>
          <a:p>
            <a:pPr lvl="0">
              <a:lnSpc>
                <a:spcPct val="200000"/>
              </a:lnSpc>
              <a:defRPr/>
            </a:pPr>
            <a:r>
              <a:rPr lang="en-US" sz="1800">
                <a:solidFill>
                  <a:schemeClr val="tx1"/>
                </a:solidFill>
                <a:latin typeface="Arial" panose="020B0604020202020204" pitchFamily="34" charset="0"/>
                <a:cs typeface="Arial" panose="020B0604020202020204" pitchFamily="34" charset="0"/>
              </a:rPr>
              <a:t>↔️ Slight Angle = Friendly</a:t>
            </a:r>
            <a:endParaRPr kumimoji="0" lang="en-US" sz="18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E74E6A9-67DE-32C8-BBFF-D043F468C509}"/>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POSTURE = CONFIDENCE</a:t>
            </a:r>
          </a:p>
        </p:txBody>
      </p:sp>
    </p:spTree>
    <p:custDataLst>
      <p:tags r:id="rId1"/>
    </p:custDataLst>
    <p:extLst>
      <p:ext uri="{BB962C8B-B14F-4D97-AF65-F5344CB8AC3E}">
        <p14:creationId xmlns:p14="http://schemas.microsoft.com/office/powerpoint/2010/main" val="120355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A55F3-A1A7-154A-7345-6B4D75B82DD7}"/>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97701E71-B680-FE0E-7EAE-F4D78B53F277}"/>
              </a:ext>
            </a:extLst>
          </p:cNvPr>
          <p:cNvGrpSpPr/>
          <p:nvPr/>
        </p:nvGrpSpPr>
        <p:grpSpPr>
          <a:xfrm>
            <a:off x="15081" y="-6757"/>
            <a:ext cx="12161838" cy="6621566"/>
            <a:chOff x="0" y="-15821"/>
            <a:chExt cx="12192000" cy="6873821"/>
          </a:xfrm>
        </p:grpSpPr>
        <p:pic>
          <p:nvPicPr>
            <p:cNvPr id="2" name="Picture 1" descr="image">
              <a:extLst>
                <a:ext uri="{FF2B5EF4-FFF2-40B4-BE49-F238E27FC236}">
                  <a16:creationId xmlns:a16="http://schemas.microsoft.com/office/drawing/2014/main" id="{2188A3BF-048C-AF4C-8E43-957C88FC3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21"/>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044DBBB-C2C3-6EE1-7E3A-52BA4A6381E1}"/>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7633A56B-926E-391E-74AA-8AF76770B424}"/>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1:</a:t>
            </a:r>
            <a:br>
              <a:rPr lang="en-US" sz="2394">
                <a:solidFill>
                  <a:prstClr val="white"/>
                </a:solidFill>
                <a:latin typeface="Arial (Headings)"/>
              </a:rPr>
            </a:br>
            <a:r>
              <a:rPr lang="en-US" sz="2394">
                <a:solidFill>
                  <a:prstClr val="white"/>
                </a:solidFill>
                <a:latin typeface="Arial (Headings)"/>
              </a:rPr>
              <a:t> WHAT ARE THE 6 STAGES OF THE HERTZ PROCESS</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173816D4-2F55-E06B-83BB-720C01FB39E1}"/>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EEB82FF4-AD52-06F8-DA01-C83BF1A18494}"/>
              </a:ext>
            </a:extLst>
          </p:cNvPr>
          <p:cNvSpPr txBox="1">
            <a:spLocks/>
          </p:cNvSpPr>
          <p:nvPr/>
        </p:nvSpPr>
        <p:spPr>
          <a:xfrm>
            <a:off x="1800338" y="301557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Flip Chart Exercise</a:t>
            </a:r>
          </a:p>
        </p:txBody>
      </p:sp>
      <p:pic>
        <p:nvPicPr>
          <p:cNvPr id="7" name="Graphic 6" descr="Hourglass 30% with solid fill">
            <a:extLst>
              <a:ext uri="{FF2B5EF4-FFF2-40B4-BE49-F238E27FC236}">
                <a16:creationId xmlns:a16="http://schemas.microsoft.com/office/drawing/2014/main" id="{438D4CBA-6701-301C-C421-3D25BDD9E3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31F84C6E-BBA3-752A-BB08-5F4DFAC0F1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AC69C7A8-5779-878B-25F0-3DDAC030FF54}"/>
              </a:ext>
            </a:extLst>
          </p:cNvPr>
          <p:cNvSpPr txBox="1">
            <a:spLocks/>
          </p:cNvSpPr>
          <p:nvPr/>
        </p:nvSpPr>
        <p:spPr>
          <a:xfrm>
            <a:off x="1800338" y="399994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OPEN DISCUSSION</a:t>
            </a:r>
          </a:p>
        </p:txBody>
      </p:sp>
      <p:sp>
        <p:nvSpPr>
          <p:cNvPr id="16" name="Text Placeholder 6">
            <a:extLst>
              <a:ext uri="{FF2B5EF4-FFF2-40B4-BE49-F238E27FC236}">
                <a16:creationId xmlns:a16="http://schemas.microsoft.com/office/drawing/2014/main" id="{941CDC63-B3B7-7DB0-7ED5-F663082478E3}"/>
              </a:ext>
            </a:extLst>
          </p:cNvPr>
          <p:cNvSpPr txBox="1">
            <a:spLocks/>
          </p:cNvSpPr>
          <p:nvPr/>
        </p:nvSpPr>
        <p:spPr>
          <a:xfrm>
            <a:off x="1800338" y="5033798"/>
            <a:ext cx="429566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5 mins</a:t>
            </a:r>
          </a:p>
        </p:txBody>
      </p:sp>
    </p:spTree>
    <p:extLst>
      <p:ext uri="{BB962C8B-B14F-4D97-AF65-F5344CB8AC3E}">
        <p14:creationId xmlns:p14="http://schemas.microsoft.com/office/powerpoint/2010/main" val="167997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2CAED-66B0-35BC-2EA0-29DC80E2BBA1}"/>
            </a:ext>
          </a:extLst>
        </p:cNvPr>
        <p:cNvGrpSpPr/>
        <p:nvPr/>
      </p:nvGrpSpPr>
      <p:grpSpPr>
        <a:xfrm>
          <a:off x="0" y="0"/>
          <a:ext cx="0" cy="0"/>
          <a:chOff x="0" y="0"/>
          <a:chExt cx="0" cy="0"/>
        </a:xfrm>
      </p:grpSpPr>
      <p:pic>
        <p:nvPicPr>
          <p:cNvPr id="9" name="Graphic 8" descr="Badge 3 with solid fill">
            <a:extLst>
              <a:ext uri="{FF2B5EF4-FFF2-40B4-BE49-F238E27FC236}">
                <a16:creationId xmlns:a16="http://schemas.microsoft.com/office/drawing/2014/main" id="{95F3AB6C-621C-1FE4-5318-05FB6E7A38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7602"/>
            <a:ext cx="914400" cy="914400"/>
          </a:xfrm>
          <a:prstGeom prst="rect">
            <a:avLst/>
          </a:prstGeom>
        </p:spPr>
      </p:pic>
      <p:sp>
        <p:nvSpPr>
          <p:cNvPr id="10" name="Title 1">
            <a:extLst>
              <a:ext uri="{FF2B5EF4-FFF2-40B4-BE49-F238E27FC236}">
                <a16:creationId xmlns:a16="http://schemas.microsoft.com/office/drawing/2014/main" id="{33A9A837-759C-03BF-B0AA-211317FD25D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8236672B-45B2-29D8-7D7B-6BAE31731272}"/>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4" name="TextBox 3">
            <a:extLst>
              <a:ext uri="{FF2B5EF4-FFF2-40B4-BE49-F238E27FC236}">
                <a16:creationId xmlns:a16="http://schemas.microsoft.com/office/drawing/2014/main" id="{E0B0F197-7C78-A17B-B078-5987471BAA85}"/>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EYE CONTACT = CONNECTION</a:t>
            </a:r>
          </a:p>
        </p:txBody>
      </p:sp>
      <p:sp>
        <p:nvSpPr>
          <p:cNvPr id="5" name="TextBox 4">
            <a:extLst>
              <a:ext uri="{FF2B5EF4-FFF2-40B4-BE49-F238E27FC236}">
                <a16:creationId xmlns:a16="http://schemas.microsoft.com/office/drawing/2014/main" id="{26DBDC5A-12C1-3259-B56B-43BDAC88102C}"/>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b="1">
                <a:solidFill>
                  <a:srgbClr val="00417C"/>
                </a:solidFill>
                <a:latin typeface="Arial" panose="020B0604020202020204" pitchFamily="34" charset="0"/>
                <a:cs typeface="Arial" panose="020B0604020202020204" pitchFamily="34" charset="0"/>
              </a:rPr>
              <a:t> Look Them in the Eye</a:t>
            </a:r>
          </a:p>
          <a:p>
            <a:pPr lvl="0">
              <a:defRPr/>
            </a:pPr>
            <a:endParaRPr lang="en-US" sz="1800" b="1">
              <a:solidFill>
                <a:srgbClr val="00417C"/>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defRPr/>
            </a:pPr>
            <a:r>
              <a:rPr lang="en-US" sz="1800">
                <a:solidFill>
                  <a:schemeClr val="tx1"/>
                </a:solidFill>
                <a:latin typeface="Arial" panose="020B0604020202020204" pitchFamily="34" charset="0"/>
                <a:cs typeface="Arial" panose="020B0604020202020204" pitchFamily="34" charset="0"/>
              </a:rPr>
              <a:t>3–5 Sec Rule</a:t>
            </a:r>
          </a:p>
          <a:p>
            <a:pPr marL="342900" lvl="0" indent="-342900">
              <a:lnSpc>
                <a:spcPct val="200000"/>
              </a:lnSpc>
              <a:buFont typeface="Arial" panose="020B0604020202020204" pitchFamily="34" charset="0"/>
              <a:buChar char="•"/>
              <a:defRPr/>
            </a:pPr>
            <a:r>
              <a:rPr lang="en-US" sz="1800">
                <a:solidFill>
                  <a:schemeClr val="tx1"/>
                </a:solidFill>
                <a:latin typeface="Arial" panose="020B0604020202020204" pitchFamily="34" charset="0"/>
                <a:cs typeface="Arial" panose="020B0604020202020204" pitchFamily="34" charset="0"/>
              </a:rPr>
              <a:t>Focus Without Staring</a:t>
            </a:r>
          </a:p>
          <a:p>
            <a:pPr marL="342900" lvl="0" indent="-342900">
              <a:lnSpc>
                <a:spcPct val="200000"/>
              </a:lnSpc>
              <a:buFont typeface="Arial" panose="020B0604020202020204" pitchFamily="34" charset="0"/>
              <a:buChar char="•"/>
              <a:defRPr/>
            </a:pPr>
            <a:r>
              <a:rPr lang="en-US" sz="1800">
                <a:solidFill>
                  <a:schemeClr val="tx1"/>
                </a:solidFill>
                <a:latin typeface="Arial" panose="020B0604020202020204" pitchFamily="34" charset="0"/>
                <a:cs typeface="Arial" panose="020B0604020202020204" pitchFamily="34" charset="0"/>
              </a:rPr>
              <a:t>Pair with Gestures</a:t>
            </a:r>
            <a:endParaRPr kumimoji="0" lang="en-US" sz="18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41488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20F74-5D0F-DBD2-F903-84B0994CCF72}"/>
            </a:ext>
          </a:extLst>
        </p:cNvPr>
        <p:cNvGrpSpPr/>
        <p:nvPr/>
      </p:nvGrpSpPr>
      <p:grpSpPr>
        <a:xfrm>
          <a:off x="0" y="0"/>
          <a:ext cx="0" cy="0"/>
          <a:chOff x="0" y="0"/>
          <a:chExt cx="0" cy="0"/>
        </a:xfrm>
      </p:grpSpPr>
      <p:pic>
        <p:nvPicPr>
          <p:cNvPr id="11" name="Graphic 10" descr="Badge 4 with solid fill">
            <a:extLst>
              <a:ext uri="{FF2B5EF4-FFF2-40B4-BE49-F238E27FC236}">
                <a16:creationId xmlns:a16="http://schemas.microsoft.com/office/drawing/2014/main" id="{15F53C8B-2480-4087-8B9D-D4F9B08648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6758"/>
            <a:ext cx="914400" cy="914400"/>
          </a:xfrm>
          <a:prstGeom prst="rect">
            <a:avLst/>
          </a:prstGeom>
        </p:spPr>
      </p:pic>
      <p:sp>
        <p:nvSpPr>
          <p:cNvPr id="10" name="Title 1">
            <a:extLst>
              <a:ext uri="{FF2B5EF4-FFF2-40B4-BE49-F238E27FC236}">
                <a16:creationId xmlns:a16="http://schemas.microsoft.com/office/drawing/2014/main" id="{8A73ABC5-3855-1EE2-306A-D1F27D127397}"/>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45B482C5-DBBF-07D5-9164-709719910C45}"/>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3" name="TextBox 2">
            <a:extLst>
              <a:ext uri="{FF2B5EF4-FFF2-40B4-BE49-F238E27FC236}">
                <a16:creationId xmlns:a16="http://schemas.microsoft.com/office/drawing/2014/main" id="{E99CF96C-F894-C0AC-21A6-456027F3E7C1}"/>
              </a:ext>
            </a:extLst>
          </p:cNvPr>
          <p:cNvSpPr txBox="1"/>
          <p:nvPr/>
        </p:nvSpPr>
        <p:spPr>
          <a:xfrm>
            <a:off x="740664" y="2254271"/>
            <a:ext cx="10888346" cy="3933169"/>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marR="0" lvl="0" algn="l" defTabSz="914400" rtl="0" eaLnBrk="1" fontAlgn="auto" latinLnBrk="0" hangingPunct="1">
              <a:lnSpc>
                <a:spcPct val="100000"/>
              </a:lnSpc>
              <a:spcBef>
                <a:spcPts val="0"/>
              </a:spcBef>
              <a:spcAft>
                <a:spcPts val="0"/>
              </a:spcAft>
              <a:buClrTx/>
              <a:buSzTx/>
              <a:tabLst/>
              <a:defRPr/>
            </a:pPr>
            <a:r>
              <a:rPr lang="en-US" sz="1800" b="1">
                <a:solidFill>
                  <a:srgbClr val="00417C"/>
                </a:solidFill>
                <a:latin typeface="Arial" panose="020B0604020202020204" pitchFamily="34" charset="0"/>
                <a:cs typeface="Arial" panose="020B0604020202020204" pitchFamily="34" charset="0"/>
              </a:rPr>
              <a:t>Adapt to the Customer’s Energy, Posture &amp; Tone</a:t>
            </a:r>
          </a:p>
          <a:p>
            <a:pPr marR="0" lvl="0" algn="l"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a:ln>
                <a:noFill/>
              </a:ln>
              <a:solidFill>
                <a:srgbClr val="00417C"/>
              </a:solidFill>
              <a:effectLst/>
              <a:uLnTx/>
              <a:uFillTx/>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a:ln>
                <a:noFill/>
              </a:ln>
              <a:solidFill>
                <a:srgbClr val="00417C"/>
              </a:solidFill>
              <a:effectLst/>
              <a:uLnTx/>
              <a:uFillTx/>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800" b="1">
              <a:solidFill>
                <a:srgbClr val="00417C"/>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7F41F7A-EA3B-FF26-0C25-597BFEA15044}"/>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RESPOND TO THEIR ENERGY, NOT JUST THEIR WORDS</a:t>
            </a:r>
          </a:p>
        </p:txBody>
      </p:sp>
      <p:graphicFrame>
        <p:nvGraphicFramePr>
          <p:cNvPr id="12" name="Table 11">
            <a:extLst>
              <a:ext uri="{FF2B5EF4-FFF2-40B4-BE49-F238E27FC236}">
                <a16:creationId xmlns:a16="http://schemas.microsoft.com/office/drawing/2014/main" id="{F83FCDF9-9A04-7436-6C10-9B4BB1F76260}"/>
              </a:ext>
            </a:extLst>
          </p:cNvPr>
          <p:cNvGraphicFramePr>
            <a:graphicFrameLocks noGrp="1"/>
          </p:cNvGraphicFramePr>
          <p:nvPr>
            <p:extLst>
              <p:ext uri="{D42A27DB-BD31-4B8C-83A1-F6EECF244321}">
                <p14:modId xmlns:p14="http://schemas.microsoft.com/office/powerpoint/2010/main" val="3441034736"/>
              </p:ext>
            </p:extLst>
          </p:nvPr>
        </p:nvGraphicFramePr>
        <p:xfrm>
          <a:off x="740664" y="2882754"/>
          <a:ext cx="9667359" cy="2377440"/>
        </p:xfrm>
        <a:graphic>
          <a:graphicData uri="http://schemas.openxmlformats.org/drawingml/2006/table">
            <a:tbl>
              <a:tblPr firstRow="1" bandRow="1">
                <a:tableStyleId>{5C22544A-7EE6-4342-B048-85BDC9FD1C3A}</a:tableStyleId>
              </a:tblPr>
              <a:tblGrid>
                <a:gridCol w="3222453">
                  <a:extLst>
                    <a:ext uri="{9D8B030D-6E8A-4147-A177-3AD203B41FA5}">
                      <a16:colId xmlns:a16="http://schemas.microsoft.com/office/drawing/2014/main" val="1906005226"/>
                    </a:ext>
                  </a:extLst>
                </a:gridCol>
                <a:gridCol w="3222453">
                  <a:extLst>
                    <a:ext uri="{9D8B030D-6E8A-4147-A177-3AD203B41FA5}">
                      <a16:colId xmlns:a16="http://schemas.microsoft.com/office/drawing/2014/main" val="2611120795"/>
                    </a:ext>
                  </a:extLst>
                </a:gridCol>
                <a:gridCol w="3222453">
                  <a:extLst>
                    <a:ext uri="{9D8B030D-6E8A-4147-A177-3AD203B41FA5}">
                      <a16:colId xmlns:a16="http://schemas.microsoft.com/office/drawing/2014/main" val="4037810829"/>
                    </a:ext>
                  </a:extLst>
                </a:gridCol>
              </a:tblGrid>
              <a:tr h="1334215">
                <a:tc>
                  <a:txBody>
                    <a:bodyPr/>
                    <a:lstStyle/>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r>
                        <a:rPr lang="en-US">
                          <a:solidFill>
                            <a:schemeClr val="tx1"/>
                          </a:solidFill>
                        </a:rPr>
                        <a:t>Friendly &amp; Informal</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r>
                        <a:rPr lang="en-US">
                          <a:solidFill>
                            <a:schemeClr val="tx1"/>
                          </a:solidFill>
                        </a:rPr>
                        <a:t>Professional &amp; Serious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r>
                        <a:rPr lang="en-US">
                          <a:solidFill>
                            <a:schemeClr val="tx1"/>
                          </a:solidFill>
                        </a:rPr>
                        <a:t>Stressed</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972762269"/>
                  </a:ext>
                </a:extLst>
              </a:tr>
              <a:tr h="889861">
                <a:tc>
                  <a:txBody>
                    <a:bodyPr/>
                    <a:lstStyle/>
                    <a:p>
                      <a:pPr marL="285750" indent="-285750">
                        <a:buFont typeface="Arial" panose="020B0604020202020204" pitchFamily="34" charset="0"/>
                        <a:buChar char="•"/>
                      </a:pPr>
                      <a:r>
                        <a:rPr kumimoji="0" lang="en-US" sz="1800" b="0" i="0" u="none" strike="noStrike" kern="1200" cap="none" spc="0" normalizeH="0" baseline="0" noProof="0">
                          <a:ln>
                            <a:noFill/>
                          </a:ln>
                          <a:solidFill>
                            <a:schemeClr val="tx1"/>
                          </a:solidFill>
                          <a:effectLst/>
                          <a:uLnTx/>
                          <a:uFillTx/>
                          <a:latin typeface="Gotham Condensed Book" panose="02000606030000020004" pitchFamily="50" charset="0"/>
                        </a:rPr>
                        <a:t>Use open posture, relaxed gestures, warm tone, and smiles.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a:solidFill>
                            <a:schemeClr val="tx1"/>
                          </a:solidFill>
                        </a:rPr>
                        <a:t>Maintain good eye contact, use clear gestures, and a calm, respectful tone</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kumimoji="0" lang="en-US" sz="1800" b="0" i="0" u="none" strike="noStrike" kern="1200" cap="none" spc="0" normalizeH="0" baseline="0" noProof="0">
                          <a:ln>
                            <a:noFill/>
                          </a:ln>
                          <a:solidFill>
                            <a:schemeClr val="tx1"/>
                          </a:solidFill>
                          <a:effectLst/>
                          <a:uLnTx/>
                          <a:uFillTx/>
                          <a:latin typeface="Gotham Condensed Book" panose="02000606030000020004" pitchFamily="50" charset="0"/>
                        </a:rPr>
                        <a:t>Lower your voice, slow your pace, and reassure.</a:t>
                      </a:r>
                      <a:endParaRPr lang="en-US">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22955512"/>
                  </a:ext>
                </a:extLst>
              </a:tr>
            </a:tbl>
          </a:graphicData>
        </a:graphic>
      </p:graphicFrame>
      <p:pic>
        <p:nvPicPr>
          <p:cNvPr id="21507" name="Picture 3" descr="Businessman ">
            <a:extLst>
              <a:ext uri="{FF2B5EF4-FFF2-40B4-BE49-F238E27FC236}">
                <a16:creationId xmlns:a16="http://schemas.microsoft.com/office/drawing/2014/main" id="{82B6FA61-D24E-50DA-4DF6-EC5BE006C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544" y="2966634"/>
            <a:ext cx="997655" cy="997655"/>
          </a:xfrm>
          <a:prstGeom prst="rect">
            <a:avLst/>
          </a:prstGeom>
          <a:noFill/>
          <a:extLst>
            <a:ext uri="{909E8E84-426E-40DD-AFC4-6F175D3DCCD1}">
              <a14:hiddenFill xmlns:a14="http://schemas.microsoft.com/office/drawing/2010/main">
                <a:solidFill>
                  <a:srgbClr val="FFFFFF"/>
                </a:solidFill>
              </a14:hiddenFill>
            </a:ext>
          </a:extLst>
        </p:spPr>
      </p:pic>
      <p:pic>
        <p:nvPicPr>
          <p:cNvPr id="21511" name="Picture 7" descr="Smile ">
            <a:extLst>
              <a:ext uri="{FF2B5EF4-FFF2-40B4-BE49-F238E27FC236}">
                <a16:creationId xmlns:a16="http://schemas.microsoft.com/office/drawing/2014/main" id="{1078676E-578E-B9F2-0490-7B3FE661B6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3977" y="3006180"/>
            <a:ext cx="997655" cy="997655"/>
          </a:xfrm>
          <a:prstGeom prst="rect">
            <a:avLst/>
          </a:prstGeom>
          <a:noFill/>
          <a:extLst>
            <a:ext uri="{909E8E84-426E-40DD-AFC4-6F175D3DCCD1}">
              <a14:hiddenFill xmlns:a14="http://schemas.microsoft.com/office/drawing/2010/main">
                <a:solidFill>
                  <a:srgbClr val="FFFFFF"/>
                </a:solidFill>
              </a14:hiddenFill>
            </a:ext>
          </a:extLst>
        </p:spPr>
      </p:pic>
      <p:pic>
        <p:nvPicPr>
          <p:cNvPr id="21513" name="Picture 9" descr="Angry ">
            <a:extLst>
              <a:ext uri="{FF2B5EF4-FFF2-40B4-BE49-F238E27FC236}">
                <a16:creationId xmlns:a16="http://schemas.microsoft.com/office/drawing/2014/main" id="{890A075C-CB6D-7DEF-C853-D6970FC541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5475" y="2966634"/>
            <a:ext cx="1104840" cy="11048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6161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22B4-E8A9-A6FE-7010-473F9ADF60F2}"/>
            </a:ext>
          </a:extLst>
        </p:cNvPr>
        <p:cNvGrpSpPr/>
        <p:nvPr/>
      </p:nvGrpSpPr>
      <p:grpSpPr>
        <a:xfrm>
          <a:off x="0" y="0"/>
          <a:ext cx="0" cy="0"/>
          <a:chOff x="0" y="0"/>
          <a:chExt cx="0" cy="0"/>
        </a:xfrm>
      </p:grpSpPr>
      <p:pic>
        <p:nvPicPr>
          <p:cNvPr id="3" name="Graphic 2" descr="Badge 5 with solid fill">
            <a:extLst>
              <a:ext uri="{FF2B5EF4-FFF2-40B4-BE49-F238E27FC236}">
                <a16:creationId xmlns:a16="http://schemas.microsoft.com/office/drawing/2014/main" id="{8D2B1A1D-69A7-2255-1806-0A6E3E1D2E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253" y="925172"/>
            <a:ext cx="914400" cy="914400"/>
          </a:xfrm>
          <a:prstGeom prst="rect">
            <a:avLst/>
          </a:prstGeom>
        </p:spPr>
      </p:pic>
      <p:sp>
        <p:nvSpPr>
          <p:cNvPr id="10" name="Title 1">
            <a:extLst>
              <a:ext uri="{FF2B5EF4-FFF2-40B4-BE49-F238E27FC236}">
                <a16:creationId xmlns:a16="http://schemas.microsoft.com/office/drawing/2014/main" id="{BFF97988-4FB1-F9BE-4A80-D1718431DA3F}"/>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2" name="Rounded Rectangle 3">
            <a:extLst>
              <a:ext uri="{FF2B5EF4-FFF2-40B4-BE49-F238E27FC236}">
                <a16:creationId xmlns:a16="http://schemas.microsoft.com/office/drawing/2014/main" id="{0493F254-D8C2-338F-073C-598B90CB7F14}"/>
              </a:ext>
            </a:extLst>
          </p:cNvPr>
          <p:cNvSpPr>
            <a:spLocks/>
          </p:cNvSpPr>
          <p:nvPr/>
        </p:nvSpPr>
        <p:spPr>
          <a:xfrm>
            <a:off x="668573" y="1183637"/>
            <a:ext cx="10677072" cy="817029"/>
          </a:xfrm>
          <a:prstGeom prst="roundRect">
            <a:avLst>
              <a:gd name="adj" fmla="val 7657"/>
            </a:avLst>
          </a:prstGeom>
          <a:solidFill>
            <a:schemeClr val="tx1">
              <a:lumMod val="50000"/>
              <a:lumOff val="50000"/>
              <a:alpha val="1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otham Condensed Medium" panose="02000606030000020004" pitchFamily="50" charset="0"/>
              <a:ea typeface="+mn-ea"/>
              <a:cs typeface="+mn-cs"/>
            </a:endParaRPr>
          </a:p>
        </p:txBody>
      </p:sp>
      <p:sp>
        <p:nvSpPr>
          <p:cNvPr id="4" name="TextBox 3">
            <a:extLst>
              <a:ext uri="{FF2B5EF4-FFF2-40B4-BE49-F238E27FC236}">
                <a16:creationId xmlns:a16="http://schemas.microsoft.com/office/drawing/2014/main" id="{B7C341FA-B71F-1A7A-745D-2764F2181BDD}"/>
              </a:ext>
            </a:extLst>
          </p:cNvPr>
          <p:cNvSpPr txBox="1"/>
          <p:nvPr/>
        </p:nvSpPr>
        <p:spPr>
          <a:xfrm>
            <a:off x="1048652" y="1384802"/>
            <a:ext cx="6708507" cy="459630"/>
          </a:xfrm>
          <a:prstGeom prst="rect">
            <a:avLst/>
          </a:prstGeom>
        </p:spPr>
        <p:txBody>
          <a:bodyPr wrap="square" anchor="ctr">
            <a:noAutofit/>
          </a:bodyPr>
          <a:lstStyle>
            <a:defPPr>
              <a:defRPr lang="en-US"/>
            </a:defPPr>
            <a:lvl1pPr>
              <a:defRPr>
                <a:latin typeface="+mj-lt"/>
                <a:ea typeface="Montserrat Medium" charset="0"/>
                <a:cs typeface="Montserrat Medium" charset="0"/>
              </a:defRPr>
            </a:lvl1pPr>
          </a:lstStyle>
          <a:p>
            <a:pPr lvl="0">
              <a:defRPr/>
            </a:pPr>
            <a:r>
              <a:rPr lang="en-US" sz="2000" b="1">
                <a:solidFill>
                  <a:srgbClr val="00417C"/>
                </a:solidFill>
                <a:latin typeface="Gotham Condensed Medium" panose="02000606030000020004" pitchFamily="50" charset="0"/>
              </a:rPr>
              <a:t>WATCH FOR LEAKS: YOUR FACE TELLS THE TRUTH</a:t>
            </a:r>
          </a:p>
        </p:txBody>
      </p:sp>
      <p:sp>
        <p:nvSpPr>
          <p:cNvPr id="5" name="TextBox 4">
            <a:extLst>
              <a:ext uri="{FF2B5EF4-FFF2-40B4-BE49-F238E27FC236}">
                <a16:creationId xmlns:a16="http://schemas.microsoft.com/office/drawing/2014/main" id="{9030B18B-1F65-4010-F0D6-88C13C658E9E}"/>
              </a:ext>
            </a:extLst>
          </p:cNvPr>
          <p:cNvSpPr txBox="1"/>
          <p:nvPr/>
        </p:nvSpPr>
        <p:spPr>
          <a:xfrm>
            <a:off x="740664" y="2254271"/>
            <a:ext cx="10888346" cy="2845305"/>
          </a:xfrm>
          <a:prstGeom prst="rect">
            <a:avLst/>
          </a:prstGeom>
        </p:spPr>
        <p:txBody>
          <a:bodyPr wrap="square" anchor="t">
            <a:noAutofit/>
          </a:bodyPr>
          <a:lstStyle>
            <a:defPPr>
              <a:defRPr lang="en-US"/>
            </a:defPPr>
            <a:lvl1pPr>
              <a:defRPr sz="2100">
                <a:solidFill>
                  <a:schemeClr val="bg1">
                    <a:lumMod val="50000"/>
                  </a:schemeClr>
                </a:solidFill>
                <a:ea typeface="Open Sans Regular" charset="0"/>
                <a:cs typeface="Open Sans Regular" charset="0"/>
              </a:defRPr>
            </a:lvl1pPr>
          </a:lstStyle>
          <a:p>
            <a:pPr lvl="0">
              <a:defRPr/>
            </a:pPr>
            <a:r>
              <a:rPr lang="en-US" sz="1800" b="1">
                <a:solidFill>
                  <a:srgbClr val="00417C"/>
                </a:solidFill>
                <a:latin typeface="Arial" panose="020B0604020202020204" pitchFamily="34" charset="0"/>
                <a:cs typeface="Arial" panose="020B0604020202020204" pitchFamily="34" charset="0"/>
              </a:rPr>
              <a:t>Your Face Tells the Truth</a:t>
            </a:r>
          </a:p>
          <a:p>
            <a:pPr lvl="0">
              <a:defRPr/>
            </a:pPr>
            <a:endParaRPr lang="en-US" sz="1800" b="1">
              <a:solidFill>
                <a:srgbClr val="00417C"/>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defRPr/>
            </a:pPr>
            <a:r>
              <a:rPr lang="en-US" sz="1800">
                <a:solidFill>
                  <a:schemeClr val="tx1"/>
                </a:solidFill>
                <a:latin typeface="Arial" panose="020B0604020202020204" pitchFamily="34" charset="0"/>
                <a:cs typeface="Arial" panose="020B0604020202020204" pitchFamily="34" charset="0"/>
              </a:rPr>
              <a:t>Mean Your Smile</a:t>
            </a:r>
          </a:p>
          <a:p>
            <a:pPr marL="342900" lvl="0" indent="-342900">
              <a:lnSpc>
                <a:spcPct val="200000"/>
              </a:lnSpc>
              <a:buFont typeface="Arial" panose="020B0604020202020204" pitchFamily="34" charset="0"/>
              <a:buChar char="•"/>
              <a:defRPr/>
            </a:pPr>
            <a:r>
              <a:rPr lang="en-US" sz="1800">
                <a:solidFill>
                  <a:schemeClr val="tx1"/>
                </a:solidFill>
                <a:latin typeface="Arial" panose="020B0604020202020204" pitchFamily="34" charset="0"/>
                <a:cs typeface="Arial" panose="020B0604020202020204" pitchFamily="34" charset="0"/>
              </a:rPr>
              <a:t>Watch Micro-reactions</a:t>
            </a:r>
          </a:p>
          <a:p>
            <a:pPr marL="342900" lvl="0" indent="-342900">
              <a:lnSpc>
                <a:spcPct val="200000"/>
              </a:lnSpc>
              <a:buFont typeface="Arial" panose="020B0604020202020204" pitchFamily="34" charset="0"/>
              <a:buChar char="•"/>
              <a:defRPr/>
            </a:pPr>
            <a:r>
              <a:rPr lang="en-US" sz="1800">
                <a:solidFill>
                  <a:schemeClr val="tx1"/>
                </a:solidFill>
                <a:latin typeface="Arial" panose="020B0604020202020204" pitchFamily="34" charset="0"/>
                <a:cs typeface="Arial" panose="020B0604020202020204" pitchFamily="34" charset="0"/>
              </a:rPr>
              <a:t>Face Shows What You Feel</a:t>
            </a:r>
            <a:endParaRPr kumimoji="0" lang="en-US" sz="18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46126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489E5-711C-35E8-1A8C-997E4DB9FFA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294A515-13A2-DA28-CACF-76CA7CDFCC9B}"/>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MASTERING NON-VERBAL COMMUNICATION</a:t>
            </a:r>
          </a:p>
        </p:txBody>
      </p:sp>
      <p:sp>
        <p:nvSpPr>
          <p:cNvPr id="5" name="TextBox 4">
            <a:extLst>
              <a:ext uri="{FF2B5EF4-FFF2-40B4-BE49-F238E27FC236}">
                <a16:creationId xmlns:a16="http://schemas.microsoft.com/office/drawing/2014/main" id="{90D39E21-1FCB-CFAE-8D12-3CE04B078B80}"/>
              </a:ext>
            </a:extLst>
          </p:cNvPr>
          <p:cNvSpPr txBox="1"/>
          <p:nvPr/>
        </p:nvSpPr>
        <p:spPr>
          <a:xfrm>
            <a:off x="526943" y="1270801"/>
            <a:ext cx="7794097" cy="267150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Body Language = Sales Language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What you say is filtered through what they see.</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Align your intent, words, and body to build trust and influence.</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Your presence is your first selling tool — own it.</a:t>
            </a:r>
          </a:p>
        </p:txBody>
      </p:sp>
      <p:pic>
        <p:nvPicPr>
          <p:cNvPr id="3" name="Graphic 2" descr="Comment Important with solid fill">
            <a:extLst>
              <a:ext uri="{FF2B5EF4-FFF2-40B4-BE49-F238E27FC236}">
                <a16:creationId xmlns:a16="http://schemas.microsoft.com/office/drawing/2014/main" id="{CE760FAC-A620-01F1-52A7-46F2D968D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528560" y="983491"/>
            <a:ext cx="3246120" cy="3246120"/>
          </a:xfrm>
          <a:prstGeom prst="rect">
            <a:avLst/>
          </a:prstGeom>
        </p:spPr>
      </p:pic>
    </p:spTree>
    <p:custDataLst>
      <p:tags r:id="rId1"/>
    </p:custDataLst>
    <p:extLst>
      <p:ext uri="{BB962C8B-B14F-4D97-AF65-F5344CB8AC3E}">
        <p14:creationId xmlns:p14="http://schemas.microsoft.com/office/powerpoint/2010/main" val="4206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59848-2E1F-0340-2C76-37BEB1CD256B}"/>
            </a:ext>
          </a:extLst>
        </p:cNvPr>
        <p:cNvGrpSpPr/>
        <p:nvPr/>
      </p:nvGrpSpPr>
      <p:grpSpPr>
        <a:xfrm>
          <a:off x="0" y="0"/>
          <a:ext cx="0" cy="0"/>
          <a:chOff x="0" y="0"/>
          <a:chExt cx="0" cy="0"/>
        </a:xfrm>
      </p:grpSpPr>
      <p:sp>
        <p:nvSpPr>
          <p:cNvPr id="15" name="Speech Bubble: Oval 14">
            <a:extLst>
              <a:ext uri="{FF2B5EF4-FFF2-40B4-BE49-F238E27FC236}">
                <a16:creationId xmlns:a16="http://schemas.microsoft.com/office/drawing/2014/main" id="{3EDF0AF7-1728-E6E9-30A3-C7DA9511741E}"/>
              </a:ext>
            </a:extLst>
          </p:cNvPr>
          <p:cNvSpPr/>
          <p:nvPr/>
        </p:nvSpPr>
        <p:spPr>
          <a:xfrm flipH="1">
            <a:off x="6171804" y="1715688"/>
            <a:ext cx="2204357" cy="1305247"/>
          </a:xfrm>
          <a:prstGeom prst="wedgeEllipseCallout">
            <a:avLst>
              <a:gd name="adj1" fmla="val -52365"/>
              <a:gd name="adj2" fmla="val 6410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Speech Bubble: Oval 13">
            <a:extLst>
              <a:ext uri="{FF2B5EF4-FFF2-40B4-BE49-F238E27FC236}">
                <a16:creationId xmlns:a16="http://schemas.microsoft.com/office/drawing/2014/main" id="{1EAD1A03-2833-8D01-86CB-6D8AF3973169}"/>
              </a:ext>
            </a:extLst>
          </p:cNvPr>
          <p:cNvSpPr/>
          <p:nvPr/>
        </p:nvSpPr>
        <p:spPr>
          <a:xfrm>
            <a:off x="3710591" y="1674870"/>
            <a:ext cx="2204357" cy="1305247"/>
          </a:xfrm>
          <a:prstGeom prst="wedgeEllipseCallout">
            <a:avLst>
              <a:gd name="adj1" fmla="val -52365"/>
              <a:gd name="adj2" fmla="val 6410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itle 1">
            <a:extLst>
              <a:ext uri="{FF2B5EF4-FFF2-40B4-BE49-F238E27FC236}">
                <a16:creationId xmlns:a16="http://schemas.microsoft.com/office/drawing/2014/main" id="{C5648533-96B1-427D-2EAC-AB00C8742650}"/>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COMMUNICATION -  LISTENING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8" name="Rectangle 3">
            <a:extLst>
              <a:ext uri="{FF2B5EF4-FFF2-40B4-BE49-F238E27FC236}">
                <a16:creationId xmlns:a16="http://schemas.microsoft.com/office/drawing/2014/main" id="{85DD9F08-1661-43DC-88AA-15ABDA819CA2}"/>
              </a:ext>
            </a:extLst>
          </p:cNvPr>
          <p:cNvSpPr>
            <a:spLocks noGrp="1" noChangeArrowheads="1"/>
          </p:cNvSpPr>
          <p:nvPr>
            <p:ph idx="1"/>
          </p:nvPr>
        </p:nvSpPr>
        <p:spPr>
          <a:xfrm>
            <a:off x="526942" y="5876906"/>
            <a:ext cx="10994497" cy="962987"/>
          </a:xfrm>
          <a:prstGeom prst="rect">
            <a:avLst/>
          </a:prstGeom>
        </p:spPr>
        <p:txBody>
          <a:bodyPr>
            <a:normAutofit/>
          </a:bodyPr>
          <a:lstStyle/>
          <a:p>
            <a:pPr marL="2155" lvl="1" indent="0" algn="ctr">
              <a:buNone/>
            </a:pPr>
            <a:r>
              <a:rPr lang="en-US" sz="1600" b="1">
                <a:solidFill>
                  <a:srgbClr val="00417C"/>
                </a:solidFill>
                <a:latin typeface="Arial" panose="020B0604020202020204" pitchFamily="34" charset="0"/>
                <a:cs typeface="Arial" panose="020B0604020202020204" pitchFamily="34" charset="0"/>
              </a:rPr>
              <a:t>The biggest communication problem is we do not listen to understand. We listen to reply.</a:t>
            </a:r>
          </a:p>
          <a:p>
            <a:pPr marL="2155" lvl="1" indent="0" algn="ctr">
              <a:buNone/>
            </a:pPr>
            <a:r>
              <a:rPr lang="en-US" sz="1600">
                <a:solidFill>
                  <a:srgbClr val="00417C"/>
                </a:solidFill>
                <a:latin typeface="Arial" panose="020B0604020202020204" pitchFamily="34" charset="0"/>
                <a:cs typeface="Arial" panose="020B0604020202020204" pitchFamily="34" charset="0"/>
              </a:rPr>
              <a:t>— Stephen R. Covey </a:t>
            </a:r>
            <a:endParaRPr lang="en-US" altLang="en-US" sz="2000">
              <a:solidFill>
                <a:srgbClr val="00417C"/>
              </a:solidFill>
              <a:latin typeface="Arial" panose="020B0604020202020204" pitchFamily="34" charset="0"/>
              <a:cs typeface="Arial" panose="020B0604020202020204" pitchFamily="34" charset="0"/>
            </a:endParaRPr>
          </a:p>
        </p:txBody>
      </p:sp>
      <p:pic>
        <p:nvPicPr>
          <p:cNvPr id="2" name="Picture 1" descr="https://encrypted-tbn2.gstatic.com/images?q=tbn:ANd9GcSvyx0MmcXCXQajQS7qgcamXMUoXMt2AJYVSPRutiA8IIXwYO2nAg">
            <a:extLst>
              <a:ext uri="{FF2B5EF4-FFF2-40B4-BE49-F238E27FC236}">
                <a16:creationId xmlns:a16="http://schemas.microsoft.com/office/drawing/2014/main" id="{D48698DE-E578-4714-4A96-D46F1CEAB27D}"/>
              </a:ext>
            </a:extLst>
          </p:cNvPr>
          <p:cNvPicPr>
            <a:picLocks noChangeAspect="1" noChangeArrowheads="1"/>
          </p:cNvPicPr>
          <p:nvPr/>
        </p:nvPicPr>
        <p:blipFill>
          <a:blip r:embed="rId4" cstate="print"/>
          <a:srcRect r="58730"/>
          <a:stretch>
            <a:fillRect/>
          </a:stretch>
        </p:blipFill>
        <p:spPr bwMode="auto">
          <a:xfrm>
            <a:off x="1154055" y="5601946"/>
            <a:ext cx="456946" cy="441568"/>
          </a:xfrm>
          <a:prstGeom prst="rect">
            <a:avLst/>
          </a:prstGeom>
          <a:noFill/>
        </p:spPr>
      </p:pic>
      <p:pic>
        <p:nvPicPr>
          <p:cNvPr id="3" name="Picture 6" descr="https://encrypted-tbn2.gstatic.com/images?q=tbn:ANd9GcSvyx0MmcXCXQajQS7qgcamXMUoXMt2AJYVSPRutiA8IIXwYO2nAg">
            <a:extLst>
              <a:ext uri="{FF2B5EF4-FFF2-40B4-BE49-F238E27FC236}">
                <a16:creationId xmlns:a16="http://schemas.microsoft.com/office/drawing/2014/main" id="{D7352FF5-0042-749A-46FC-C1CE3E3E5B0D}"/>
              </a:ext>
            </a:extLst>
          </p:cNvPr>
          <p:cNvPicPr>
            <a:picLocks noChangeAspect="1" noChangeArrowheads="1"/>
          </p:cNvPicPr>
          <p:nvPr/>
        </p:nvPicPr>
        <p:blipFill>
          <a:blip r:embed="rId4" cstate="print"/>
          <a:srcRect l="58730"/>
          <a:stretch>
            <a:fillRect/>
          </a:stretch>
        </p:blipFill>
        <p:spPr bwMode="auto">
          <a:xfrm>
            <a:off x="10401341" y="5916831"/>
            <a:ext cx="456945" cy="441568"/>
          </a:xfrm>
          <a:prstGeom prst="rect">
            <a:avLst/>
          </a:prstGeom>
          <a:noFill/>
        </p:spPr>
      </p:pic>
      <p:sp>
        <p:nvSpPr>
          <p:cNvPr id="6" name="TextBox 5">
            <a:extLst>
              <a:ext uri="{FF2B5EF4-FFF2-40B4-BE49-F238E27FC236}">
                <a16:creationId xmlns:a16="http://schemas.microsoft.com/office/drawing/2014/main" id="{0B387A06-F428-50EC-F077-BAECFF1834B0}"/>
              </a:ext>
            </a:extLst>
          </p:cNvPr>
          <p:cNvSpPr txBox="1"/>
          <p:nvPr/>
        </p:nvSpPr>
        <p:spPr>
          <a:xfrm>
            <a:off x="4836610" y="3709568"/>
            <a:ext cx="2204357" cy="33663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Why Listening Fails!</a:t>
            </a:r>
            <a:endParaRPr lang="en-US" sz="1600" b="1">
              <a:solidFill>
                <a:srgbClr val="00417C"/>
              </a:solidFill>
              <a:latin typeface="Arial" panose="020B0604020202020204" pitchFamily="34" charset="0"/>
              <a:ea typeface="Verdana" panose="020B0604030504040204" pitchFamily="34" charset="0"/>
              <a:cs typeface="Arial" panose="020B0604020202020204" pitchFamily="34" charset="0"/>
            </a:endParaRPr>
          </a:p>
        </p:txBody>
      </p:sp>
      <p:sp>
        <p:nvSpPr>
          <p:cNvPr id="9" name="TextBox 8">
            <a:extLst>
              <a:ext uri="{FF2B5EF4-FFF2-40B4-BE49-F238E27FC236}">
                <a16:creationId xmlns:a16="http://schemas.microsoft.com/office/drawing/2014/main" id="{82B3CB47-D5F3-1C08-F98F-CB845BAA5C54}"/>
              </a:ext>
            </a:extLst>
          </p:cNvPr>
          <p:cNvSpPr txBox="1"/>
          <p:nvPr/>
        </p:nvSpPr>
        <p:spPr>
          <a:xfrm>
            <a:off x="3834932" y="1992078"/>
            <a:ext cx="2003356" cy="646331"/>
          </a:xfrm>
          <a:prstGeom prst="rect">
            <a:avLst/>
          </a:prstGeom>
          <a:noFill/>
        </p:spPr>
        <p:txBody>
          <a:bodyPr wrap="square">
            <a:spAutoFit/>
          </a:bodyPr>
          <a:lstStyle/>
          <a:p>
            <a:pPr algn="ctr"/>
            <a:r>
              <a:rPr lang="en-US" sz="1200">
                <a:solidFill>
                  <a:srgbClr val="00417C"/>
                </a:solidFill>
                <a:latin typeface="Arial" panose="020B0604020202020204" pitchFamily="34" charset="0"/>
                <a:cs typeface="Arial" panose="020B0604020202020204" pitchFamily="34" charset="0"/>
              </a:rPr>
              <a:t>So what I really need is something reliable for my daily commute...</a:t>
            </a:r>
          </a:p>
        </p:txBody>
      </p:sp>
      <p:sp>
        <p:nvSpPr>
          <p:cNvPr id="11" name="TextBox 10">
            <a:extLst>
              <a:ext uri="{FF2B5EF4-FFF2-40B4-BE49-F238E27FC236}">
                <a16:creationId xmlns:a16="http://schemas.microsoft.com/office/drawing/2014/main" id="{A09704DF-0B42-C345-A924-F9926B205B89}"/>
              </a:ext>
            </a:extLst>
          </p:cNvPr>
          <p:cNvSpPr txBox="1"/>
          <p:nvPr/>
        </p:nvSpPr>
        <p:spPr>
          <a:xfrm>
            <a:off x="6417314" y="2137714"/>
            <a:ext cx="1762668" cy="461665"/>
          </a:xfrm>
          <a:prstGeom prst="rect">
            <a:avLst/>
          </a:prstGeom>
          <a:noFill/>
        </p:spPr>
        <p:txBody>
          <a:bodyPr wrap="square">
            <a:spAutoFit/>
          </a:bodyPr>
          <a:lstStyle/>
          <a:p>
            <a:pPr algn="ctr"/>
            <a:r>
              <a:rPr lang="en-US" sz="1200">
                <a:solidFill>
                  <a:srgbClr val="00417C"/>
                </a:solidFill>
                <a:latin typeface="Arial" panose="020B0604020202020204" pitchFamily="34" charset="0"/>
                <a:cs typeface="Arial" panose="020B0604020202020204" pitchFamily="34" charset="0"/>
              </a:rPr>
              <a:t>What should I say next?</a:t>
            </a:r>
          </a:p>
        </p:txBody>
      </p:sp>
      <p:sp>
        <p:nvSpPr>
          <p:cNvPr id="12" name="TextBox 11">
            <a:extLst>
              <a:ext uri="{FF2B5EF4-FFF2-40B4-BE49-F238E27FC236}">
                <a16:creationId xmlns:a16="http://schemas.microsoft.com/office/drawing/2014/main" id="{1580D354-1E52-FA59-0D21-2ACB27935743}"/>
              </a:ext>
            </a:extLst>
          </p:cNvPr>
          <p:cNvSpPr txBox="1"/>
          <p:nvPr/>
        </p:nvSpPr>
        <p:spPr>
          <a:xfrm>
            <a:off x="2711336" y="2751955"/>
            <a:ext cx="999255" cy="338554"/>
          </a:xfrm>
          <a:prstGeom prst="rect">
            <a:avLst/>
          </a:prstGeom>
          <a:noFill/>
        </p:spPr>
        <p:txBody>
          <a:bodyPr wrap="square">
            <a:spAutoFit/>
          </a:bodyPr>
          <a:lstStyle/>
          <a:p>
            <a:r>
              <a:rPr lang="en-US" sz="1600" b="1">
                <a:latin typeface="Arial" panose="020B0604020202020204" pitchFamily="34" charset="0"/>
                <a:cs typeface="Arial" panose="020B0604020202020204" pitchFamily="34" charset="0"/>
              </a:rPr>
              <a:t>Speaker</a:t>
            </a:r>
          </a:p>
        </p:txBody>
      </p:sp>
      <p:sp>
        <p:nvSpPr>
          <p:cNvPr id="13" name="TextBox 12">
            <a:extLst>
              <a:ext uri="{FF2B5EF4-FFF2-40B4-BE49-F238E27FC236}">
                <a16:creationId xmlns:a16="http://schemas.microsoft.com/office/drawing/2014/main" id="{0D87C7E2-5C65-2A01-9AEA-D644679DEE66}"/>
              </a:ext>
            </a:extLst>
          </p:cNvPr>
          <p:cNvSpPr txBox="1"/>
          <p:nvPr/>
        </p:nvSpPr>
        <p:spPr>
          <a:xfrm>
            <a:off x="8441385" y="2682381"/>
            <a:ext cx="999255" cy="338554"/>
          </a:xfrm>
          <a:prstGeom prst="rect">
            <a:avLst/>
          </a:prstGeom>
          <a:noFill/>
        </p:spPr>
        <p:txBody>
          <a:bodyPr wrap="square">
            <a:spAutoFit/>
          </a:bodyPr>
          <a:lstStyle/>
          <a:p>
            <a:r>
              <a:rPr lang="en-US" sz="1600" b="1">
                <a:latin typeface="Arial" panose="020B0604020202020204" pitchFamily="34" charset="0"/>
                <a:cs typeface="Arial" panose="020B0604020202020204" pitchFamily="34" charset="0"/>
              </a:rPr>
              <a:t>Listener</a:t>
            </a:r>
          </a:p>
        </p:txBody>
      </p:sp>
      <p:sp>
        <p:nvSpPr>
          <p:cNvPr id="7" name="TextBox 6">
            <a:extLst>
              <a:ext uri="{FF2B5EF4-FFF2-40B4-BE49-F238E27FC236}">
                <a16:creationId xmlns:a16="http://schemas.microsoft.com/office/drawing/2014/main" id="{EAC91221-5F7B-2280-075B-C9F8FDF68697}"/>
              </a:ext>
            </a:extLst>
          </p:cNvPr>
          <p:cNvSpPr txBox="1"/>
          <p:nvPr/>
        </p:nvSpPr>
        <p:spPr>
          <a:xfrm>
            <a:off x="461629" y="109272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 tells you someone is not listening / bad listener?</a:t>
            </a:r>
          </a:p>
        </p:txBody>
      </p:sp>
      <p:pic>
        <p:nvPicPr>
          <p:cNvPr id="17" name="Graphic 16" descr="User with solid fill">
            <a:extLst>
              <a:ext uri="{FF2B5EF4-FFF2-40B4-BE49-F238E27FC236}">
                <a16:creationId xmlns:a16="http://schemas.microsoft.com/office/drawing/2014/main" id="{03204AC5-BB6B-41CE-D97E-6C7DF714E2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2214" y="2638409"/>
            <a:ext cx="3125890" cy="3125890"/>
          </a:xfrm>
          <a:prstGeom prst="rect">
            <a:avLst/>
          </a:prstGeom>
        </p:spPr>
      </p:pic>
      <p:pic>
        <p:nvPicPr>
          <p:cNvPr id="20" name="Graphic 19" descr="User with solid fill">
            <a:extLst>
              <a:ext uri="{FF2B5EF4-FFF2-40B4-BE49-F238E27FC236}">
                <a16:creationId xmlns:a16="http://schemas.microsoft.com/office/drawing/2014/main" id="{F5AB8AC3-B86D-024B-DB70-38809D2481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9231" y="2598909"/>
            <a:ext cx="3125890" cy="3125890"/>
          </a:xfrm>
          <a:prstGeom prst="rect">
            <a:avLst/>
          </a:prstGeom>
        </p:spPr>
      </p:pic>
    </p:spTree>
    <p:custDataLst>
      <p:tags r:id="rId1"/>
    </p:custDataLst>
    <p:extLst>
      <p:ext uri="{BB962C8B-B14F-4D97-AF65-F5344CB8AC3E}">
        <p14:creationId xmlns:p14="http://schemas.microsoft.com/office/powerpoint/2010/main" val="678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8" grpId="0" build="p"/>
      <p:bldP spid="6" grpId="0"/>
      <p:bldP spid="9" grpId="0"/>
      <p:bldP spid="11" grpId="0"/>
      <p:bldP spid="12"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17FC-5155-84E2-190A-E7F203B253D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F7C2F48-EB9B-4563-5B05-DA74080AA3E2}"/>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25A9D5E6-3D7E-E4BE-129F-A76F2C98C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C43969-326A-8DED-BD9D-40F55BFD8867}"/>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B41A5104-008F-09AE-0435-CF993D571838}"/>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4:</a:t>
            </a:r>
            <a:br>
              <a:rPr lang="en-US" sz="2394">
                <a:solidFill>
                  <a:prstClr val="white"/>
                </a:solidFill>
                <a:latin typeface="Arial (Headings)"/>
              </a:rPr>
            </a:br>
            <a:r>
              <a:rPr lang="en-US" sz="2394">
                <a:solidFill>
                  <a:prstClr val="white"/>
                </a:solidFill>
                <a:latin typeface="Arial (Headings)"/>
              </a:rPr>
              <a:t>Listening skills</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FB392592-9DBC-C6C6-F76D-88E1E52335A4}"/>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36054B61-2149-3EB7-A96F-66BE7AF0D29D}"/>
              </a:ext>
            </a:extLst>
          </p:cNvPr>
          <p:cNvSpPr txBox="1">
            <a:spLocks/>
          </p:cNvSpPr>
          <p:nvPr/>
        </p:nvSpPr>
        <p:spPr>
          <a:xfrm>
            <a:off x="1800338" y="301557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Participants will listen as the instructor reads a short passage. Afterwards, the instructor will ask questions to assess how well the information was received and understood.</a:t>
            </a:r>
          </a:p>
        </p:txBody>
      </p:sp>
      <p:pic>
        <p:nvPicPr>
          <p:cNvPr id="7" name="Graphic 6" descr="Hourglass 30% with solid fill">
            <a:extLst>
              <a:ext uri="{FF2B5EF4-FFF2-40B4-BE49-F238E27FC236}">
                <a16:creationId xmlns:a16="http://schemas.microsoft.com/office/drawing/2014/main" id="{A6E47618-55DD-1043-D84B-30C14E0560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BC34AAC4-8D91-942C-CAB3-02037ECD1E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69CA0859-6B28-9244-5131-7EE501DF97ED}"/>
              </a:ext>
            </a:extLst>
          </p:cNvPr>
          <p:cNvSpPr txBox="1">
            <a:spLocks/>
          </p:cNvSpPr>
          <p:nvPr/>
        </p:nvSpPr>
        <p:spPr>
          <a:xfrm>
            <a:off x="1800338" y="396946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Individual</a:t>
            </a:r>
          </a:p>
        </p:txBody>
      </p:sp>
      <p:sp>
        <p:nvSpPr>
          <p:cNvPr id="16" name="Text Placeholder 6">
            <a:extLst>
              <a:ext uri="{FF2B5EF4-FFF2-40B4-BE49-F238E27FC236}">
                <a16:creationId xmlns:a16="http://schemas.microsoft.com/office/drawing/2014/main" id="{0DB524FD-1AAC-47DB-CBC9-964A3AD3165E}"/>
              </a:ext>
            </a:extLst>
          </p:cNvPr>
          <p:cNvSpPr txBox="1">
            <a:spLocks/>
          </p:cNvSpPr>
          <p:nvPr/>
        </p:nvSpPr>
        <p:spPr>
          <a:xfrm>
            <a:off x="1800338" y="5033798"/>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5 minutes</a:t>
            </a:r>
          </a:p>
        </p:txBody>
      </p:sp>
    </p:spTree>
    <p:extLst>
      <p:ext uri="{BB962C8B-B14F-4D97-AF65-F5344CB8AC3E}">
        <p14:creationId xmlns:p14="http://schemas.microsoft.com/office/powerpoint/2010/main" val="408347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56C27-7E5E-26B2-AC76-624477FB962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A6ECCFE-667E-9BEE-34F6-4D99F2464DD0}"/>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COMMUNICATION -  LISTENING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sp>
        <p:nvSpPr>
          <p:cNvPr id="6" name="TextBox 5">
            <a:extLst>
              <a:ext uri="{FF2B5EF4-FFF2-40B4-BE49-F238E27FC236}">
                <a16:creationId xmlns:a16="http://schemas.microsoft.com/office/drawing/2014/main" id="{9A010339-D669-BCCE-334B-62F6428C565D}"/>
              </a:ext>
            </a:extLst>
          </p:cNvPr>
          <p:cNvSpPr txBox="1"/>
          <p:nvPr/>
        </p:nvSpPr>
        <p:spPr>
          <a:xfrm>
            <a:off x="526943" y="127080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The Listening Ladder: From Passive to Empathetic</a:t>
            </a:r>
            <a:endParaRPr lang="en-US">
              <a:solidFill>
                <a:srgbClr val="00417C"/>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7" name="Diagram 6">
            <a:extLst>
              <a:ext uri="{FF2B5EF4-FFF2-40B4-BE49-F238E27FC236}">
                <a16:creationId xmlns:a16="http://schemas.microsoft.com/office/drawing/2014/main" id="{2CF0EA91-FFA6-BAF4-8962-1E777AE799F5}"/>
              </a:ext>
            </a:extLst>
          </p:cNvPr>
          <p:cNvGraphicFramePr/>
          <p:nvPr/>
        </p:nvGraphicFramePr>
        <p:xfrm>
          <a:off x="1127760" y="2487890"/>
          <a:ext cx="10119360" cy="30993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84DBCC48-B3AD-C40B-8EA7-CC56BA0FC481}"/>
              </a:ext>
            </a:extLst>
          </p:cNvPr>
          <p:cNvSpPr txBox="1"/>
          <p:nvPr/>
        </p:nvSpPr>
        <p:spPr>
          <a:xfrm>
            <a:off x="2240280" y="3282648"/>
            <a:ext cx="2331720" cy="584775"/>
          </a:xfrm>
          <a:prstGeom prst="rect">
            <a:avLst/>
          </a:prstGeom>
          <a:noFill/>
        </p:spPr>
        <p:txBody>
          <a:bodyPr wrap="square">
            <a:spAutoFit/>
          </a:bodyPr>
          <a:lstStyle/>
          <a:p>
            <a:r>
              <a:rPr lang="en-US" sz="1600">
                <a:latin typeface="Arial" panose="020B0604020202020204" pitchFamily="34" charset="0"/>
                <a:cs typeface="Arial" panose="020B0604020202020204" pitchFamily="34" charset="0"/>
              </a:rPr>
              <a:t>Hearing but not engaged</a:t>
            </a:r>
          </a:p>
        </p:txBody>
      </p:sp>
      <p:sp>
        <p:nvSpPr>
          <p:cNvPr id="16" name="TextBox 15">
            <a:extLst>
              <a:ext uri="{FF2B5EF4-FFF2-40B4-BE49-F238E27FC236}">
                <a16:creationId xmlns:a16="http://schemas.microsoft.com/office/drawing/2014/main" id="{C2C4139E-7C77-E962-1A7E-09C4BBF29595}"/>
              </a:ext>
            </a:extLst>
          </p:cNvPr>
          <p:cNvSpPr txBox="1"/>
          <p:nvPr/>
        </p:nvSpPr>
        <p:spPr>
          <a:xfrm>
            <a:off x="4221480" y="2794968"/>
            <a:ext cx="2331720" cy="584775"/>
          </a:xfrm>
          <a:prstGeom prst="rect">
            <a:avLst/>
          </a:prstGeom>
          <a:noFill/>
        </p:spPr>
        <p:txBody>
          <a:bodyPr wrap="square">
            <a:spAutoFit/>
          </a:bodyPr>
          <a:lstStyle/>
          <a:p>
            <a:r>
              <a:rPr lang="en-US" sz="1600">
                <a:latin typeface="Arial" panose="020B0604020202020204" pitchFamily="34" charset="0"/>
                <a:cs typeface="Arial" panose="020B0604020202020204" pitchFamily="34" charset="0"/>
              </a:rPr>
              <a:t>Filtering only what interests you</a:t>
            </a:r>
          </a:p>
        </p:txBody>
      </p:sp>
      <p:sp>
        <p:nvSpPr>
          <p:cNvPr id="17" name="TextBox 16">
            <a:extLst>
              <a:ext uri="{FF2B5EF4-FFF2-40B4-BE49-F238E27FC236}">
                <a16:creationId xmlns:a16="http://schemas.microsoft.com/office/drawing/2014/main" id="{715B0391-EC86-D6CD-F2B0-7F02A89366B9}"/>
              </a:ext>
            </a:extLst>
          </p:cNvPr>
          <p:cNvSpPr txBox="1"/>
          <p:nvPr/>
        </p:nvSpPr>
        <p:spPr>
          <a:xfrm>
            <a:off x="6202680" y="2322528"/>
            <a:ext cx="2331720" cy="584775"/>
          </a:xfrm>
          <a:prstGeom prst="rect">
            <a:avLst/>
          </a:prstGeom>
          <a:noFill/>
        </p:spPr>
        <p:txBody>
          <a:bodyPr wrap="square">
            <a:spAutoFit/>
          </a:bodyPr>
          <a:lstStyle/>
          <a:p>
            <a:r>
              <a:rPr lang="en-US" sz="1600">
                <a:latin typeface="Arial" panose="020B0604020202020204" pitchFamily="34" charset="0"/>
                <a:cs typeface="Arial" panose="020B0604020202020204" pitchFamily="34" charset="0"/>
              </a:rPr>
              <a:t>Full attention on content</a:t>
            </a:r>
          </a:p>
        </p:txBody>
      </p:sp>
      <p:sp>
        <p:nvSpPr>
          <p:cNvPr id="18" name="TextBox 17">
            <a:extLst>
              <a:ext uri="{FF2B5EF4-FFF2-40B4-BE49-F238E27FC236}">
                <a16:creationId xmlns:a16="http://schemas.microsoft.com/office/drawing/2014/main" id="{C215EE18-0E87-52BC-81A9-E900600B2DC6}"/>
              </a:ext>
            </a:extLst>
          </p:cNvPr>
          <p:cNvSpPr txBox="1"/>
          <p:nvPr/>
        </p:nvSpPr>
        <p:spPr>
          <a:xfrm>
            <a:off x="8229600" y="1872039"/>
            <a:ext cx="2331720" cy="584775"/>
          </a:xfrm>
          <a:prstGeom prst="rect">
            <a:avLst/>
          </a:prstGeom>
          <a:noFill/>
        </p:spPr>
        <p:txBody>
          <a:bodyPr wrap="square">
            <a:spAutoFit/>
          </a:bodyPr>
          <a:lstStyle/>
          <a:p>
            <a:r>
              <a:rPr lang="en-US" sz="1600">
                <a:latin typeface="Arial" panose="020B0604020202020204" pitchFamily="34" charset="0"/>
                <a:cs typeface="Arial" panose="020B0604020202020204" pitchFamily="34" charset="0"/>
              </a:rPr>
              <a:t>Listening with emotion and intent</a:t>
            </a:r>
          </a:p>
        </p:txBody>
      </p:sp>
    </p:spTree>
    <p:custDataLst>
      <p:tags r:id="rId1"/>
    </p:custDataLst>
    <p:extLst>
      <p:ext uri="{BB962C8B-B14F-4D97-AF65-F5344CB8AC3E}">
        <p14:creationId xmlns:p14="http://schemas.microsoft.com/office/powerpoint/2010/main" val="67193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DC00-E02C-96BB-5A15-9B258F827105}"/>
            </a:ext>
          </a:extLst>
        </p:cNvPr>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5CD760D4-59BD-5456-03A6-B5FEBCFC5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21" y="7594"/>
            <a:ext cx="12161838" cy="6850407"/>
          </a:xfrm>
          <a:prstGeom prst="rect">
            <a:avLst/>
          </a:prstGeom>
        </p:spPr>
      </p:pic>
      <p:sp>
        <p:nvSpPr>
          <p:cNvPr id="8" name="Rectangle 7">
            <a:extLst>
              <a:ext uri="{FF2B5EF4-FFF2-40B4-BE49-F238E27FC236}">
                <a16:creationId xmlns:a16="http://schemas.microsoft.com/office/drawing/2014/main" id="{73073129-3838-2631-BB66-BD29D649ADE1}"/>
              </a:ext>
            </a:extLst>
          </p:cNvPr>
          <p:cNvSpPr/>
          <p:nvPr/>
        </p:nvSpPr>
        <p:spPr>
          <a:xfrm>
            <a:off x="-15400" y="0"/>
            <a:ext cx="726963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a:p>
        </p:txBody>
      </p:sp>
      <p:sp>
        <p:nvSpPr>
          <p:cNvPr id="2" name="Rectangle 1">
            <a:extLst>
              <a:ext uri="{FF2B5EF4-FFF2-40B4-BE49-F238E27FC236}">
                <a16:creationId xmlns:a16="http://schemas.microsoft.com/office/drawing/2014/main" id="{66A047EE-AD17-AE66-52F9-1F9AD8D611F4}"/>
              </a:ext>
            </a:extLst>
          </p:cNvPr>
          <p:cNvSpPr/>
          <p:nvPr/>
        </p:nvSpPr>
        <p:spPr>
          <a:xfrm>
            <a:off x="526945" y="1886128"/>
            <a:ext cx="2025756" cy="914221"/>
          </a:xfrm>
          <a:prstGeom prst="rect">
            <a:avLst/>
          </a:prstGeom>
          <a:solidFill>
            <a:srgbClr val="00417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81129283-8FFB-0B83-D760-45CC2E67CD48}"/>
              </a:ext>
            </a:extLst>
          </p:cNvPr>
          <p:cNvSpPr txBox="1">
            <a:spLocks/>
          </p:cNvSpPr>
          <p:nvPr/>
        </p:nvSpPr>
        <p:spPr bwMode="gray">
          <a:xfrm>
            <a:off x="526943" y="2066239"/>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Paraphrasing &amp; Summarizing</a:t>
            </a:r>
          </a:p>
        </p:txBody>
      </p:sp>
      <p:sp>
        <p:nvSpPr>
          <p:cNvPr id="5" name="Rectangle 4">
            <a:extLst>
              <a:ext uri="{FF2B5EF4-FFF2-40B4-BE49-F238E27FC236}">
                <a16:creationId xmlns:a16="http://schemas.microsoft.com/office/drawing/2014/main" id="{D70D0A97-1864-A661-2A72-D2003C5C6AFE}"/>
              </a:ext>
            </a:extLst>
          </p:cNvPr>
          <p:cNvSpPr/>
          <p:nvPr/>
        </p:nvSpPr>
        <p:spPr>
          <a:xfrm>
            <a:off x="526945" y="2971889"/>
            <a:ext cx="2025756" cy="914221"/>
          </a:xfrm>
          <a:prstGeom prst="rect">
            <a:avLst/>
          </a:prstGeom>
          <a:solidFill>
            <a:srgbClr val="005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A1F2BD1-9AB0-8ED0-BE3B-417C46B581A7}"/>
              </a:ext>
            </a:extLst>
          </p:cNvPr>
          <p:cNvSpPr txBox="1">
            <a:spLocks/>
          </p:cNvSpPr>
          <p:nvPr/>
        </p:nvSpPr>
        <p:spPr bwMode="gray">
          <a:xfrm>
            <a:off x="526943" y="3195903"/>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Asking Clarifying Questions</a:t>
            </a:r>
          </a:p>
        </p:txBody>
      </p:sp>
      <p:sp>
        <p:nvSpPr>
          <p:cNvPr id="11" name="Rectangle 10">
            <a:extLst>
              <a:ext uri="{FF2B5EF4-FFF2-40B4-BE49-F238E27FC236}">
                <a16:creationId xmlns:a16="http://schemas.microsoft.com/office/drawing/2014/main" id="{21A33749-89D1-9DE7-BFE8-9038F4D1ADB7}"/>
              </a:ext>
            </a:extLst>
          </p:cNvPr>
          <p:cNvSpPr/>
          <p:nvPr/>
        </p:nvSpPr>
        <p:spPr>
          <a:xfrm>
            <a:off x="526944" y="4057650"/>
            <a:ext cx="2025756" cy="914221"/>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FCAE477B-248E-7924-07E9-0D6547D78BF4}"/>
              </a:ext>
            </a:extLst>
          </p:cNvPr>
          <p:cNvSpPr txBox="1">
            <a:spLocks/>
          </p:cNvSpPr>
          <p:nvPr/>
        </p:nvSpPr>
        <p:spPr bwMode="gray">
          <a:xfrm>
            <a:off x="526943" y="4218600"/>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Empathy &amp; Patience in Action</a:t>
            </a:r>
          </a:p>
        </p:txBody>
      </p:sp>
      <p:sp>
        <p:nvSpPr>
          <p:cNvPr id="9" name="Title 1">
            <a:extLst>
              <a:ext uri="{FF2B5EF4-FFF2-40B4-BE49-F238E27FC236}">
                <a16:creationId xmlns:a16="http://schemas.microsoft.com/office/drawing/2014/main" id="{CBDCB0BD-4996-D79C-DFA6-9C870C0E1F93}"/>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ACTIVE LISTENING TECHNIQUES</a:t>
            </a:r>
          </a:p>
        </p:txBody>
      </p:sp>
      <p:sp>
        <p:nvSpPr>
          <p:cNvPr id="10" name="TextBox 9">
            <a:extLst>
              <a:ext uri="{FF2B5EF4-FFF2-40B4-BE49-F238E27FC236}">
                <a16:creationId xmlns:a16="http://schemas.microsoft.com/office/drawing/2014/main" id="{ECA722F3-BEA3-2BCE-CB21-D0853050410B}"/>
              </a:ext>
            </a:extLst>
          </p:cNvPr>
          <p:cNvSpPr txBox="1"/>
          <p:nvPr/>
        </p:nvSpPr>
        <p:spPr>
          <a:xfrm>
            <a:off x="526943" y="127080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Listening to Understand, Not Just Respond</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8026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81EBA95B-2CB7-1503-8081-065FBDCE4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21" y="7594"/>
            <a:ext cx="12161838" cy="6850407"/>
          </a:xfrm>
          <a:prstGeom prst="rect">
            <a:avLst/>
          </a:prstGeom>
        </p:spPr>
      </p:pic>
      <p:sp>
        <p:nvSpPr>
          <p:cNvPr id="8" name="Rectangle 7">
            <a:extLst>
              <a:ext uri="{FF2B5EF4-FFF2-40B4-BE49-F238E27FC236}">
                <a16:creationId xmlns:a16="http://schemas.microsoft.com/office/drawing/2014/main" id="{4B0A2812-7341-88CC-F87E-32EB0E49F6E8}"/>
              </a:ext>
            </a:extLst>
          </p:cNvPr>
          <p:cNvSpPr/>
          <p:nvPr/>
        </p:nvSpPr>
        <p:spPr>
          <a:xfrm>
            <a:off x="-15400" y="0"/>
            <a:ext cx="726963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rgbClr val="00417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526943" y="2066239"/>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Paraphrasing &amp; Summarizing</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rgbClr val="005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526943" y="3195903"/>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Asking Clarifying Questions</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526943" y="4218600"/>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Empathy &amp; Patience in Action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285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4400" eaLnBrk="0" hangingPunct="0">
              <a:lnSpc>
                <a:spcPct val="150000"/>
              </a:lnSpc>
              <a:buFontTx/>
              <a:buChar char="•"/>
              <a:tabLst/>
            </a:pPr>
            <a:r>
              <a:rPr lang="en-US" altLang="en-US" sz="1800" b="1">
                <a:solidFill>
                  <a:srgbClr val="00417C"/>
                </a:solidFill>
                <a:latin typeface="Arial" panose="020B0604020202020204" pitchFamily="34" charset="0"/>
              </a:rPr>
              <a:t> Paraphrasing:</a:t>
            </a:r>
            <a:r>
              <a:rPr lang="en-US" altLang="en-US" sz="1800">
                <a:solidFill>
                  <a:srgbClr val="00417C"/>
                </a:solidFill>
                <a:latin typeface="Arial" panose="020B0604020202020204" pitchFamily="34" charset="0"/>
              </a:rPr>
              <a:t> Restating the message in your own words to show understanding.</a:t>
            </a:r>
          </a:p>
          <a:p>
            <a:pPr lvl="0" defTabSz="914400" eaLnBrk="0" hangingPunct="0">
              <a:lnSpc>
                <a:spcPct val="150000"/>
              </a:lnSpc>
              <a:buFontTx/>
              <a:buChar char="•"/>
              <a:tabLst/>
            </a:pPr>
            <a:endParaRPr lang="en-US" altLang="en-US" sz="1800">
              <a:solidFill>
                <a:srgbClr val="00417C"/>
              </a:solidFill>
              <a:latin typeface="Arial" panose="020B0604020202020204" pitchFamily="34" charset="0"/>
            </a:endParaRPr>
          </a:p>
          <a:p>
            <a:pPr lvl="0" defTabSz="914400" eaLnBrk="0" hangingPunct="0">
              <a:lnSpc>
                <a:spcPct val="150000"/>
              </a:lnSpc>
              <a:buFontTx/>
              <a:buChar char="•"/>
              <a:tabLst/>
            </a:pPr>
            <a:r>
              <a:rPr lang="en-US" altLang="en-US" sz="1800" b="1">
                <a:solidFill>
                  <a:srgbClr val="00417C"/>
                </a:solidFill>
                <a:latin typeface="Arial" panose="020B0604020202020204" pitchFamily="34" charset="0"/>
              </a:rPr>
              <a:t> Summarizing:</a:t>
            </a:r>
            <a:r>
              <a:rPr lang="en-US" altLang="en-US" sz="1800">
                <a:solidFill>
                  <a:srgbClr val="00417C"/>
                </a:solidFill>
                <a:latin typeface="Arial" panose="020B0604020202020204" pitchFamily="34" charset="0"/>
              </a:rPr>
              <a:t> Condensing key points after a longer conversation.</a:t>
            </a: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2326306"/>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9" name="Title 1">
            <a:extLst>
              <a:ext uri="{FF2B5EF4-FFF2-40B4-BE49-F238E27FC236}">
                <a16:creationId xmlns:a16="http://schemas.microsoft.com/office/drawing/2014/main" id="{34510A7B-F0C1-4098-626E-9FA0DEFDC230}"/>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ACTIVE LISTENING TECHNIQUES</a:t>
            </a:r>
          </a:p>
        </p:txBody>
      </p:sp>
      <p:sp>
        <p:nvSpPr>
          <p:cNvPr id="10" name="TextBox 9">
            <a:extLst>
              <a:ext uri="{FF2B5EF4-FFF2-40B4-BE49-F238E27FC236}">
                <a16:creationId xmlns:a16="http://schemas.microsoft.com/office/drawing/2014/main" id="{E37D992A-C1EC-4F15-2869-EE1F7A710271}"/>
              </a:ext>
            </a:extLst>
          </p:cNvPr>
          <p:cNvSpPr txBox="1"/>
          <p:nvPr/>
        </p:nvSpPr>
        <p:spPr>
          <a:xfrm>
            <a:off x="526943" y="127080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Reflective Techniques That Build Trust</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7" name="Graphic 6" descr="Badge 1 with solid fill">
            <a:extLst>
              <a:ext uri="{FF2B5EF4-FFF2-40B4-BE49-F238E27FC236}">
                <a16:creationId xmlns:a16="http://schemas.microsoft.com/office/drawing/2014/main" id="{C087AD26-2760-E9FA-E4D7-AE3DB952C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59" y="1998391"/>
            <a:ext cx="613123" cy="613123"/>
          </a:xfrm>
          <a:prstGeom prst="rect">
            <a:avLst/>
          </a:prstGeom>
        </p:spPr>
      </p:pic>
    </p:spTree>
    <p:custDataLst>
      <p:tags r:id="rId1"/>
    </p:custDataLst>
    <p:extLst>
      <p:ext uri="{BB962C8B-B14F-4D97-AF65-F5344CB8AC3E}">
        <p14:creationId xmlns:p14="http://schemas.microsoft.com/office/powerpoint/2010/main" val="321346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90424389-A6EB-4AE2-6969-F491415C8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21" y="7594"/>
            <a:ext cx="12161838" cy="6850407"/>
          </a:xfrm>
          <a:prstGeom prst="rect">
            <a:avLst/>
          </a:prstGeom>
        </p:spPr>
      </p:pic>
      <p:sp>
        <p:nvSpPr>
          <p:cNvPr id="8" name="Rectangle 7">
            <a:extLst>
              <a:ext uri="{FF2B5EF4-FFF2-40B4-BE49-F238E27FC236}">
                <a16:creationId xmlns:a16="http://schemas.microsoft.com/office/drawing/2014/main" id="{C8ECF600-4293-1DD3-206E-2DB29C565DC4}"/>
              </a:ext>
            </a:extLst>
          </p:cNvPr>
          <p:cNvSpPr/>
          <p:nvPr/>
        </p:nvSpPr>
        <p:spPr>
          <a:xfrm>
            <a:off x="-15400" y="0"/>
            <a:ext cx="726963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rgbClr val="00417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rgbClr val="005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207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lnSpc>
                <a:spcPct val="150000"/>
              </a:lnSpc>
              <a:spcAft>
                <a:spcPts val="1200"/>
              </a:spcAft>
              <a:tabLst>
                <a:tab pos="275353" algn="l"/>
              </a:tabLst>
              <a:defRPr/>
            </a:pPr>
            <a:r>
              <a:rPr lang="en-US" sz="1800" b="1" kern="0">
                <a:solidFill>
                  <a:srgbClr val="00417C"/>
                </a:solidFill>
                <a:latin typeface="Arial (Headings)"/>
                <a:cs typeface="Calibri"/>
              </a:rPr>
              <a:t>Why It Matters:</a:t>
            </a:r>
          </a:p>
          <a:p>
            <a:pPr lvl="0" defTabSz="913526">
              <a:lnSpc>
                <a:spcPct val="150000"/>
              </a:lnSpc>
              <a:spcAft>
                <a:spcPts val="1200"/>
              </a:spcAft>
              <a:tabLst>
                <a:tab pos="275353" algn="l"/>
              </a:tabLst>
              <a:defRPr/>
            </a:pPr>
            <a:r>
              <a:rPr lang="en-US" sz="1800" kern="0">
                <a:solidFill>
                  <a:srgbClr val="00417C"/>
                </a:solidFill>
                <a:latin typeface="Arial (Headings)"/>
                <a:cs typeface="Calibri"/>
              </a:rPr>
              <a:t>Clarifies vague statements</a:t>
            </a:r>
          </a:p>
          <a:p>
            <a:pPr lvl="0" defTabSz="913526">
              <a:lnSpc>
                <a:spcPct val="150000"/>
              </a:lnSpc>
              <a:spcAft>
                <a:spcPts val="1200"/>
              </a:spcAft>
              <a:tabLst>
                <a:tab pos="275353" algn="l"/>
              </a:tabLst>
              <a:defRPr/>
            </a:pPr>
            <a:r>
              <a:rPr lang="en-US" sz="1800" kern="0">
                <a:solidFill>
                  <a:srgbClr val="00417C"/>
                </a:solidFill>
                <a:latin typeface="Arial (Headings)"/>
                <a:cs typeface="Calibri"/>
              </a:rPr>
              <a:t>Prevents assumptions</a:t>
            </a:r>
          </a:p>
          <a:p>
            <a:pPr lvl="0" defTabSz="913526">
              <a:lnSpc>
                <a:spcPct val="150000"/>
              </a:lnSpc>
              <a:spcAft>
                <a:spcPts val="1200"/>
              </a:spcAft>
              <a:tabLst>
                <a:tab pos="275353" algn="l"/>
              </a:tabLst>
              <a:defRPr/>
            </a:pPr>
            <a:r>
              <a:rPr lang="en-US" sz="1800" kern="0">
                <a:solidFill>
                  <a:srgbClr val="00417C"/>
                </a:solidFill>
                <a:latin typeface="Arial (Headings)"/>
                <a:cs typeface="Calibri"/>
              </a:rPr>
              <a:t>Deepens connection</a:t>
            </a:r>
            <a:endParaRPr kumimoji="0" lang="en-US" sz="1800" b="0" i="0" u="none" strike="noStrike" kern="0" cap="none" spc="0" normalizeH="0" baseline="0" noProof="0">
              <a:ln>
                <a:noFill/>
              </a:ln>
              <a:solidFill>
                <a:srgbClr val="00417C"/>
              </a:solidFill>
              <a:effectLst/>
              <a:uLnTx/>
              <a:uFillTx/>
              <a:latin typeface="Arial (Headings)"/>
              <a:cs typeface="Calibri"/>
            </a:endParaRP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3351072"/>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9" name="Title 1">
            <a:extLst>
              <a:ext uri="{FF2B5EF4-FFF2-40B4-BE49-F238E27FC236}">
                <a16:creationId xmlns:a16="http://schemas.microsoft.com/office/drawing/2014/main" id="{00E0C5B1-EB44-37D0-27A2-6630F0887A1A}"/>
              </a:ext>
            </a:extLst>
          </p:cNvPr>
          <p:cNvSpPr txBox="1">
            <a:spLocks/>
          </p:cNvSpPr>
          <p:nvPr/>
        </p:nvSpPr>
        <p:spPr bwMode="gray">
          <a:xfrm>
            <a:off x="526943" y="2066239"/>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Paraphrasing &amp; Summarizing</a:t>
            </a:r>
          </a:p>
        </p:txBody>
      </p:sp>
      <p:sp>
        <p:nvSpPr>
          <p:cNvPr id="10" name="Title 1">
            <a:extLst>
              <a:ext uri="{FF2B5EF4-FFF2-40B4-BE49-F238E27FC236}">
                <a16:creationId xmlns:a16="http://schemas.microsoft.com/office/drawing/2014/main" id="{0B3F408E-91FA-D1D9-71E5-709030D52522}"/>
              </a:ext>
            </a:extLst>
          </p:cNvPr>
          <p:cNvSpPr txBox="1">
            <a:spLocks/>
          </p:cNvSpPr>
          <p:nvPr/>
        </p:nvSpPr>
        <p:spPr bwMode="gray">
          <a:xfrm>
            <a:off x="526943" y="3195903"/>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Asking Clarifying Questions</a:t>
            </a:r>
          </a:p>
        </p:txBody>
      </p:sp>
      <p:sp>
        <p:nvSpPr>
          <p:cNvPr id="19" name="Title 1">
            <a:extLst>
              <a:ext uri="{FF2B5EF4-FFF2-40B4-BE49-F238E27FC236}">
                <a16:creationId xmlns:a16="http://schemas.microsoft.com/office/drawing/2014/main" id="{2A6440D9-5557-44F1-C80E-2345AA55F510}"/>
              </a:ext>
            </a:extLst>
          </p:cNvPr>
          <p:cNvSpPr txBox="1">
            <a:spLocks/>
          </p:cNvSpPr>
          <p:nvPr/>
        </p:nvSpPr>
        <p:spPr bwMode="gray">
          <a:xfrm>
            <a:off x="526943" y="4218600"/>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Empathy &amp; Patience in Action</a:t>
            </a:r>
          </a:p>
        </p:txBody>
      </p:sp>
      <p:sp>
        <p:nvSpPr>
          <p:cNvPr id="20" name="Title 1">
            <a:extLst>
              <a:ext uri="{FF2B5EF4-FFF2-40B4-BE49-F238E27FC236}">
                <a16:creationId xmlns:a16="http://schemas.microsoft.com/office/drawing/2014/main" id="{3ED88537-D85F-D302-847A-CDCB0343393A}"/>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ACTIVE LISTENING TECHNIQUES</a:t>
            </a:r>
          </a:p>
        </p:txBody>
      </p:sp>
      <p:sp>
        <p:nvSpPr>
          <p:cNvPr id="21" name="TextBox 20">
            <a:extLst>
              <a:ext uri="{FF2B5EF4-FFF2-40B4-BE49-F238E27FC236}">
                <a16:creationId xmlns:a16="http://schemas.microsoft.com/office/drawing/2014/main" id="{322700C1-50D1-4C80-F838-6359163F8A56}"/>
              </a:ext>
            </a:extLst>
          </p:cNvPr>
          <p:cNvSpPr txBox="1"/>
          <p:nvPr/>
        </p:nvSpPr>
        <p:spPr>
          <a:xfrm>
            <a:off x="526943" y="127080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Asking Clarifying Questions – Avoid Guesswork</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13" name="Graphic 12" descr="Badge with solid fill">
            <a:extLst>
              <a:ext uri="{FF2B5EF4-FFF2-40B4-BE49-F238E27FC236}">
                <a16:creationId xmlns:a16="http://schemas.microsoft.com/office/drawing/2014/main" id="{8FF69902-B6FA-18F4-F8A5-74564796BE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59" y="3108098"/>
            <a:ext cx="613123" cy="613123"/>
          </a:xfrm>
          <a:prstGeom prst="rect">
            <a:avLst/>
          </a:prstGeom>
        </p:spPr>
      </p:pic>
    </p:spTree>
    <p:custDataLst>
      <p:tags r:id="rId1"/>
    </p:custDataLst>
    <p:extLst>
      <p:ext uri="{BB962C8B-B14F-4D97-AF65-F5344CB8AC3E}">
        <p14:creationId xmlns:p14="http://schemas.microsoft.com/office/powerpoint/2010/main" val="409451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Service</a:t>
            </a:r>
            <a:r>
              <a:rPr sz="3800" spc="-30"/>
              <a:t> </a:t>
            </a:r>
            <a:r>
              <a:rPr sz="3800"/>
              <a:t>Based</a:t>
            </a:r>
            <a:r>
              <a:rPr sz="3800" spc="-30"/>
              <a:t> </a:t>
            </a:r>
            <a:r>
              <a:rPr sz="3800"/>
              <a:t>Sales</a:t>
            </a:r>
            <a:r>
              <a:rPr sz="3800" spc="-5"/>
              <a:t> </a:t>
            </a:r>
            <a:r>
              <a:rPr sz="3800" spc="-10"/>
              <a:t>Process</a:t>
            </a:r>
            <a:endParaRPr sz="3800"/>
          </a:p>
        </p:txBody>
      </p:sp>
      <p:grpSp>
        <p:nvGrpSpPr>
          <p:cNvPr id="3" name="object 3"/>
          <p:cNvGrpSpPr/>
          <p:nvPr/>
        </p:nvGrpSpPr>
        <p:grpSpPr>
          <a:xfrm>
            <a:off x="3161792" y="850062"/>
            <a:ext cx="5869940" cy="5691505"/>
            <a:chOff x="3149092" y="850061"/>
            <a:chExt cx="5869940" cy="5691505"/>
          </a:xfrm>
        </p:grpSpPr>
        <p:pic>
          <p:nvPicPr>
            <p:cNvPr id="4" name="object 4"/>
            <p:cNvPicPr/>
            <p:nvPr/>
          </p:nvPicPr>
          <p:blipFill>
            <a:blip r:embed="rId3" cstate="print"/>
            <a:stretch>
              <a:fillRect/>
            </a:stretch>
          </p:blipFill>
          <p:spPr>
            <a:xfrm>
              <a:off x="3149092" y="850061"/>
              <a:ext cx="5869685" cy="5691124"/>
            </a:xfrm>
            <a:prstGeom prst="rect">
              <a:avLst/>
            </a:prstGeom>
          </p:spPr>
        </p:pic>
        <p:sp>
          <p:nvSpPr>
            <p:cNvPr id="5" name="object 5"/>
            <p:cNvSpPr/>
            <p:nvPr/>
          </p:nvSpPr>
          <p:spPr>
            <a:xfrm>
              <a:off x="5266182" y="3431286"/>
              <a:ext cx="1635760" cy="635000"/>
            </a:xfrm>
            <a:custGeom>
              <a:avLst/>
              <a:gdLst/>
              <a:ahLst/>
              <a:cxnLst/>
              <a:rect l="l" t="t" r="r" b="b"/>
              <a:pathLst>
                <a:path w="1635759" h="635000">
                  <a:moveTo>
                    <a:pt x="1529714" y="0"/>
                  </a:moveTo>
                  <a:lnTo>
                    <a:pt x="105790" y="0"/>
                  </a:lnTo>
                  <a:lnTo>
                    <a:pt x="64615" y="8314"/>
                  </a:lnTo>
                  <a:lnTo>
                    <a:pt x="30987" y="30987"/>
                  </a:lnTo>
                  <a:lnTo>
                    <a:pt x="8314" y="64615"/>
                  </a:lnTo>
                  <a:lnTo>
                    <a:pt x="0" y="105790"/>
                  </a:lnTo>
                  <a:lnTo>
                    <a:pt x="0" y="528955"/>
                  </a:lnTo>
                  <a:lnTo>
                    <a:pt x="8314" y="570130"/>
                  </a:lnTo>
                  <a:lnTo>
                    <a:pt x="30987" y="603757"/>
                  </a:lnTo>
                  <a:lnTo>
                    <a:pt x="64615" y="626431"/>
                  </a:lnTo>
                  <a:lnTo>
                    <a:pt x="105790" y="634745"/>
                  </a:lnTo>
                  <a:lnTo>
                    <a:pt x="1529714" y="634745"/>
                  </a:lnTo>
                  <a:lnTo>
                    <a:pt x="1570890" y="626431"/>
                  </a:lnTo>
                  <a:lnTo>
                    <a:pt x="1604517" y="603757"/>
                  </a:lnTo>
                  <a:lnTo>
                    <a:pt x="1627191" y="570130"/>
                  </a:lnTo>
                  <a:lnTo>
                    <a:pt x="1635506" y="528955"/>
                  </a:lnTo>
                  <a:lnTo>
                    <a:pt x="1635506" y="105790"/>
                  </a:lnTo>
                  <a:lnTo>
                    <a:pt x="1627191" y="64615"/>
                  </a:lnTo>
                  <a:lnTo>
                    <a:pt x="1604517" y="30987"/>
                  </a:lnTo>
                  <a:lnTo>
                    <a:pt x="1570890" y="8314"/>
                  </a:lnTo>
                  <a:lnTo>
                    <a:pt x="1529714" y="0"/>
                  </a:lnTo>
                  <a:close/>
                </a:path>
              </a:pathLst>
            </a:custGeom>
            <a:solidFill>
              <a:srgbClr val="1B407A"/>
            </a:solidFill>
          </p:spPr>
          <p:txBody>
            <a:bodyPr wrap="square" lIns="0" tIns="0" rIns="0" bIns="0" rtlCol="0"/>
            <a:lstStyle/>
            <a:p>
              <a:endParaRPr kern="0">
                <a:solidFill>
                  <a:sysClr val="windowText" lastClr="000000"/>
                </a:solidFill>
              </a:endParaRPr>
            </a:p>
          </p:txBody>
        </p:sp>
      </p:grpSp>
      <p:sp>
        <p:nvSpPr>
          <p:cNvPr id="6" name="object 6"/>
          <p:cNvSpPr txBox="1"/>
          <p:nvPr/>
        </p:nvSpPr>
        <p:spPr>
          <a:xfrm>
            <a:off x="5278883" y="3676525"/>
            <a:ext cx="1635759" cy="228909"/>
          </a:xfrm>
          <a:prstGeom prst="rect">
            <a:avLst/>
          </a:prstGeom>
        </p:spPr>
        <p:txBody>
          <a:bodyPr vert="horz" wrap="square" lIns="0" tIns="13335" rIns="0" bIns="0" rtlCol="0">
            <a:spAutoFit/>
          </a:bodyPr>
          <a:lstStyle/>
          <a:p>
            <a:pPr marL="12700" marR="5080" indent="-635" algn="ctr">
              <a:spcBef>
                <a:spcPts val="105"/>
              </a:spcBef>
            </a:pPr>
            <a:r>
              <a:rPr lang="en-US" sz="1400" b="1" kern="0" spc="-10">
                <a:solidFill>
                  <a:srgbClr val="FFFFFF"/>
                </a:solidFill>
                <a:latin typeface="Arial"/>
                <a:cs typeface="Arial"/>
              </a:rPr>
              <a:t>COMMUNICATION</a:t>
            </a:r>
            <a:endParaRPr sz="1400" kern="0">
              <a:solidFill>
                <a:sysClr val="windowText" lastClr="000000"/>
              </a:solidFill>
              <a:latin typeface="Arial"/>
              <a:cs typeface="Arial"/>
            </a:endParaRPr>
          </a:p>
        </p:txBody>
      </p:sp>
      <p:sp>
        <p:nvSpPr>
          <p:cNvPr id="7" name="object 7"/>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72085">
              <a:spcBef>
                <a:spcPts val="10"/>
              </a:spcBef>
            </a:pPr>
            <a:r>
              <a:rPr kern="0" spc="-50">
                <a:solidFill>
                  <a:prstClr val="white"/>
                </a:solidFill>
              </a:rPr>
              <a:t>6</a:t>
            </a:r>
          </a:p>
        </p:txBody>
      </p:sp>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rPr kern="0">
                <a:solidFill>
                  <a:prstClr val="white"/>
                </a:solidFill>
              </a:rPr>
              <a:t>Automotive</a:t>
            </a:r>
            <a:r>
              <a:rPr kern="0" spc="-35">
                <a:solidFill>
                  <a:prstClr val="white"/>
                </a:solidFill>
              </a:rPr>
              <a:t> </a:t>
            </a:r>
            <a:r>
              <a:rPr kern="0" spc="-10">
                <a:solidFill>
                  <a:prstClr val="white"/>
                </a:solidFill>
              </a:rPr>
              <a:t>Division</a:t>
            </a:r>
          </a:p>
        </p:txBody>
      </p:sp>
      <p:sp>
        <p:nvSpPr>
          <p:cNvPr id="9" name="Rectangle 8">
            <a:extLst>
              <a:ext uri="{FF2B5EF4-FFF2-40B4-BE49-F238E27FC236}">
                <a16:creationId xmlns:a16="http://schemas.microsoft.com/office/drawing/2014/main" id="{17486E1E-B4DC-3CC5-0A5C-EF9610EDACB5}"/>
              </a:ext>
            </a:extLst>
          </p:cNvPr>
          <p:cNvSpPr/>
          <p:nvPr/>
        </p:nvSpPr>
        <p:spPr>
          <a:xfrm>
            <a:off x="5514594" y="1011115"/>
            <a:ext cx="1139825" cy="635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6B0AD9-92BD-4AD9-39B2-A95B24BDB400}"/>
              </a:ext>
            </a:extLst>
          </p:cNvPr>
          <p:cNvSpPr/>
          <p:nvPr/>
        </p:nvSpPr>
        <p:spPr>
          <a:xfrm>
            <a:off x="7724394" y="2412023"/>
            <a:ext cx="1139825" cy="635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82205-42AD-0583-A32E-AD0E033285B9}"/>
              </a:ext>
            </a:extLst>
          </p:cNvPr>
          <p:cNvSpPr/>
          <p:nvPr/>
        </p:nvSpPr>
        <p:spPr>
          <a:xfrm>
            <a:off x="7645264" y="4291485"/>
            <a:ext cx="1139825" cy="635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5013C7-A226-9595-8983-E375FAE3BF8F}"/>
              </a:ext>
            </a:extLst>
          </p:cNvPr>
          <p:cNvSpPr/>
          <p:nvPr/>
        </p:nvSpPr>
        <p:spPr>
          <a:xfrm>
            <a:off x="5513387" y="5795108"/>
            <a:ext cx="1139825" cy="635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6AB6D5-1B7B-A6DC-6E3C-90A29A2B4FE3}"/>
              </a:ext>
            </a:extLst>
          </p:cNvPr>
          <p:cNvSpPr/>
          <p:nvPr/>
        </p:nvSpPr>
        <p:spPr>
          <a:xfrm>
            <a:off x="3381512" y="4291485"/>
            <a:ext cx="1139825" cy="635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076B71-5FA0-E7C3-BC45-C2138401D650}"/>
              </a:ext>
            </a:extLst>
          </p:cNvPr>
          <p:cNvSpPr/>
          <p:nvPr/>
        </p:nvSpPr>
        <p:spPr>
          <a:xfrm>
            <a:off x="3303167" y="2394453"/>
            <a:ext cx="1139825" cy="635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BCADEB-EE91-9BC5-156D-11576D43870A}"/>
              </a:ext>
            </a:extLst>
          </p:cNvPr>
          <p:cNvSpPr/>
          <p:nvPr/>
        </p:nvSpPr>
        <p:spPr>
          <a:xfrm>
            <a:off x="5266182" y="3598534"/>
            <a:ext cx="1635760" cy="289232"/>
          </a:xfrm>
          <a:prstGeom prst="rect">
            <a:avLst/>
          </a:prstGeom>
          <a:solidFill>
            <a:srgbClr val="1B40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9618781F-88E9-9159-2C70-7E710669B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21" y="7594"/>
            <a:ext cx="12161838" cy="6850407"/>
          </a:xfrm>
          <a:prstGeom prst="rect">
            <a:avLst/>
          </a:prstGeom>
        </p:spPr>
      </p:pic>
      <p:sp>
        <p:nvSpPr>
          <p:cNvPr id="8" name="Rectangle 7">
            <a:extLst>
              <a:ext uri="{FF2B5EF4-FFF2-40B4-BE49-F238E27FC236}">
                <a16:creationId xmlns:a16="http://schemas.microsoft.com/office/drawing/2014/main" id="{27DF521F-628C-45CE-D3F2-0B43F6BA1D3A}"/>
              </a:ext>
            </a:extLst>
          </p:cNvPr>
          <p:cNvSpPr/>
          <p:nvPr/>
        </p:nvSpPr>
        <p:spPr>
          <a:xfrm>
            <a:off x="-15400" y="0"/>
            <a:ext cx="726963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rgbClr val="00417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rgbClr val="005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33068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spcAft>
                <a:spcPts val="1200"/>
              </a:spcAft>
              <a:tabLst>
                <a:tab pos="275353" algn="l"/>
              </a:tabLst>
              <a:defRPr/>
            </a:pPr>
            <a:r>
              <a:rPr lang="en-US" sz="1800" b="1" kern="0">
                <a:solidFill>
                  <a:srgbClr val="00417C"/>
                </a:solidFill>
                <a:latin typeface="Arial (Headings)"/>
                <a:cs typeface="Calibri"/>
              </a:rPr>
              <a:t>Empathy:</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417C"/>
                </a:solidFill>
                <a:latin typeface="Arial (Headings)"/>
                <a:cs typeface="Calibri"/>
              </a:rPr>
              <a:t>Listen with full attention</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417C"/>
                </a:solidFill>
                <a:latin typeface="Arial (Headings)"/>
                <a:cs typeface="Calibri"/>
              </a:rPr>
              <a:t>Reflect emotions:</a:t>
            </a:r>
            <a:br>
              <a:rPr lang="en-US" sz="1800" kern="0">
                <a:solidFill>
                  <a:srgbClr val="00417C"/>
                </a:solidFill>
                <a:latin typeface="Arial (Headings)"/>
                <a:cs typeface="Calibri"/>
              </a:rPr>
            </a:br>
            <a:r>
              <a:rPr lang="en-US" sz="1800" kern="0">
                <a:solidFill>
                  <a:srgbClr val="00417C"/>
                </a:solidFill>
                <a:latin typeface="Arial (Headings)"/>
                <a:cs typeface="Calibri"/>
              </a:rPr>
              <a:t>“Sounds like this has been a tough experience for you.”</a:t>
            </a:r>
          </a:p>
          <a:p>
            <a:pPr lvl="0" defTabSz="913526">
              <a:spcAft>
                <a:spcPts val="1200"/>
              </a:spcAft>
              <a:tabLst>
                <a:tab pos="275353" algn="l"/>
              </a:tabLst>
              <a:defRPr/>
            </a:pPr>
            <a:r>
              <a:rPr lang="en-US" sz="1800" b="1" kern="0">
                <a:solidFill>
                  <a:srgbClr val="00417C"/>
                </a:solidFill>
                <a:latin typeface="Arial (Headings)"/>
                <a:cs typeface="Calibri"/>
              </a:rPr>
              <a:t>Patience:</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417C"/>
                </a:solidFill>
                <a:latin typeface="Arial (Headings)"/>
                <a:cs typeface="Calibri"/>
              </a:rPr>
              <a:t>Avoid interrupting</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417C"/>
                </a:solidFill>
                <a:latin typeface="Arial (Headings)"/>
                <a:cs typeface="Calibri"/>
              </a:rPr>
              <a:t>Leave space for silence</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417C"/>
                </a:solidFill>
                <a:latin typeface="Arial (Headings)"/>
                <a:cs typeface="Calibri"/>
              </a:rPr>
              <a:t>Let them express at their pace</a:t>
            </a: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4486194"/>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9" name="Title 1">
            <a:extLst>
              <a:ext uri="{FF2B5EF4-FFF2-40B4-BE49-F238E27FC236}">
                <a16:creationId xmlns:a16="http://schemas.microsoft.com/office/drawing/2014/main" id="{BCFAEB70-4FFF-216F-08AF-D986B17BBDD0}"/>
              </a:ext>
            </a:extLst>
          </p:cNvPr>
          <p:cNvSpPr txBox="1">
            <a:spLocks/>
          </p:cNvSpPr>
          <p:nvPr/>
        </p:nvSpPr>
        <p:spPr bwMode="gray">
          <a:xfrm>
            <a:off x="526943" y="2066239"/>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Paraphrasing &amp; Summarizing</a:t>
            </a:r>
          </a:p>
        </p:txBody>
      </p:sp>
      <p:sp>
        <p:nvSpPr>
          <p:cNvPr id="10" name="Title 1">
            <a:extLst>
              <a:ext uri="{FF2B5EF4-FFF2-40B4-BE49-F238E27FC236}">
                <a16:creationId xmlns:a16="http://schemas.microsoft.com/office/drawing/2014/main" id="{9BEA4805-8D1E-D99B-9F2B-DFFDAD9D2476}"/>
              </a:ext>
            </a:extLst>
          </p:cNvPr>
          <p:cNvSpPr txBox="1">
            <a:spLocks/>
          </p:cNvSpPr>
          <p:nvPr/>
        </p:nvSpPr>
        <p:spPr bwMode="gray">
          <a:xfrm>
            <a:off x="526943" y="3195903"/>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Asking Clarifying Questions</a:t>
            </a:r>
          </a:p>
        </p:txBody>
      </p:sp>
      <p:sp>
        <p:nvSpPr>
          <p:cNvPr id="19" name="Title 1">
            <a:extLst>
              <a:ext uri="{FF2B5EF4-FFF2-40B4-BE49-F238E27FC236}">
                <a16:creationId xmlns:a16="http://schemas.microsoft.com/office/drawing/2014/main" id="{2EDB17B1-EDD4-65CE-E9A6-CA859C5E3983}"/>
              </a:ext>
            </a:extLst>
          </p:cNvPr>
          <p:cNvSpPr txBox="1">
            <a:spLocks/>
          </p:cNvSpPr>
          <p:nvPr/>
        </p:nvSpPr>
        <p:spPr bwMode="gray">
          <a:xfrm>
            <a:off x="526943" y="4218600"/>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FFFFFF"/>
                </a:solidFill>
                <a:effectLst/>
                <a:uLnTx/>
                <a:uFillTx/>
                <a:latin typeface="Arial (Headings)"/>
                <a:ea typeface="+mj-ea"/>
                <a:cs typeface="Calibri"/>
              </a:rPr>
              <a:t>Empathy &amp; Patience in Action</a:t>
            </a:r>
          </a:p>
        </p:txBody>
      </p:sp>
      <p:sp>
        <p:nvSpPr>
          <p:cNvPr id="20" name="Title 1">
            <a:extLst>
              <a:ext uri="{FF2B5EF4-FFF2-40B4-BE49-F238E27FC236}">
                <a16:creationId xmlns:a16="http://schemas.microsoft.com/office/drawing/2014/main" id="{BC4E7B5D-ABF9-7F15-E1FB-F3DAD28FB468}"/>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ACTIVE LISTENING TECHNIQUES</a:t>
            </a:r>
          </a:p>
        </p:txBody>
      </p:sp>
      <p:sp>
        <p:nvSpPr>
          <p:cNvPr id="21" name="TextBox 20">
            <a:extLst>
              <a:ext uri="{FF2B5EF4-FFF2-40B4-BE49-F238E27FC236}">
                <a16:creationId xmlns:a16="http://schemas.microsoft.com/office/drawing/2014/main" id="{82909C8C-4A80-605D-B2D9-987FBB3159C3}"/>
              </a:ext>
            </a:extLst>
          </p:cNvPr>
          <p:cNvSpPr txBox="1"/>
          <p:nvPr/>
        </p:nvSpPr>
        <p:spPr>
          <a:xfrm>
            <a:off x="526943" y="1270801"/>
            <a:ext cx="7794097"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It’s Not Just the Product—It’s How You Make Them Feel</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14" name="Graphic 13" descr="Badge 3 with solid fill">
            <a:extLst>
              <a:ext uri="{FF2B5EF4-FFF2-40B4-BE49-F238E27FC236}">
                <a16:creationId xmlns:a16="http://schemas.microsoft.com/office/drawing/2014/main" id="{26411142-F5F8-AE2C-BAA4-B00E0D5C2E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60" y="4155214"/>
            <a:ext cx="613123" cy="613123"/>
          </a:xfrm>
          <a:prstGeom prst="rect">
            <a:avLst/>
          </a:prstGeom>
        </p:spPr>
      </p:pic>
    </p:spTree>
    <p:custDataLst>
      <p:tags r:id="rId1"/>
    </p:custDataLst>
    <p:extLst>
      <p:ext uri="{BB962C8B-B14F-4D97-AF65-F5344CB8AC3E}">
        <p14:creationId xmlns:p14="http://schemas.microsoft.com/office/powerpoint/2010/main" val="90255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4CFE0-6ABE-98E8-98B3-95B4B040EE01}"/>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E438E065-C0EF-DBDD-FDEB-5FF0F298BA78}"/>
              </a:ext>
            </a:extLst>
          </p:cNvPr>
          <p:cNvGrpSpPr/>
          <p:nvPr/>
        </p:nvGrpSpPr>
        <p:grpSpPr>
          <a:xfrm>
            <a:off x="-159" y="8483"/>
            <a:ext cx="12161838" cy="6559957"/>
            <a:chOff x="0" y="0"/>
            <a:chExt cx="12192000" cy="6622059"/>
          </a:xfrm>
        </p:grpSpPr>
        <p:pic>
          <p:nvPicPr>
            <p:cNvPr id="2" name="Picture 1" descr="image">
              <a:extLst>
                <a:ext uri="{FF2B5EF4-FFF2-40B4-BE49-F238E27FC236}">
                  <a16:creationId xmlns:a16="http://schemas.microsoft.com/office/drawing/2014/main" id="{6028C265-3E83-4070-B4C1-AE7FFC8B9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622059"/>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199AD4-1E18-5988-9D62-EACED27CAD1B}"/>
                </a:ext>
              </a:extLst>
            </p:cNvPr>
            <p:cNvSpPr/>
            <p:nvPr/>
          </p:nvSpPr>
          <p:spPr>
            <a:xfrm>
              <a:off x="0" y="2769833"/>
              <a:ext cx="12192000" cy="3852226"/>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fontAlgn="base">
                <a:spcBef>
                  <a:spcPct val="0"/>
                </a:spcBef>
                <a:spcAft>
                  <a:spcPct val="0"/>
                </a:spcAft>
                <a:defRPr/>
              </a:pPr>
              <a:endParaRPr lang="ar-AE" sz="1796" b="1">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7CFA893B-A806-E441-E682-9A63722952AB}"/>
              </a:ext>
            </a:extLst>
          </p:cNvPr>
          <p:cNvSpPr txBox="1">
            <a:spLocks/>
          </p:cNvSpPr>
          <p:nvPr/>
        </p:nvSpPr>
        <p:spPr>
          <a:xfrm>
            <a:off x="349532" y="1864549"/>
            <a:ext cx="11492936" cy="73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fontAlgn="base">
              <a:lnSpc>
                <a:spcPct val="100000"/>
              </a:lnSpc>
              <a:spcAft>
                <a:spcPct val="0"/>
              </a:spcAft>
              <a:tabLst>
                <a:tab pos="274678" algn="l"/>
              </a:tabLst>
              <a:defRPr/>
            </a:pPr>
            <a:r>
              <a:rPr lang="en-US" sz="2394" b="1">
                <a:solidFill>
                  <a:prstClr val="white"/>
                </a:solidFill>
                <a:latin typeface="Arial (Headings)"/>
              </a:rPr>
              <a:t>ACTIVITY 5:</a:t>
            </a:r>
            <a:br>
              <a:rPr lang="en-US" sz="2394" b="1">
                <a:solidFill>
                  <a:prstClr val="white"/>
                </a:solidFill>
                <a:latin typeface="Arial (Headings)"/>
              </a:rPr>
            </a:br>
            <a:r>
              <a:rPr lang="en-US" sz="2394" b="1">
                <a:solidFill>
                  <a:prstClr val="white"/>
                </a:solidFill>
                <a:latin typeface="Arial (Headings)"/>
              </a:rPr>
              <a:t>Active Listening - Exercise</a:t>
            </a:r>
          </a:p>
        </p:txBody>
      </p:sp>
      <p:sp>
        <p:nvSpPr>
          <p:cNvPr id="6" name="TextBox 5">
            <a:extLst>
              <a:ext uri="{FF2B5EF4-FFF2-40B4-BE49-F238E27FC236}">
                <a16:creationId xmlns:a16="http://schemas.microsoft.com/office/drawing/2014/main" id="{CBE7807A-FD08-6EF5-7B39-2A28EAA666C4}"/>
              </a:ext>
            </a:extLst>
          </p:cNvPr>
          <p:cNvSpPr txBox="1"/>
          <p:nvPr/>
        </p:nvSpPr>
        <p:spPr>
          <a:xfrm>
            <a:off x="1196901" y="3554715"/>
            <a:ext cx="10281358" cy="645048"/>
          </a:xfrm>
          <a:prstGeom prst="rect">
            <a:avLst/>
          </a:prstGeom>
          <a:noFill/>
        </p:spPr>
        <p:txBody>
          <a:bodyPr wrap="square">
            <a:spAutoFit/>
          </a:bodyPr>
          <a:lstStyle/>
          <a:p>
            <a:pPr defTabSz="912160" fontAlgn="base">
              <a:spcBef>
                <a:spcPct val="0"/>
              </a:spcBef>
              <a:spcAft>
                <a:spcPct val="0"/>
              </a:spcAft>
              <a:defRPr/>
            </a:pPr>
            <a:r>
              <a:rPr lang="en-US" sz="1796">
                <a:latin typeface="Calibri" panose="020F0502020204030204"/>
                <a:cs typeface="Arial" charset="0"/>
              </a:rPr>
              <a:t>Take turns to speak on a topic of your choice for two minutes. The person listening should use active listening techniques to demonstrate their interest and understanding. </a:t>
            </a:r>
          </a:p>
        </p:txBody>
      </p:sp>
      <p:sp>
        <p:nvSpPr>
          <p:cNvPr id="8" name="TextBox 7">
            <a:extLst>
              <a:ext uri="{FF2B5EF4-FFF2-40B4-BE49-F238E27FC236}">
                <a16:creationId xmlns:a16="http://schemas.microsoft.com/office/drawing/2014/main" id="{E59CE546-E40E-86D6-BA97-107DE84F10E9}"/>
              </a:ext>
            </a:extLst>
          </p:cNvPr>
          <p:cNvSpPr txBox="1"/>
          <p:nvPr/>
        </p:nvSpPr>
        <p:spPr>
          <a:xfrm>
            <a:off x="1196903" y="5340279"/>
            <a:ext cx="6087891" cy="368691"/>
          </a:xfrm>
          <a:prstGeom prst="rect">
            <a:avLst/>
          </a:prstGeom>
          <a:noFill/>
        </p:spPr>
        <p:txBody>
          <a:bodyPr wrap="square">
            <a:spAutoFit/>
          </a:bodyPr>
          <a:lstStyle/>
          <a:p>
            <a:pPr defTabSz="912160" fontAlgn="base">
              <a:spcBef>
                <a:spcPct val="0"/>
              </a:spcBef>
              <a:spcAft>
                <a:spcPct val="0"/>
              </a:spcAft>
              <a:defRPr/>
            </a:pPr>
            <a:r>
              <a:rPr lang="en-US" sz="1796" b="1">
                <a:solidFill>
                  <a:prstClr val="black">
                    <a:lumMod val="75000"/>
                    <a:lumOff val="25000"/>
                  </a:prstClr>
                </a:solidFill>
                <a:latin typeface="Calibri" panose="020F0502020204030204"/>
                <a:cs typeface="Arial" charset="0"/>
              </a:rPr>
              <a:t>10 minutes</a:t>
            </a:r>
          </a:p>
        </p:txBody>
      </p:sp>
      <p:pic>
        <p:nvPicPr>
          <p:cNvPr id="3" name="Graphic 2" descr="Hourglass 30% with solid fill">
            <a:extLst>
              <a:ext uri="{FF2B5EF4-FFF2-40B4-BE49-F238E27FC236}">
                <a16:creationId xmlns:a16="http://schemas.microsoft.com/office/drawing/2014/main" id="{ABB2CF0F-ADB0-2113-274F-A05C6D38AB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496" y="5382121"/>
            <a:ext cx="284728" cy="284728"/>
          </a:xfrm>
          <a:prstGeom prst="rect">
            <a:avLst/>
          </a:prstGeom>
        </p:spPr>
      </p:pic>
      <p:pic>
        <p:nvPicPr>
          <p:cNvPr id="7" name="Graphic 6" descr="Users with solid fill">
            <a:extLst>
              <a:ext uri="{FF2B5EF4-FFF2-40B4-BE49-F238E27FC236}">
                <a16:creationId xmlns:a16="http://schemas.microsoft.com/office/drawing/2014/main" id="{F63F55D6-0D4A-EAAB-FE46-FF344B96F3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497" y="4531575"/>
            <a:ext cx="357457" cy="357457"/>
          </a:xfrm>
          <a:prstGeom prst="rect">
            <a:avLst/>
          </a:prstGeom>
        </p:spPr>
      </p:pic>
      <p:pic>
        <p:nvPicPr>
          <p:cNvPr id="12" name="Graphic 11" descr="Bullseye with solid fill">
            <a:extLst>
              <a:ext uri="{FF2B5EF4-FFF2-40B4-BE49-F238E27FC236}">
                <a16:creationId xmlns:a16="http://schemas.microsoft.com/office/drawing/2014/main" id="{69E67464-1F57-1DA2-97CB-80222B66A56C}"/>
              </a:ext>
            </a:extLst>
          </p:cNvPr>
          <p:cNvPicPr>
            <a:picLocks noChangeAspect="1"/>
          </p:cNvPicPr>
          <p:nvPr/>
        </p:nvPicPr>
        <p:blipFill>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3613" y="3649140"/>
            <a:ext cx="389343" cy="389343"/>
          </a:xfrm>
          <a:prstGeom prst="rect">
            <a:avLst/>
          </a:prstGeom>
        </p:spPr>
      </p:pic>
      <p:sp>
        <p:nvSpPr>
          <p:cNvPr id="13" name="TextBox 12">
            <a:extLst>
              <a:ext uri="{FF2B5EF4-FFF2-40B4-BE49-F238E27FC236}">
                <a16:creationId xmlns:a16="http://schemas.microsoft.com/office/drawing/2014/main" id="{E9E71F95-6538-0E11-0D93-BCDA2F60A10C}"/>
              </a:ext>
            </a:extLst>
          </p:cNvPr>
          <p:cNvSpPr txBox="1"/>
          <p:nvPr/>
        </p:nvSpPr>
        <p:spPr>
          <a:xfrm>
            <a:off x="1196903" y="4539964"/>
            <a:ext cx="6087891" cy="368691"/>
          </a:xfrm>
          <a:prstGeom prst="rect">
            <a:avLst/>
          </a:prstGeom>
          <a:noFill/>
        </p:spPr>
        <p:txBody>
          <a:bodyPr wrap="square">
            <a:spAutoFit/>
          </a:bodyPr>
          <a:lstStyle/>
          <a:p>
            <a:pPr defTabSz="912160" fontAlgn="base">
              <a:spcBef>
                <a:spcPct val="0"/>
              </a:spcBef>
              <a:spcAft>
                <a:spcPct val="0"/>
              </a:spcAft>
              <a:defRPr/>
            </a:pPr>
            <a:r>
              <a:rPr lang="en-US" sz="1796" b="1">
                <a:solidFill>
                  <a:prstClr val="black">
                    <a:lumMod val="75000"/>
                    <a:lumOff val="25000"/>
                  </a:prstClr>
                </a:solidFill>
                <a:latin typeface="Calibri" panose="020F0502020204030204"/>
                <a:cs typeface="Arial" charset="0"/>
              </a:rPr>
              <a:t>Pairs</a:t>
            </a:r>
          </a:p>
        </p:txBody>
      </p:sp>
      <p:sp>
        <p:nvSpPr>
          <p:cNvPr id="10" name="TextBox 9">
            <a:extLst>
              <a:ext uri="{FF2B5EF4-FFF2-40B4-BE49-F238E27FC236}">
                <a16:creationId xmlns:a16="http://schemas.microsoft.com/office/drawing/2014/main" id="{8E07655E-0DAC-053E-E739-1043BA7EF47F}"/>
              </a:ext>
            </a:extLst>
          </p:cNvPr>
          <p:cNvSpPr txBox="1"/>
          <p:nvPr/>
        </p:nvSpPr>
        <p:spPr>
          <a:xfrm>
            <a:off x="6202681" y="4679964"/>
            <a:ext cx="5135655" cy="1565813"/>
          </a:xfrm>
          <a:prstGeom prst="rect">
            <a:avLst/>
          </a:prstGeom>
          <a:noFill/>
          <a:ln>
            <a:solidFill>
              <a:schemeClr val="bg1">
                <a:lumMod val="85000"/>
              </a:schemeClr>
            </a:solidFill>
          </a:ln>
        </p:spPr>
        <p:txBody>
          <a:bodyPr wrap="square">
            <a:spAutoFit/>
          </a:bodyPr>
          <a:lstStyle/>
          <a:p>
            <a:pPr algn="just" fontAlgn="base">
              <a:spcBef>
                <a:spcPct val="0"/>
              </a:spcBef>
              <a:spcAft>
                <a:spcPct val="0"/>
              </a:spcAft>
              <a:defRPr/>
            </a:pPr>
            <a:r>
              <a:rPr lang="en-GB" sz="1596" b="1">
                <a:solidFill>
                  <a:srgbClr val="0A46A4"/>
                </a:solidFill>
                <a:latin typeface="Arial" panose="020B0604020202020204" pitchFamily="34" charset="0"/>
                <a:ea typeface="Times New Roman" panose="02020603050405020304" pitchFamily="18" charset="0"/>
                <a:cs typeface="Arial" charset="0"/>
              </a:rPr>
              <a:t>Suggested topics…</a:t>
            </a:r>
            <a:endParaRPr lang="en-US" sz="1596" b="1">
              <a:solidFill>
                <a:srgbClr val="0A46A4"/>
              </a:solidFill>
              <a:latin typeface="Arial" panose="020B0604020202020204" pitchFamily="34" charset="0"/>
              <a:ea typeface="Times New Roman" panose="02020603050405020304" pitchFamily="18" charset="0"/>
              <a:cs typeface="Arial" charset="0"/>
            </a:endParaRPr>
          </a:p>
          <a:p>
            <a:pPr algn="just" fontAlgn="base">
              <a:spcBef>
                <a:spcPct val="0"/>
              </a:spcBef>
              <a:spcAft>
                <a:spcPct val="0"/>
              </a:spcAft>
              <a:defRPr/>
            </a:pPr>
            <a:r>
              <a:rPr lang="en-GB" sz="1596" b="1">
                <a:solidFill>
                  <a:srgbClr val="0A46A4"/>
                </a:solidFill>
                <a:latin typeface="Arial" panose="020B0604020202020204" pitchFamily="34" charset="0"/>
                <a:ea typeface="Times New Roman" panose="02020603050405020304" pitchFamily="18" charset="0"/>
                <a:cs typeface="Arial" charset="0"/>
              </a:rPr>
              <a:t> </a:t>
            </a:r>
            <a:endParaRPr lang="en-US" sz="1596" b="1">
              <a:solidFill>
                <a:srgbClr val="0A46A4"/>
              </a:solidFill>
              <a:latin typeface="Arial" panose="020B0604020202020204" pitchFamily="34" charset="0"/>
              <a:ea typeface="Times New Roman" panose="02020603050405020304" pitchFamily="18" charset="0"/>
              <a:cs typeface="Arial" charset="0"/>
            </a:endParaRPr>
          </a:p>
          <a:p>
            <a:pPr marL="171073" indent="-171073" algn="just" fontAlgn="base">
              <a:spcBef>
                <a:spcPct val="0"/>
              </a:spcBef>
              <a:spcAft>
                <a:spcPct val="0"/>
              </a:spcAft>
              <a:buFont typeface="Symbol" panose="05050102010706020507" pitchFamily="18" charset="2"/>
              <a:buChar char=""/>
              <a:defRPr/>
            </a:pPr>
            <a:r>
              <a:rPr lang="en-GB" sz="1596" b="1">
                <a:solidFill>
                  <a:srgbClr val="0A46A4"/>
                </a:solidFill>
                <a:latin typeface="Arial" panose="020B0604020202020204" pitchFamily="34" charset="0"/>
                <a:ea typeface="Times New Roman" panose="02020603050405020304" pitchFamily="18" charset="0"/>
                <a:cs typeface="Arial" charset="0"/>
              </a:rPr>
              <a:t>What you did on your most favourite holiday</a:t>
            </a:r>
            <a:endParaRPr lang="en-US" sz="1596" b="1">
              <a:solidFill>
                <a:srgbClr val="0A46A4"/>
              </a:solidFill>
              <a:latin typeface="Arial" panose="020B0604020202020204" pitchFamily="34" charset="0"/>
              <a:ea typeface="Times New Roman" panose="02020603050405020304" pitchFamily="18" charset="0"/>
              <a:cs typeface="Arial" charset="0"/>
            </a:endParaRPr>
          </a:p>
          <a:p>
            <a:pPr marL="171073" indent="-171073" algn="just" fontAlgn="base">
              <a:spcBef>
                <a:spcPct val="0"/>
              </a:spcBef>
              <a:spcAft>
                <a:spcPct val="0"/>
              </a:spcAft>
              <a:buFont typeface="Symbol" panose="05050102010706020507" pitchFamily="18" charset="2"/>
              <a:buChar char=""/>
              <a:defRPr/>
            </a:pPr>
            <a:r>
              <a:rPr lang="en-GB" sz="1596" b="1">
                <a:solidFill>
                  <a:srgbClr val="0A46A4"/>
                </a:solidFill>
                <a:latin typeface="Arial" panose="020B0604020202020204" pitchFamily="34" charset="0"/>
                <a:ea typeface="Times New Roman" panose="02020603050405020304" pitchFamily="18" charset="0"/>
                <a:cs typeface="Arial" charset="0"/>
              </a:rPr>
              <a:t>Your favourite sport and why you like it</a:t>
            </a:r>
            <a:endParaRPr lang="en-US" sz="1596" b="1">
              <a:solidFill>
                <a:srgbClr val="0A46A4"/>
              </a:solidFill>
              <a:latin typeface="Arial" panose="020B0604020202020204" pitchFamily="34" charset="0"/>
              <a:ea typeface="Times New Roman" panose="02020603050405020304" pitchFamily="18" charset="0"/>
              <a:cs typeface="Arial" charset="0"/>
            </a:endParaRPr>
          </a:p>
          <a:p>
            <a:pPr marL="171073" indent="-171073" algn="just" fontAlgn="base">
              <a:spcBef>
                <a:spcPct val="0"/>
              </a:spcBef>
              <a:spcAft>
                <a:spcPct val="0"/>
              </a:spcAft>
              <a:buFont typeface="Symbol" panose="05050102010706020507" pitchFamily="18" charset="2"/>
              <a:buChar char=""/>
              <a:defRPr/>
            </a:pPr>
            <a:r>
              <a:rPr lang="en-GB" sz="1596" b="1">
                <a:solidFill>
                  <a:srgbClr val="0A46A4"/>
                </a:solidFill>
                <a:latin typeface="Arial" panose="020B0604020202020204" pitchFamily="34" charset="0"/>
                <a:ea typeface="Times New Roman" panose="02020603050405020304" pitchFamily="18" charset="0"/>
                <a:cs typeface="Arial" charset="0"/>
              </a:rPr>
              <a:t>Your pet and why you like it</a:t>
            </a:r>
            <a:endParaRPr lang="en-US" sz="1596" b="1">
              <a:solidFill>
                <a:srgbClr val="0A46A4"/>
              </a:solidFill>
              <a:latin typeface="Arial" panose="020B0604020202020204" pitchFamily="34" charset="0"/>
              <a:ea typeface="Times New Roman" panose="02020603050405020304" pitchFamily="18" charset="0"/>
              <a:cs typeface="Arial" charset="0"/>
            </a:endParaRPr>
          </a:p>
          <a:p>
            <a:pPr marL="171073" indent="-171073" algn="just" fontAlgn="base">
              <a:spcBef>
                <a:spcPct val="0"/>
              </a:spcBef>
              <a:spcAft>
                <a:spcPct val="0"/>
              </a:spcAft>
              <a:buFont typeface="Symbol" panose="05050102010706020507" pitchFamily="18" charset="2"/>
              <a:buChar char=""/>
              <a:defRPr/>
            </a:pPr>
            <a:r>
              <a:rPr lang="en-GB" sz="1596" b="1">
                <a:solidFill>
                  <a:srgbClr val="0A46A4"/>
                </a:solidFill>
                <a:latin typeface="Arial" panose="020B0604020202020204" pitchFamily="34" charset="0"/>
                <a:ea typeface="Times New Roman" panose="02020603050405020304" pitchFamily="18" charset="0"/>
                <a:cs typeface="Arial" charset="0"/>
              </a:rPr>
              <a:t>What you would do if you won the lottery</a:t>
            </a:r>
            <a:endParaRPr lang="en-US" sz="1596" b="1">
              <a:solidFill>
                <a:srgbClr val="0A46A4"/>
              </a:solidFill>
              <a:latin typeface="Arial" panose="020B0604020202020204" pitchFamily="34" charset="0"/>
              <a:ea typeface="Times New Roman" panose="02020603050405020304" pitchFamily="18" charset="0"/>
              <a:cs typeface="Arial" charset="0"/>
            </a:endParaRPr>
          </a:p>
        </p:txBody>
      </p:sp>
    </p:spTree>
    <p:extLst>
      <p:ext uri="{BB962C8B-B14F-4D97-AF65-F5344CB8AC3E}">
        <p14:creationId xmlns:p14="http://schemas.microsoft.com/office/powerpoint/2010/main" val="19677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EDB7-E596-AFC8-DBFE-5A3C86E7266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0A3B034-77E3-407B-1B2D-D3D9B4C285F2}"/>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EFFECTIVE QUESTIONING TECHNIQUES</a:t>
            </a:r>
          </a:p>
        </p:txBody>
      </p:sp>
      <p:sp>
        <p:nvSpPr>
          <p:cNvPr id="6" name="TextBox 5">
            <a:extLst>
              <a:ext uri="{FF2B5EF4-FFF2-40B4-BE49-F238E27FC236}">
                <a16:creationId xmlns:a16="http://schemas.microsoft.com/office/drawing/2014/main" id="{5947DEF0-E6B0-0A9B-3ADC-A1E22266DA2E}"/>
              </a:ext>
            </a:extLst>
          </p:cNvPr>
          <p:cNvSpPr txBox="1"/>
          <p:nvPr/>
        </p:nvSpPr>
        <p:spPr>
          <a:xfrm>
            <a:off x="526943" y="1270801"/>
            <a:ext cx="6564079"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Asking the Right Questions using Funnel Technique </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5647DA5-3A4F-3309-7B09-EE9CD2AC3862}"/>
              </a:ext>
            </a:extLst>
          </p:cNvPr>
          <p:cNvPicPr>
            <a:picLocks noChangeAspect="1"/>
          </p:cNvPicPr>
          <p:nvPr/>
        </p:nvPicPr>
        <p:blipFill>
          <a:blip r:embed="rId4"/>
          <a:stretch>
            <a:fillRect/>
          </a:stretch>
        </p:blipFill>
        <p:spPr>
          <a:xfrm>
            <a:off x="4120276" y="1920546"/>
            <a:ext cx="5114955" cy="4620758"/>
          </a:xfrm>
          <a:prstGeom prst="rect">
            <a:avLst/>
          </a:prstGeom>
        </p:spPr>
      </p:pic>
      <p:sp>
        <p:nvSpPr>
          <p:cNvPr id="4" name="TextBox 3">
            <a:extLst>
              <a:ext uri="{FF2B5EF4-FFF2-40B4-BE49-F238E27FC236}">
                <a16:creationId xmlns:a16="http://schemas.microsoft.com/office/drawing/2014/main" id="{36280F9C-DE2E-B743-15C3-052162614A9A}"/>
              </a:ext>
            </a:extLst>
          </p:cNvPr>
          <p:cNvSpPr txBox="1"/>
          <p:nvPr/>
        </p:nvSpPr>
        <p:spPr>
          <a:xfrm>
            <a:off x="5617760" y="2151325"/>
            <a:ext cx="1399460" cy="400110"/>
          </a:xfrm>
          <a:prstGeom prst="rect">
            <a:avLst/>
          </a:prstGeom>
          <a:noFill/>
        </p:spPr>
        <p:txBody>
          <a:bodyPr wrap="square" rtlCol="0">
            <a:spAutoFit/>
          </a:bodyPr>
          <a:lstStyle/>
          <a:p>
            <a:pPr defTabSz="932962" fontAlgn="base">
              <a:spcBef>
                <a:spcPct val="0"/>
              </a:spcBef>
              <a:spcAft>
                <a:spcPct val="0"/>
              </a:spcAft>
            </a:pPr>
            <a:r>
              <a:rPr lang="en-GB" sz="2000" b="1">
                <a:solidFill>
                  <a:prstClr val="black"/>
                </a:solidFill>
                <a:latin typeface="Arial" panose="020B0604020202020204" pitchFamily="34" charset="0"/>
                <a:ea typeface="Tahoma" panose="020B0604030504040204" pitchFamily="34" charset="0"/>
                <a:cs typeface="Arial" panose="020B0604020202020204" pitchFamily="34" charset="0"/>
              </a:rPr>
              <a:t>Open</a:t>
            </a:r>
          </a:p>
        </p:txBody>
      </p:sp>
      <p:sp>
        <p:nvSpPr>
          <p:cNvPr id="5" name="TextBox 4">
            <a:extLst>
              <a:ext uri="{FF2B5EF4-FFF2-40B4-BE49-F238E27FC236}">
                <a16:creationId xmlns:a16="http://schemas.microsoft.com/office/drawing/2014/main" id="{9CD52CA0-88F6-8B86-109B-4E055A5B67B0}"/>
              </a:ext>
            </a:extLst>
          </p:cNvPr>
          <p:cNvSpPr txBox="1"/>
          <p:nvPr/>
        </p:nvSpPr>
        <p:spPr>
          <a:xfrm>
            <a:off x="5617760" y="2808902"/>
            <a:ext cx="1399460" cy="400110"/>
          </a:xfrm>
          <a:prstGeom prst="rect">
            <a:avLst/>
          </a:prstGeom>
          <a:noFill/>
        </p:spPr>
        <p:txBody>
          <a:bodyPr wrap="square" rtlCol="0">
            <a:spAutoFit/>
          </a:bodyPr>
          <a:lstStyle/>
          <a:p>
            <a:pPr defTabSz="932962" fontAlgn="base">
              <a:spcBef>
                <a:spcPct val="0"/>
              </a:spcBef>
              <a:spcAft>
                <a:spcPct val="0"/>
              </a:spcAft>
            </a:pPr>
            <a:r>
              <a:rPr lang="en-GB" sz="2000" b="1">
                <a:solidFill>
                  <a:schemeClr val="bg1"/>
                </a:solidFill>
                <a:latin typeface="Arial" panose="020B0604020202020204" pitchFamily="34" charset="0"/>
                <a:ea typeface="Tahoma" panose="020B0604030504040204" pitchFamily="34" charset="0"/>
                <a:cs typeface="Arial" panose="020B0604020202020204" pitchFamily="34" charset="0"/>
              </a:rPr>
              <a:t>Probe</a:t>
            </a:r>
          </a:p>
        </p:txBody>
      </p:sp>
      <p:sp>
        <p:nvSpPr>
          <p:cNvPr id="7" name="TextBox 6">
            <a:extLst>
              <a:ext uri="{FF2B5EF4-FFF2-40B4-BE49-F238E27FC236}">
                <a16:creationId xmlns:a16="http://schemas.microsoft.com/office/drawing/2014/main" id="{93CA389A-678C-D37D-9A91-925E0444EC77}"/>
              </a:ext>
            </a:extLst>
          </p:cNvPr>
          <p:cNvSpPr txBox="1"/>
          <p:nvPr/>
        </p:nvSpPr>
        <p:spPr>
          <a:xfrm>
            <a:off x="5621986" y="3440809"/>
            <a:ext cx="1399460" cy="400110"/>
          </a:xfrm>
          <a:prstGeom prst="rect">
            <a:avLst/>
          </a:prstGeom>
          <a:noFill/>
        </p:spPr>
        <p:txBody>
          <a:bodyPr wrap="square" rtlCol="0">
            <a:spAutoFit/>
          </a:bodyPr>
          <a:lstStyle/>
          <a:p>
            <a:pPr defTabSz="932962" fontAlgn="base">
              <a:spcBef>
                <a:spcPct val="0"/>
              </a:spcBef>
              <a:spcAft>
                <a:spcPct val="0"/>
              </a:spcAft>
            </a:pPr>
            <a:r>
              <a:rPr lang="en-GB" sz="2000" b="1">
                <a:solidFill>
                  <a:schemeClr val="bg1"/>
                </a:solidFill>
                <a:latin typeface="Arial" panose="020B0604020202020204" pitchFamily="34" charset="0"/>
                <a:ea typeface="Tahoma" panose="020B0604030504040204" pitchFamily="34" charset="0"/>
                <a:cs typeface="Arial" panose="020B0604020202020204" pitchFamily="34" charset="0"/>
              </a:rPr>
              <a:t>Probe</a:t>
            </a:r>
          </a:p>
        </p:txBody>
      </p:sp>
      <p:sp>
        <p:nvSpPr>
          <p:cNvPr id="8" name="TextBox 7">
            <a:extLst>
              <a:ext uri="{FF2B5EF4-FFF2-40B4-BE49-F238E27FC236}">
                <a16:creationId xmlns:a16="http://schemas.microsoft.com/office/drawing/2014/main" id="{660B0387-5D5D-D514-FA73-12975479E16B}"/>
              </a:ext>
            </a:extLst>
          </p:cNvPr>
          <p:cNvSpPr txBox="1"/>
          <p:nvPr/>
        </p:nvSpPr>
        <p:spPr>
          <a:xfrm>
            <a:off x="5561205" y="4040997"/>
            <a:ext cx="1742464" cy="400110"/>
          </a:xfrm>
          <a:prstGeom prst="rect">
            <a:avLst/>
          </a:prstGeom>
          <a:noFill/>
        </p:spPr>
        <p:txBody>
          <a:bodyPr wrap="square" rtlCol="0">
            <a:spAutoFit/>
          </a:bodyPr>
          <a:lstStyle/>
          <a:p>
            <a:pPr defTabSz="932962" fontAlgn="base">
              <a:spcBef>
                <a:spcPct val="0"/>
              </a:spcBef>
              <a:spcAft>
                <a:spcPct val="0"/>
              </a:spcAft>
            </a:pPr>
            <a:r>
              <a:rPr lang="en-GB" sz="2000" b="1">
                <a:solidFill>
                  <a:prstClr val="black"/>
                </a:solidFill>
                <a:latin typeface="Arial" panose="020B0604020202020204" pitchFamily="34" charset="0"/>
                <a:ea typeface="Tahoma" panose="020B0604030504040204" pitchFamily="34" charset="0"/>
                <a:cs typeface="Arial" panose="020B0604020202020204" pitchFamily="34" charset="0"/>
              </a:rPr>
              <a:t>Closed</a:t>
            </a:r>
          </a:p>
        </p:txBody>
      </p:sp>
      <p:sp>
        <p:nvSpPr>
          <p:cNvPr id="9" name="TextBox 8">
            <a:extLst>
              <a:ext uri="{FF2B5EF4-FFF2-40B4-BE49-F238E27FC236}">
                <a16:creationId xmlns:a16="http://schemas.microsoft.com/office/drawing/2014/main" id="{F6221407-F59B-F72A-7CB8-84C01730BA64}"/>
              </a:ext>
            </a:extLst>
          </p:cNvPr>
          <p:cNvSpPr txBox="1"/>
          <p:nvPr/>
        </p:nvSpPr>
        <p:spPr>
          <a:xfrm>
            <a:off x="5898039" y="4737155"/>
            <a:ext cx="434691" cy="1631216"/>
          </a:xfrm>
          <a:prstGeom prst="rect">
            <a:avLst/>
          </a:prstGeom>
          <a:noFill/>
        </p:spPr>
        <p:txBody>
          <a:bodyPr wrap="square" rtlCol="0">
            <a:spAutoFit/>
          </a:bodyPr>
          <a:lstStyle/>
          <a:p>
            <a:pPr defTabSz="932962" fontAlgn="base">
              <a:spcBef>
                <a:spcPct val="0"/>
              </a:spcBef>
              <a:spcAft>
                <a:spcPct val="0"/>
              </a:spcAft>
            </a:pPr>
            <a:r>
              <a:rPr lang="en-GB" sz="2000" b="1">
                <a:solidFill>
                  <a:prstClr val="white">
                    <a:lumMod val="40000"/>
                    <a:lumOff val="60000"/>
                  </a:prstClr>
                </a:solidFill>
                <a:latin typeface="Arial" panose="020B0604020202020204" pitchFamily="34" charset="0"/>
                <a:ea typeface="Tahoma" panose="020B0604030504040204" pitchFamily="34" charset="0"/>
                <a:cs typeface="Arial" panose="020B0604020202020204" pitchFamily="34" charset="0"/>
              </a:rPr>
              <a:t>C</a:t>
            </a:r>
          </a:p>
          <a:p>
            <a:pPr defTabSz="932962" fontAlgn="base">
              <a:spcBef>
                <a:spcPct val="0"/>
              </a:spcBef>
              <a:spcAft>
                <a:spcPct val="0"/>
              </a:spcAft>
            </a:pPr>
            <a:r>
              <a:rPr lang="en-GB" sz="2000" b="1">
                <a:solidFill>
                  <a:prstClr val="white">
                    <a:lumMod val="40000"/>
                    <a:lumOff val="60000"/>
                  </a:prstClr>
                </a:solidFill>
                <a:latin typeface="Arial" panose="020B0604020202020204" pitchFamily="34" charset="0"/>
                <a:ea typeface="Tahoma" panose="020B0604030504040204" pitchFamily="34" charset="0"/>
                <a:cs typeface="Arial" panose="020B0604020202020204" pitchFamily="34" charset="0"/>
              </a:rPr>
              <a:t>H</a:t>
            </a:r>
          </a:p>
          <a:p>
            <a:pPr defTabSz="932962" fontAlgn="base">
              <a:spcBef>
                <a:spcPct val="0"/>
              </a:spcBef>
              <a:spcAft>
                <a:spcPct val="0"/>
              </a:spcAft>
            </a:pPr>
            <a:r>
              <a:rPr lang="en-GB" sz="2000" b="1">
                <a:solidFill>
                  <a:prstClr val="white">
                    <a:lumMod val="40000"/>
                    <a:lumOff val="60000"/>
                  </a:prstClr>
                </a:solidFill>
                <a:latin typeface="Arial" panose="020B0604020202020204" pitchFamily="34" charset="0"/>
                <a:ea typeface="Tahoma" panose="020B0604030504040204" pitchFamily="34" charset="0"/>
                <a:cs typeface="Arial" panose="020B0604020202020204" pitchFamily="34" charset="0"/>
              </a:rPr>
              <a:t>E</a:t>
            </a:r>
          </a:p>
          <a:p>
            <a:pPr defTabSz="932962" fontAlgn="base">
              <a:spcBef>
                <a:spcPct val="0"/>
              </a:spcBef>
              <a:spcAft>
                <a:spcPct val="0"/>
              </a:spcAft>
            </a:pPr>
            <a:r>
              <a:rPr lang="en-GB" sz="2000" b="1">
                <a:solidFill>
                  <a:prstClr val="white">
                    <a:lumMod val="40000"/>
                    <a:lumOff val="60000"/>
                  </a:prstClr>
                </a:solidFill>
                <a:latin typeface="Arial" panose="020B0604020202020204" pitchFamily="34" charset="0"/>
                <a:ea typeface="Tahoma" panose="020B0604030504040204" pitchFamily="34" charset="0"/>
                <a:cs typeface="Arial" panose="020B0604020202020204" pitchFamily="34" charset="0"/>
              </a:rPr>
              <a:t>C</a:t>
            </a:r>
          </a:p>
          <a:p>
            <a:pPr defTabSz="932962" fontAlgn="base">
              <a:spcBef>
                <a:spcPct val="0"/>
              </a:spcBef>
              <a:spcAft>
                <a:spcPct val="0"/>
              </a:spcAft>
            </a:pPr>
            <a:r>
              <a:rPr lang="en-GB" sz="2000" b="1">
                <a:solidFill>
                  <a:prstClr val="white">
                    <a:lumMod val="40000"/>
                    <a:lumOff val="60000"/>
                  </a:prstClr>
                </a:solidFill>
                <a:latin typeface="Arial" panose="020B0604020202020204" pitchFamily="34" charset="0"/>
                <a:ea typeface="Tahoma" panose="020B0604030504040204" pitchFamily="34" charset="0"/>
                <a:cs typeface="Arial" panose="020B0604020202020204" pitchFamily="34" charset="0"/>
              </a:rPr>
              <a:t>K</a:t>
            </a:r>
          </a:p>
        </p:txBody>
      </p:sp>
      <p:sp>
        <p:nvSpPr>
          <p:cNvPr id="11" name="Right Arrow 19">
            <a:extLst>
              <a:ext uri="{FF2B5EF4-FFF2-40B4-BE49-F238E27FC236}">
                <a16:creationId xmlns:a16="http://schemas.microsoft.com/office/drawing/2014/main" id="{B617FB98-6CC4-A80A-8986-F734EC1977EF}"/>
              </a:ext>
            </a:extLst>
          </p:cNvPr>
          <p:cNvSpPr/>
          <p:nvPr/>
        </p:nvSpPr>
        <p:spPr bwMode="auto">
          <a:xfrm>
            <a:off x="2879202" y="3253963"/>
            <a:ext cx="1716693" cy="276202"/>
          </a:xfrm>
          <a:prstGeom prst="rightArrow">
            <a:avLst/>
          </a:prstGeom>
          <a:solidFill>
            <a:srgbClr val="00417C"/>
          </a:solidFill>
          <a:ln w="9525" cap="flat" cmpd="sng" algn="ctr">
            <a:noFill/>
            <a:prstDash val="solid"/>
            <a:round/>
            <a:headEnd type="none" w="med" len="med"/>
            <a:tailEnd type="none" w="med" len="med"/>
          </a:ln>
          <a:effectLst/>
        </p:spPr>
        <p:txBody>
          <a:bodyPr vert="horz" wrap="square" lIns="93945" tIns="46973" rIns="93945" bIns="46973" numCol="1" rtlCol="0" anchor="t" anchorCtr="0" compatLnSpc="1">
            <a:prstTxWarp prst="textNoShape">
              <a:avLst/>
            </a:prstTxWarp>
          </a:bodyPr>
          <a:lstStyle/>
          <a:p>
            <a:pPr algn="r" defTabSz="932962" eaLnBrk="0" fontAlgn="base" hangingPunct="0">
              <a:lnSpc>
                <a:spcPct val="80000"/>
              </a:lnSpc>
              <a:spcBef>
                <a:spcPct val="20000"/>
              </a:spcBef>
              <a:spcAft>
                <a:spcPct val="0"/>
              </a:spcAft>
              <a:buFontTx/>
              <a:buChar char="•"/>
            </a:pPr>
            <a:endParaRPr kumimoji="1" lang="en-US" sz="1000" b="1">
              <a:solidFill>
                <a:srgbClr val="FFFF99"/>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1F60148-DEF1-3140-0C66-A38927CC82FC}"/>
              </a:ext>
            </a:extLst>
          </p:cNvPr>
          <p:cNvSpPr txBox="1"/>
          <p:nvPr/>
        </p:nvSpPr>
        <p:spPr>
          <a:xfrm>
            <a:off x="12910" y="3163966"/>
            <a:ext cx="2669727" cy="400110"/>
          </a:xfrm>
          <a:prstGeom prst="rect">
            <a:avLst/>
          </a:prstGeom>
          <a:noFill/>
        </p:spPr>
        <p:txBody>
          <a:bodyPr wrap="square" rtlCol="0">
            <a:spAutoFit/>
          </a:bodyPr>
          <a:lstStyle/>
          <a:p>
            <a:pPr algn="r" defTabSz="932962" fontAlgn="base">
              <a:spcBef>
                <a:spcPct val="0"/>
              </a:spcBef>
              <a:spcAft>
                <a:spcPct val="0"/>
              </a:spcAft>
            </a:pPr>
            <a:r>
              <a:rPr lang="en-US" sz="2000" b="1">
                <a:solidFill>
                  <a:srgbClr val="00417C"/>
                </a:solidFill>
                <a:latin typeface="Arial" panose="020B0604020202020204" pitchFamily="34" charset="0"/>
                <a:cs typeface="Arial" panose="020B0604020202020204" pitchFamily="34" charset="0"/>
              </a:rPr>
              <a:t>Clarify</a:t>
            </a:r>
          </a:p>
        </p:txBody>
      </p:sp>
      <p:sp>
        <p:nvSpPr>
          <p:cNvPr id="14" name="TextBox 13">
            <a:extLst>
              <a:ext uri="{FF2B5EF4-FFF2-40B4-BE49-F238E27FC236}">
                <a16:creationId xmlns:a16="http://schemas.microsoft.com/office/drawing/2014/main" id="{2EFC5156-4FA8-3C87-9878-629835BFD1B8}"/>
              </a:ext>
            </a:extLst>
          </p:cNvPr>
          <p:cNvSpPr txBox="1"/>
          <p:nvPr/>
        </p:nvSpPr>
        <p:spPr>
          <a:xfrm>
            <a:off x="45532" y="4961613"/>
            <a:ext cx="2669727" cy="400110"/>
          </a:xfrm>
          <a:prstGeom prst="rect">
            <a:avLst/>
          </a:prstGeom>
          <a:noFill/>
        </p:spPr>
        <p:txBody>
          <a:bodyPr wrap="square" rtlCol="0">
            <a:spAutoFit/>
          </a:bodyPr>
          <a:lstStyle/>
          <a:p>
            <a:pPr algn="r" defTabSz="932962" fontAlgn="base">
              <a:spcBef>
                <a:spcPct val="0"/>
              </a:spcBef>
              <a:spcAft>
                <a:spcPct val="0"/>
              </a:spcAft>
            </a:pPr>
            <a:r>
              <a:rPr lang="en-US" sz="2000" b="1">
                <a:solidFill>
                  <a:srgbClr val="00417C"/>
                </a:solidFill>
                <a:latin typeface="Arial" panose="020B0604020202020204" pitchFamily="34" charset="0"/>
                <a:cs typeface="Arial" panose="020B0604020202020204" pitchFamily="34" charset="0"/>
              </a:rPr>
              <a:t>Understand</a:t>
            </a:r>
          </a:p>
        </p:txBody>
      </p:sp>
      <p:sp>
        <p:nvSpPr>
          <p:cNvPr id="15" name="Right Arrow 19">
            <a:extLst>
              <a:ext uri="{FF2B5EF4-FFF2-40B4-BE49-F238E27FC236}">
                <a16:creationId xmlns:a16="http://schemas.microsoft.com/office/drawing/2014/main" id="{0FB468C8-8359-03FE-BD34-2BFD6026B168}"/>
              </a:ext>
            </a:extLst>
          </p:cNvPr>
          <p:cNvSpPr/>
          <p:nvPr/>
        </p:nvSpPr>
        <p:spPr bwMode="auto">
          <a:xfrm>
            <a:off x="2879202" y="5054344"/>
            <a:ext cx="1716693" cy="276202"/>
          </a:xfrm>
          <a:prstGeom prst="rightArrow">
            <a:avLst/>
          </a:prstGeom>
          <a:solidFill>
            <a:srgbClr val="00417C"/>
          </a:solidFill>
          <a:ln w="9525" cap="flat" cmpd="sng" algn="ctr">
            <a:noFill/>
            <a:prstDash val="solid"/>
            <a:round/>
            <a:headEnd type="none" w="med" len="med"/>
            <a:tailEnd type="none" w="med" len="med"/>
          </a:ln>
          <a:effectLst/>
        </p:spPr>
        <p:txBody>
          <a:bodyPr vert="horz" wrap="square" lIns="93945" tIns="46973" rIns="93945" bIns="46973" numCol="1" rtlCol="0" anchor="t" anchorCtr="0" compatLnSpc="1">
            <a:prstTxWarp prst="textNoShape">
              <a:avLst/>
            </a:prstTxWarp>
          </a:bodyPr>
          <a:lstStyle/>
          <a:p>
            <a:pPr algn="r" defTabSz="932962" eaLnBrk="0" fontAlgn="base" hangingPunct="0">
              <a:lnSpc>
                <a:spcPct val="80000"/>
              </a:lnSpc>
              <a:spcBef>
                <a:spcPct val="20000"/>
              </a:spcBef>
              <a:spcAft>
                <a:spcPct val="0"/>
              </a:spcAft>
              <a:buFontTx/>
              <a:buChar char="•"/>
            </a:pPr>
            <a:endParaRPr kumimoji="1" lang="en-US" sz="1000" b="1">
              <a:solidFill>
                <a:srgbClr val="FFFF99"/>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49461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1" grpId="0" animBg="1"/>
      <p:bldP spid="13" grpId="0"/>
      <p:bldP spid="14" grpId="0"/>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24B2A-069E-C7AB-7260-FC40B84AA8E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55826C0E-6171-1BE5-2A94-CD52E5A760BD}"/>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3A4809DA-DE5E-00BB-7E72-F3CF20C72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26DB621-238D-B86B-568D-24BE539957B7}"/>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5E059D7F-407D-8260-0E1C-7CE809C4F4E3}"/>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6:</a:t>
            </a:r>
            <a:br>
              <a:rPr lang="en-US" sz="2394">
                <a:solidFill>
                  <a:prstClr val="white"/>
                </a:solidFill>
                <a:latin typeface="Arial (Headings)"/>
              </a:rPr>
            </a:br>
            <a:r>
              <a:rPr lang="en-US" sz="2394">
                <a:solidFill>
                  <a:prstClr val="white"/>
                </a:solidFill>
                <a:latin typeface="Arial (Headings)"/>
              </a:rPr>
              <a:t>Qualification Questions</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90AA041F-C7C0-79C2-10DF-F69A2142CD0F}"/>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2290EF38-E62F-0AC0-EF15-1310EDD60547}"/>
              </a:ext>
            </a:extLst>
          </p:cNvPr>
          <p:cNvSpPr txBox="1">
            <a:spLocks/>
          </p:cNvSpPr>
          <p:nvPr/>
        </p:nvSpPr>
        <p:spPr>
          <a:xfrm>
            <a:off x="1800338" y="296985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In your group on the flipchart write as many questions as you can to qualify and understand the customer</a:t>
            </a:r>
          </a:p>
        </p:txBody>
      </p:sp>
      <p:pic>
        <p:nvPicPr>
          <p:cNvPr id="7" name="Graphic 6" descr="Hourglass 30% with solid fill">
            <a:extLst>
              <a:ext uri="{FF2B5EF4-FFF2-40B4-BE49-F238E27FC236}">
                <a16:creationId xmlns:a16="http://schemas.microsoft.com/office/drawing/2014/main" id="{69D06FCB-8AFE-9367-CA2F-9696875BC6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3915B48A-E675-3683-5DB6-BA728CAD81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1F8C9F04-6111-2BE4-95BD-C21E02EF5035}"/>
              </a:ext>
            </a:extLst>
          </p:cNvPr>
          <p:cNvSpPr txBox="1">
            <a:spLocks/>
          </p:cNvSpPr>
          <p:nvPr/>
        </p:nvSpPr>
        <p:spPr>
          <a:xfrm>
            <a:off x="1690914" y="400410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Group Exercise </a:t>
            </a:r>
          </a:p>
        </p:txBody>
      </p:sp>
      <p:sp>
        <p:nvSpPr>
          <p:cNvPr id="16" name="Text Placeholder 6">
            <a:extLst>
              <a:ext uri="{FF2B5EF4-FFF2-40B4-BE49-F238E27FC236}">
                <a16:creationId xmlns:a16="http://schemas.microsoft.com/office/drawing/2014/main" id="{CEBB54F5-9BE2-7DBE-6FA0-F1EA12DC996B}"/>
              </a:ext>
            </a:extLst>
          </p:cNvPr>
          <p:cNvSpPr txBox="1">
            <a:spLocks/>
          </p:cNvSpPr>
          <p:nvPr/>
        </p:nvSpPr>
        <p:spPr>
          <a:xfrm>
            <a:off x="1690914" y="506843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5 minutes</a:t>
            </a:r>
          </a:p>
        </p:txBody>
      </p:sp>
    </p:spTree>
    <p:extLst>
      <p:ext uri="{BB962C8B-B14F-4D97-AF65-F5344CB8AC3E}">
        <p14:creationId xmlns:p14="http://schemas.microsoft.com/office/powerpoint/2010/main" val="51733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10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2D9BF-8029-E77C-6384-93A6242A90A0}"/>
            </a:ext>
          </a:extLst>
        </p:cNvPr>
        <p:cNvGrpSpPr/>
        <p:nvPr/>
      </p:nvGrpSpPr>
      <p:grpSpPr>
        <a:xfrm>
          <a:off x="0" y="0"/>
          <a:ext cx="0" cy="0"/>
          <a:chOff x="0" y="0"/>
          <a:chExt cx="0" cy="0"/>
        </a:xfrm>
      </p:grpSpPr>
      <p:sp>
        <p:nvSpPr>
          <p:cNvPr id="21" name="Text Box 3">
            <a:extLst>
              <a:ext uri="{FF2B5EF4-FFF2-40B4-BE49-F238E27FC236}">
                <a16:creationId xmlns:a16="http://schemas.microsoft.com/office/drawing/2014/main" id="{30F32FF6-5818-0B79-2B7D-FB693D871127}"/>
              </a:ext>
            </a:extLst>
          </p:cNvPr>
          <p:cNvSpPr txBox="1">
            <a:spLocks noChangeArrowheads="1"/>
          </p:cNvSpPr>
          <p:nvPr/>
        </p:nvSpPr>
        <p:spPr bwMode="auto">
          <a:xfrm>
            <a:off x="3597948" y="2333419"/>
            <a:ext cx="3103897" cy="512192"/>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gn="ctr" eaLnBrk="0" hangingPunct="0"/>
            <a:r>
              <a:rPr lang="en-GB" sz="2000" b="1">
                <a:solidFill>
                  <a:srgbClr val="005BAA"/>
                </a:solidFill>
                <a:latin typeface="Encode Sans Expanded Light"/>
              </a:rPr>
              <a:t>HOW      WHAT</a:t>
            </a:r>
          </a:p>
        </p:txBody>
      </p:sp>
      <p:sp>
        <p:nvSpPr>
          <p:cNvPr id="23" name="Text Box 4">
            <a:extLst>
              <a:ext uri="{FF2B5EF4-FFF2-40B4-BE49-F238E27FC236}">
                <a16:creationId xmlns:a16="http://schemas.microsoft.com/office/drawing/2014/main" id="{CA312509-52E8-DACF-67F7-ADADA635FC7E}"/>
              </a:ext>
            </a:extLst>
          </p:cNvPr>
          <p:cNvSpPr txBox="1">
            <a:spLocks noChangeArrowheads="1"/>
          </p:cNvSpPr>
          <p:nvPr/>
        </p:nvSpPr>
        <p:spPr bwMode="auto">
          <a:xfrm>
            <a:off x="4653732" y="4789800"/>
            <a:ext cx="1068464" cy="5842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r>
              <a:rPr lang="en-GB" sz="2000">
                <a:solidFill>
                  <a:srgbClr val="FF8000"/>
                </a:solidFill>
                <a:latin typeface="Encode Sans Expanded Light"/>
              </a:rPr>
              <a:t>WHY</a:t>
            </a:r>
          </a:p>
        </p:txBody>
      </p:sp>
      <p:grpSp>
        <p:nvGrpSpPr>
          <p:cNvPr id="25" name="Group 24">
            <a:extLst>
              <a:ext uri="{FF2B5EF4-FFF2-40B4-BE49-F238E27FC236}">
                <a16:creationId xmlns:a16="http://schemas.microsoft.com/office/drawing/2014/main" id="{8FCE6DF1-FFD9-A8F6-B79F-1FCBCA0E56F0}"/>
              </a:ext>
            </a:extLst>
          </p:cNvPr>
          <p:cNvGrpSpPr/>
          <p:nvPr/>
        </p:nvGrpSpPr>
        <p:grpSpPr>
          <a:xfrm>
            <a:off x="3277867" y="3643290"/>
            <a:ext cx="3715544" cy="616517"/>
            <a:chOff x="2656656" y="5149056"/>
            <a:chExt cx="3715544" cy="616517"/>
          </a:xfrm>
        </p:grpSpPr>
        <p:sp>
          <p:nvSpPr>
            <p:cNvPr id="26" name="Text Box 6">
              <a:extLst>
                <a:ext uri="{FF2B5EF4-FFF2-40B4-BE49-F238E27FC236}">
                  <a16:creationId xmlns:a16="http://schemas.microsoft.com/office/drawing/2014/main" id="{CE12B717-6175-0125-27E6-16216EDA2455}"/>
                </a:ext>
              </a:extLst>
            </p:cNvPr>
            <p:cNvSpPr txBox="1">
              <a:spLocks noChangeArrowheads="1"/>
            </p:cNvSpPr>
            <p:nvPr/>
          </p:nvSpPr>
          <p:spPr bwMode="auto">
            <a:xfrm>
              <a:off x="2656656" y="5149056"/>
              <a:ext cx="1058863" cy="5842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gn="ctr" eaLnBrk="0" hangingPunct="0"/>
              <a:r>
                <a:rPr lang="en-GB" sz="2000" b="1">
                  <a:solidFill>
                    <a:srgbClr val="FFC000"/>
                  </a:solidFill>
                  <a:latin typeface="Encode Sans Expanded Light"/>
                </a:rPr>
                <a:t>WHO</a:t>
              </a:r>
            </a:p>
            <a:p>
              <a:pPr eaLnBrk="0" hangingPunct="0"/>
              <a:endParaRPr lang="en-GB" sz="2400" b="1">
                <a:solidFill>
                  <a:srgbClr val="FFC000"/>
                </a:solidFill>
                <a:latin typeface="Encode Sans Expanded Light"/>
              </a:endParaRPr>
            </a:p>
          </p:txBody>
        </p:sp>
        <p:sp>
          <p:nvSpPr>
            <p:cNvPr id="27" name="Text Box 7">
              <a:extLst>
                <a:ext uri="{FF2B5EF4-FFF2-40B4-BE49-F238E27FC236}">
                  <a16:creationId xmlns:a16="http://schemas.microsoft.com/office/drawing/2014/main" id="{2CEAF28C-2891-E720-C669-475F0BE0CF86}"/>
                </a:ext>
              </a:extLst>
            </p:cNvPr>
            <p:cNvSpPr txBox="1">
              <a:spLocks noChangeArrowheads="1"/>
            </p:cNvSpPr>
            <p:nvPr/>
          </p:nvSpPr>
          <p:spPr bwMode="auto">
            <a:xfrm>
              <a:off x="3840387" y="5181373"/>
              <a:ext cx="1235075" cy="5842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gn="ctr" eaLnBrk="0" hangingPunct="0"/>
              <a:r>
                <a:rPr lang="en-GB" sz="2000" b="1">
                  <a:solidFill>
                    <a:srgbClr val="FFC000"/>
                  </a:solidFill>
                  <a:latin typeface="Encode Sans Expanded Light"/>
                </a:rPr>
                <a:t>WHEN</a:t>
              </a:r>
            </a:p>
          </p:txBody>
        </p:sp>
        <p:sp>
          <p:nvSpPr>
            <p:cNvPr id="28" name="Text Box 8">
              <a:extLst>
                <a:ext uri="{FF2B5EF4-FFF2-40B4-BE49-F238E27FC236}">
                  <a16:creationId xmlns:a16="http://schemas.microsoft.com/office/drawing/2014/main" id="{87001A13-E9C0-D661-F658-C98890B12CDD}"/>
                </a:ext>
              </a:extLst>
            </p:cNvPr>
            <p:cNvSpPr txBox="1">
              <a:spLocks noChangeArrowheads="1"/>
            </p:cNvSpPr>
            <p:nvPr/>
          </p:nvSpPr>
          <p:spPr bwMode="auto">
            <a:xfrm>
              <a:off x="4960912" y="5149056"/>
              <a:ext cx="1411288" cy="5842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gn="ctr" eaLnBrk="0" hangingPunct="0"/>
              <a:r>
                <a:rPr lang="en-GB" sz="2000" b="1">
                  <a:solidFill>
                    <a:srgbClr val="FFC000"/>
                  </a:solidFill>
                  <a:latin typeface="Encode Sans Expanded Light"/>
                </a:rPr>
                <a:t>WHERE</a:t>
              </a:r>
            </a:p>
          </p:txBody>
        </p:sp>
      </p:grpSp>
      <p:sp>
        <p:nvSpPr>
          <p:cNvPr id="29" name="Text Box 9">
            <a:extLst>
              <a:ext uri="{FF2B5EF4-FFF2-40B4-BE49-F238E27FC236}">
                <a16:creationId xmlns:a16="http://schemas.microsoft.com/office/drawing/2014/main" id="{45971386-7D8D-0D49-8860-8CE14178CDAE}"/>
              </a:ext>
            </a:extLst>
          </p:cNvPr>
          <p:cNvSpPr txBox="1">
            <a:spLocks noChangeArrowheads="1"/>
          </p:cNvSpPr>
          <p:nvPr/>
        </p:nvSpPr>
        <p:spPr bwMode="auto">
          <a:xfrm>
            <a:off x="326579" y="3581251"/>
            <a:ext cx="2952328" cy="38893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r>
              <a:rPr lang="en-US"/>
              <a:t>🟡 </a:t>
            </a:r>
            <a:r>
              <a:rPr lang="en-US" b="1"/>
              <a:t>Middle Tier: </a:t>
            </a:r>
          </a:p>
          <a:p>
            <a:pPr eaLnBrk="0" hangingPunct="0"/>
            <a:r>
              <a:rPr lang="en-US" b="1"/>
              <a:t>Clarify Facts</a:t>
            </a:r>
            <a:endParaRPr lang="en-GB">
              <a:solidFill>
                <a:srgbClr val="000000"/>
              </a:solidFill>
              <a:latin typeface="Encode Sans Expanded Light"/>
            </a:endParaRPr>
          </a:p>
        </p:txBody>
      </p:sp>
      <p:sp>
        <p:nvSpPr>
          <p:cNvPr id="30" name="Text Box 10">
            <a:extLst>
              <a:ext uri="{FF2B5EF4-FFF2-40B4-BE49-F238E27FC236}">
                <a16:creationId xmlns:a16="http://schemas.microsoft.com/office/drawing/2014/main" id="{7CE15FE8-1E74-D89F-FE16-F3B8A6906D14}"/>
              </a:ext>
            </a:extLst>
          </p:cNvPr>
          <p:cNvSpPr txBox="1">
            <a:spLocks noChangeArrowheads="1"/>
          </p:cNvSpPr>
          <p:nvPr/>
        </p:nvSpPr>
        <p:spPr bwMode="auto">
          <a:xfrm>
            <a:off x="7288018" y="3329222"/>
            <a:ext cx="4383747" cy="88274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r>
              <a:rPr lang="en-US" b="1"/>
              <a:t>Who</a:t>
            </a:r>
            <a:r>
              <a:rPr lang="en-US"/>
              <a:t> – Stakeholders</a:t>
            </a:r>
            <a:br>
              <a:rPr lang="en-US"/>
            </a:br>
            <a:r>
              <a:rPr lang="en-US" b="1"/>
              <a:t>When</a:t>
            </a:r>
            <a:r>
              <a:rPr lang="en-US"/>
              <a:t> – Timing</a:t>
            </a:r>
            <a:br>
              <a:rPr lang="en-US"/>
            </a:br>
            <a:r>
              <a:rPr lang="en-US" b="1"/>
              <a:t>Where</a:t>
            </a:r>
            <a:r>
              <a:rPr lang="en-US"/>
              <a:t> – Usage context</a:t>
            </a:r>
            <a:endParaRPr lang="en-GB" sz="3600">
              <a:solidFill>
                <a:srgbClr val="000000"/>
              </a:solidFill>
              <a:latin typeface="Encode Sans Expanded Light"/>
            </a:endParaRPr>
          </a:p>
        </p:txBody>
      </p:sp>
      <p:sp>
        <p:nvSpPr>
          <p:cNvPr id="32" name="Line 12">
            <a:extLst>
              <a:ext uri="{FF2B5EF4-FFF2-40B4-BE49-F238E27FC236}">
                <a16:creationId xmlns:a16="http://schemas.microsoft.com/office/drawing/2014/main" id="{42B36183-9413-66E8-F831-4334EA5F666F}"/>
              </a:ext>
            </a:extLst>
          </p:cNvPr>
          <p:cNvSpPr>
            <a:spLocks noChangeShapeType="1"/>
          </p:cNvSpPr>
          <p:nvPr/>
        </p:nvSpPr>
        <p:spPr bwMode="auto">
          <a:xfrm>
            <a:off x="326579" y="3087797"/>
            <a:ext cx="11546974" cy="35684"/>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hangingPunct="0"/>
            <a:endParaRPr lang="en-US">
              <a:solidFill>
                <a:srgbClr val="000000"/>
              </a:solidFill>
              <a:latin typeface="Encode Sans Expanded Light"/>
            </a:endParaRPr>
          </a:p>
        </p:txBody>
      </p:sp>
      <p:sp>
        <p:nvSpPr>
          <p:cNvPr id="7" name="Title 1">
            <a:extLst>
              <a:ext uri="{FF2B5EF4-FFF2-40B4-BE49-F238E27FC236}">
                <a16:creationId xmlns:a16="http://schemas.microsoft.com/office/drawing/2014/main" id="{311E197C-B9FA-0A98-9C64-7FD4EB255633}"/>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EFFECTIVE QUESTIONING TECHNIQUES</a:t>
            </a:r>
          </a:p>
        </p:txBody>
      </p:sp>
      <p:sp>
        <p:nvSpPr>
          <p:cNvPr id="8" name="TextBox 7">
            <a:extLst>
              <a:ext uri="{FF2B5EF4-FFF2-40B4-BE49-F238E27FC236}">
                <a16:creationId xmlns:a16="http://schemas.microsoft.com/office/drawing/2014/main" id="{14CF0F6D-1770-CB72-9243-C50122DE8CEF}"/>
              </a:ext>
            </a:extLst>
          </p:cNvPr>
          <p:cNvSpPr txBox="1"/>
          <p:nvPr/>
        </p:nvSpPr>
        <p:spPr>
          <a:xfrm>
            <a:off x="326579" y="1386647"/>
            <a:ext cx="6564079"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Open Questions </a:t>
            </a: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C0F51E5-47A2-851B-8B2A-4FE0E806F1EC}"/>
              </a:ext>
            </a:extLst>
          </p:cNvPr>
          <p:cNvSpPr txBox="1"/>
          <p:nvPr/>
        </p:nvSpPr>
        <p:spPr>
          <a:xfrm>
            <a:off x="326579" y="2213534"/>
            <a:ext cx="4053353" cy="646331"/>
          </a:xfrm>
          <a:prstGeom prst="rect">
            <a:avLst/>
          </a:prstGeom>
          <a:noFill/>
        </p:spPr>
        <p:txBody>
          <a:bodyPr wrap="square">
            <a:spAutoFit/>
          </a:bodyPr>
          <a:lstStyle/>
          <a:p>
            <a:r>
              <a:rPr lang="en-US"/>
              <a:t>🔵 </a:t>
            </a:r>
            <a:r>
              <a:rPr lang="en-US" b="1"/>
              <a:t>Top Tier: </a:t>
            </a:r>
          </a:p>
          <a:p>
            <a:r>
              <a:rPr lang="en-US" b="1"/>
              <a:t>Build Trust and Insight</a:t>
            </a:r>
            <a:endParaRPr lang="en-US"/>
          </a:p>
        </p:txBody>
      </p:sp>
      <p:sp>
        <p:nvSpPr>
          <p:cNvPr id="14" name="TextBox 13">
            <a:extLst>
              <a:ext uri="{FF2B5EF4-FFF2-40B4-BE49-F238E27FC236}">
                <a16:creationId xmlns:a16="http://schemas.microsoft.com/office/drawing/2014/main" id="{6244F2E7-9530-4DA4-D192-5F0BBF388672}"/>
              </a:ext>
            </a:extLst>
          </p:cNvPr>
          <p:cNvSpPr txBox="1"/>
          <p:nvPr/>
        </p:nvSpPr>
        <p:spPr>
          <a:xfrm>
            <a:off x="7288018" y="2115857"/>
            <a:ext cx="5278272" cy="646331"/>
          </a:xfrm>
          <a:prstGeom prst="rect">
            <a:avLst/>
          </a:prstGeom>
          <a:noFill/>
        </p:spPr>
        <p:txBody>
          <a:bodyPr wrap="square">
            <a:spAutoFit/>
          </a:bodyPr>
          <a:lstStyle/>
          <a:p>
            <a:r>
              <a:rPr lang="en-US" b="1"/>
              <a:t>How</a:t>
            </a:r>
            <a:r>
              <a:rPr lang="en-US"/>
              <a:t> – Process, feeling, experience</a:t>
            </a:r>
            <a:br>
              <a:rPr lang="en-US"/>
            </a:br>
            <a:r>
              <a:rPr lang="en-US" b="1"/>
              <a:t>What</a:t>
            </a:r>
            <a:r>
              <a:rPr lang="en-US"/>
              <a:t> – Preferences, motivations, expectations</a:t>
            </a:r>
          </a:p>
        </p:txBody>
      </p:sp>
      <p:sp>
        <p:nvSpPr>
          <p:cNvPr id="16" name="TextBox 15">
            <a:extLst>
              <a:ext uri="{FF2B5EF4-FFF2-40B4-BE49-F238E27FC236}">
                <a16:creationId xmlns:a16="http://schemas.microsoft.com/office/drawing/2014/main" id="{A88FA073-3DC7-2C40-6376-631C34E43949}"/>
              </a:ext>
            </a:extLst>
          </p:cNvPr>
          <p:cNvSpPr txBox="1"/>
          <p:nvPr/>
        </p:nvSpPr>
        <p:spPr>
          <a:xfrm>
            <a:off x="326579" y="4712568"/>
            <a:ext cx="3358317" cy="646331"/>
          </a:xfrm>
          <a:prstGeom prst="rect">
            <a:avLst/>
          </a:prstGeom>
          <a:noFill/>
        </p:spPr>
        <p:txBody>
          <a:bodyPr wrap="square">
            <a:spAutoFit/>
          </a:bodyPr>
          <a:lstStyle/>
          <a:p>
            <a:r>
              <a:rPr lang="en-US"/>
              <a:t>🔴 </a:t>
            </a:r>
            <a:r>
              <a:rPr lang="en-US" b="1"/>
              <a:t>Caution Tier:</a:t>
            </a:r>
          </a:p>
          <a:p>
            <a:r>
              <a:rPr lang="en-US" b="1"/>
              <a:t> Can Trigger Defensiveness</a:t>
            </a:r>
            <a:endParaRPr lang="en-US"/>
          </a:p>
        </p:txBody>
      </p:sp>
      <p:sp>
        <p:nvSpPr>
          <p:cNvPr id="18" name="TextBox 17">
            <a:extLst>
              <a:ext uri="{FF2B5EF4-FFF2-40B4-BE49-F238E27FC236}">
                <a16:creationId xmlns:a16="http://schemas.microsoft.com/office/drawing/2014/main" id="{0C37A9EB-6356-88F2-9688-A60DDCF053F5}"/>
              </a:ext>
            </a:extLst>
          </p:cNvPr>
          <p:cNvSpPr txBox="1"/>
          <p:nvPr/>
        </p:nvSpPr>
        <p:spPr>
          <a:xfrm>
            <a:off x="7342720" y="4789800"/>
            <a:ext cx="4219264" cy="369332"/>
          </a:xfrm>
          <a:prstGeom prst="rect">
            <a:avLst/>
          </a:prstGeom>
          <a:noFill/>
        </p:spPr>
        <p:txBody>
          <a:bodyPr wrap="square">
            <a:spAutoFit/>
          </a:bodyPr>
          <a:lstStyle/>
          <a:p>
            <a:r>
              <a:rPr lang="en-US" b="1"/>
              <a:t>Why</a:t>
            </a:r>
            <a:r>
              <a:rPr lang="en-US"/>
              <a:t> – Use sparingly</a:t>
            </a:r>
          </a:p>
        </p:txBody>
      </p:sp>
      <p:sp>
        <p:nvSpPr>
          <p:cNvPr id="19" name="Line 12">
            <a:extLst>
              <a:ext uri="{FF2B5EF4-FFF2-40B4-BE49-F238E27FC236}">
                <a16:creationId xmlns:a16="http://schemas.microsoft.com/office/drawing/2014/main" id="{06DEB532-6A7C-1A67-89D4-9CEF596F139A}"/>
              </a:ext>
            </a:extLst>
          </p:cNvPr>
          <p:cNvSpPr>
            <a:spLocks noChangeShapeType="1"/>
          </p:cNvSpPr>
          <p:nvPr/>
        </p:nvSpPr>
        <p:spPr bwMode="auto">
          <a:xfrm>
            <a:off x="326579" y="4514656"/>
            <a:ext cx="11546974" cy="35684"/>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hangingPunct="0"/>
            <a:endParaRPr lang="en-US">
              <a:solidFill>
                <a:srgbClr val="000000"/>
              </a:solidFill>
              <a:latin typeface="Encode Sans Expanded Light"/>
            </a:endParaRPr>
          </a:p>
        </p:txBody>
      </p:sp>
      <p:sp>
        <p:nvSpPr>
          <p:cNvPr id="34" name="Line 12">
            <a:extLst>
              <a:ext uri="{FF2B5EF4-FFF2-40B4-BE49-F238E27FC236}">
                <a16:creationId xmlns:a16="http://schemas.microsoft.com/office/drawing/2014/main" id="{90B1F231-9247-C6EF-67F4-B21E274B8FAE}"/>
              </a:ext>
            </a:extLst>
          </p:cNvPr>
          <p:cNvSpPr>
            <a:spLocks noChangeShapeType="1"/>
          </p:cNvSpPr>
          <p:nvPr/>
        </p:nvSpPr>
        <p:spPr bwMode="auto">
          <a:xfrm flipH="1" flipV="1">
            <a:off x="3260129" y="2146853"/>
            <a:ext cx="17737" cy="3368974"/>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hangingPunct="0"/>
            <a:endParaRPr lang="en-US">
              <a:solidFill>
                <a:srgbClr val="000000"/>
              </a:solidFill>
              <a:latin typeface="Encode Sans Expanded Light"/>
            </a:endParaRPr>
          </a:p>
        </p:txBody>
      </p:sp>
      <p:sp>
        <p:nvSpPr>
          <p:cNvPr id="35" name="Line 12">
            <a:extLst>
              <a:ext uri="{FF2B5EF4-FFF2-40B4-BE49-F238E27FC236}">
                <a16:creationId xmlns:a16="http://schemas.microsoft.com/office/drawing/2014/main" id="{53D97C6B-1652-6435-A502-D87552622BD3}"/>
              </a:ext>
            </a:extLst>
          </p:cNvPr>
          <p:cNvSpPr>
            <a:spLocks noChangeShapeType="1"/>
          </p:cNvSpPr>
          <p:nvPr/>
        </p:nvSpPr>
        <p:spPr bwMode="auto">
          <a:xfrm flipH="1" flipV="1">
            <a:off x="7013414" y="2091232"/>
            <a:ext cx="17737" cy="3368974"/>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hangingPunct="0"/>
            <a:endParaRPr lang="en-US">
              <a:solidFill>
                <a:srgbClr val="000000"/>
              </a:solidFill>
              <a:latin typeface="Encode Sans Expanded Light"/>
            </a:endParaRPr>
          </a:p>
        </p:txBody>
      </p:sp>
    </p:spTree>
    <p:extLst>
      <p:ext uri="{BB962C8B-B14F-4D97-AF65-F5344CB8AC3E}">
        <p14:creationId xmlns:p14="http://schemas.microsoft.com/office/powerpoint/2010/main" val="342666398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8A878-F1AD-C6FD-40C7-1275052D53E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4A32ED9-777C-98ED-3368-18A5D60A7FFE}"/>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EFFECTIVE QUESTIONING TECHNIQUES</a:t>
            </a:r>
          </a:p>
        </p:txBody>
      </p:sp>
      <p:sp>
        <p:nvSpPr>
          <p:cNvPr id="5" name="TextBox 4">
            <a:extLst>
              <a:ext uri="{FF2B5EF4-FFF2-40B4-BE49-F238E27FC236}">
                <a16:creationId xmlns:a16="http://schemas.microsoft.com/office/drawing/2014/main" id="{ABD84F15-C2BC-6627-AD91-F9C997DA93F5}"/>
              </a:ext>
            </a:extLst>
          </p:cNvPr>
          <p:cNvSpPr txBox="1"/>
          <p:nvPr/>
        </p:nvSpPr>
        <p:spPr>
          <a:xfrm>
            <a:off x="526943" y="1270801"/>
            <a:ext cx="11537678" cy="196303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Reframing “Why” Questions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Avoid putting customers on the defensive. Reword “Why” into “How” or “What” for more trust and insight.</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b="1">
                <a:solidFill>
                  <a:srgbClr val="00417C"/>
                </a:solidFill>
                <a:latin typeface="Arial" panose="020B0604020202020204" pitchFamily="34" charset="0"/>
                <a:ea typeface="Verdana" panose="020B0604030504040204" pitchFamily="34" charset="0"/>
                <a:cs typeface="Arial" panose="020B0604020202020204" pitchFamily="34" charset="0"/>
              </a:rPr>
              <a:t>Examples:</a:t>
            </a:r>
          </a:p>
        </p:txBody>
      </p:sp>
      <p:sp>
        <p:nvSpPr>
          <p:cNvPr id="3" name="TextBox 2">
            <a:extLst>
              <a:ext uri="{FF2B5EF4-FFF2-40B4-BE49-F238E27FC236}">
                <a16:creationId xmlns:a16="http://schemas.microsoft.com/office/drawing/2014/main" id="{6AF819CC-8918-EC10-94B0-09574CF8B43D}"/>
              </a:ext>
            </a:extLst>
          </p:cNvPr>
          <p:cNvSpPr txBox="1"/>
          <p:nvPr/>
        </p:nvSpPr>
        <p:spPr>
          <a:xfrm>
            <a:off x="1141092" y="3446060"/>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 </a:t>
            </a:r>
            <a:r>
              <a:rPr lang="en-US" i="1">
                <a:solidFill>
                  <a:srgbClr val="00417C"/>
                </a:solidFill>
                <a:latin typeface="Arial" panose="020B0604020202020204" pitchFamily="34" charset="0"/>
                <a:cs typeface="Arial" panose="020B0604020202020204" pitchFamily="34" charset="0"/>
              </a:rPr>
              <a:t>Why didn’t you go for the higher trim?</a:t>
            </a:r>
            <a:endParaRPr lang="en-US">
              <a:solidFill>
                <a:srgbClr val="00417C"/>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9F8A797-AE6B-89A9-4E67-C4D65B89C70B}"/>
              </a:ext>
            </a:extLst>
          </p:cNvPr>
          <p:cNvSpPr txBox="1"/>
          <p:nvPr/>
        </p:nvSpPr>
        <p:spPr>
          <a:xfrm>
            <a:off x="1141092" y="3792499"/>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 </a:t>
            </a:r>
            <a:r>
              <a:rPr lang="en-US" i="1">
                <a:solidFill>
                  <a:srgbClr val="00417C"/>
                </a:solidFill>
                <a:latin typeface="Arial" panose="020B0604020202020204" pitchFamily="34" charset="0"/>
                <a:cs typeface="Arial" panose="020B0604020202020204" pitchFamily="34" charset="0"/>
              </a:rPr>
              <a:t>What made you choose this specific grade?</a:t>
            </a:r>
            <a:endParaRPr lang="en-US">
              <a:solidFill>
                <a:srgbClr val="00417C"/>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1794A89-3DFA-5BE5-91EC-026C01C1B7CB}"/>
              </a:ext>
            </a:extLst>
          </p:cNvPr>
          <p:cNvSpPr txBox="1"/>
          <p:nvPr/>
        </p:nvSpPr>
        <p:spPr>
          <a:xfrm>
            <a:off x="1141092" y="4488027"/>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a:t>
            </a:r>
            <a:r>
              <a:rPr lang="en-US" i="1">
                <a:solidFill>
                  <a:srgbClr val="00417C"/>
                </a:solidFill>
                <a:latin typeface="Arial" panose="020B0604020202020204" pitchFamily="34" charset="0"/>
                <a:cs typeface="Arial" panose="020B0604020202020204" pitchFamily="34" charset="0"/>
              </a:rPr>
              <a:t> Why do you want to change your current car?</a:t>
            </a:r>
            <a:endParaRPr lang="en-US">
              <a:solidFill>
                <a:srgbClr val="00417C"/>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C88EA59-97D9-14CA-E406-0F349874EE16}"/>
              </a:ext>
            </a:extLst>
          </p:cNvPr>
          <p:cNvSpPr txBox="1"/>
          <p:nvPr/>
        </p:nvSpPr>
        <p:spPr>
          <a:xfrm>
            <a:off x="1141092" y="4834466"/>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a:t>
            </a:r>
            <a:r>
              <a:rPr lang="en-US" i="1">
                <a:solidFill>
                  <a:srgbClr val="00417C"/>
                </a:solidFill>
                <a:latin typeface="Arial" panose="020B0604020202020204" pitchFamily="34" charset="0"/>
                <a:cs typeface="Arial" panose="020B0604020202020204" pitchFamily="34" charset="0"/>
              </a:rPr>
              <a:t> What are you looking for that your current car doesn’t provide?</a:t>
            </a:r>
            <a:endParaRPr lang="en-US">
              <a:solidFill>
                <a:srgbClr val="00417C"/>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813C0B1-072C-FFA5-C71D-9B5265624389}"/>
              </a:ext>
            </a:extLst>
          </p:cNvPr>
          <p:cNvSpPr txBox="1"/>
          <p:nvPr/>
        </p:nvSpPr>
        <p:spPr>
          <a:xfrm>
            <a:off x="1141092" y="5587199"/>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 </a:t>
            </a:r>
            <a:r>
              <a:rPr lang="en-US" i="1">
                <a:solidFill>
                  <a:srgbClr val="00417C"/>
                </a:solidFill>
                <a:latin typeface="Arial" panose="020B0604020202020204" pitchFamily="34" charset="0"/>
                <a:cs typeface="Arial" panose="020B0604020202020204" pitchFamily="34" charset="0"/>
              </a:rPr>
              <a:t>Why is that important to you?</a:t>
            </a:r>
            <a:endParaRPr lang="en-US">
              <a:solidFill>
                <a:srgbClr val="00417C"/>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FD7FA8D-F6C0-6828-71F1-B4B64B1F8DB6}"/>
              </a:ext>
            </a:extLst>
          </p:cNvPr>
          <p:cNvSpPr txBox="1"/>
          <p:nvPr/>
        </p:nvSpPr>
        <p:spPr>
          <a:xfrm>
            <a:off x="1141092" y="5956531"/>
            <a:ext cx="8917308" cy="369332"/>
          </a:xfrm>
          <a:prstGeom prst="rect">
            <a:avLst/>
          </a:prstGeom>
          <a:noFill/>
        </p:spPr>
        <p:txBody>
          <a:bodyPr wrap="square">
            <a:spAutoFit/>
          </a:bodyPr>
          <a:lstStyle/>
          <a:p>
            <a:pPr>
              <a:buNone/>
            </a:pPr>
            <a:r>
              <a:rPr lang="en-US">
                <a:solidFill>
                  <a:srgbClr val="00417C"/>
                </a:solidFill>
                <a:latin typeface="Arial" panose="020B0604020202020204" pitchFamily="34" charset="0"/>
                <a:cs typeface="Arial" panose="020B0604020202020204" pitchFamily="34" charset="0"/>
              </a:rPr>
              <a:t>✅ </a:t>
            </a:r>
            <a:r>
              <a:rPr lang="en-US" i="1">
                <a:solidFill>
                  <a:srgbClr val="00417C"/>
                </a:solidFill>
                <a:latin typeface="Arial" panose="020B0604020202020204" pitchFamily="34" charset="0"/>
                <a:cs typeface="Arial" panose="020B0604020202020204" pitchFamily="34" charset="0"/>
              </a:rPr>
              <a:t>How does that feature support your daily driving needs?</a:t>
            </a:r>
            <a:endParaRPr lang="en-US">
              <a:solidFill>
                <a:srgbClr val="00417C"/>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71765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p:bldP spid="13" grpId="0"/>
      <p:bldP spid="14" grpId="0"/>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997E8-95BB-0044-797F-83503D0C7B4D}"/>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2EC67C6-4625-E8A4-B3CD-5C4980041FA9}"/>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EFFECTIVE QUESTIONING TECHNIQUES</a:t>
            </a:r>
          </a:p>
        </p:txBody>
      </p:sp>
      <p:sp>
        <p:nvSpPr>
          <p:cNvPr id="5" name="TextBox 4">
            <a:extLst>
              <a:ext uri="{FF2B5EF4-FFF2-40B4-BE49-F238E27FC236}">
                <a16:creationId xmlns:a16="http://schemas.microsoft.com/office/drawing/2014/main" id="{F794623A-752D-FB65-DB8C-D884657D2E34}"/>
              </a:ext>
            </a:extLst>
          </p:cNvPr>
          <p:cNvSpPr txBox="1"/>
          <p:nvPr/>
        </p:nvSpPr>
        <p:spPr>
          <a:xfrm>
            <a:off x="526943" y="1270801"/>
            <a:ext cx="7794097" cy="398468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Techniques to Uncover What’s Not Said</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Listen for hesitation, vague answers, or contradictions</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Ask follow-up questions like “Can you tell me more?”</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Use reflective listening: “It sounds like you’re unsure about…”</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Watch non-verbal cues for discomfort or interest</a:t>
            </a:r>
          </a:p>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a:solidFill>
                  <a:srgbClr val="00417C"/>
                </a:solidFill>
                <a:latin typeface="Arial" panose="020B0604020202020204" pitchFamily="34" charset="0"/>
                <a:ea typeface="Verdana" panose="020B0604030504040204" pitchFamily="34" charset="0"/>
                <a:cs typeface="Arial" panose="020B0604020202020204" pitchFamily="34" charset="0"/>
              </a:rPr>
              <a:t>Summarize and check: “So what matters most is…”</a:t>
            </a:r>
          </a:p>
        </p:txBody>
      </p:sp>
      <p:pic>
        <p:nvPicPr>
          <p:cNvPr id="3" name="Graphic 2" descr="Comment Important with solid fill">
            <a:extLst>
              <a:ext uri="{FF2B5EF4-FFF2-40B4-BE49-F238E27FC236}">
                <a16:creationId xmlns:a16="http://schemas.microsoft.com/office/drawing/2014/main" id="{1F4ED00F-B642-5D65-4E81-C514842975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528560" y="983491"/>
            <a:ext cx="3246120" cy="3246120"/>
          </a:xfrm>
          <a:prstGeom prst="rect">
            <a:avLst/>
          </a:prstGeom>
        </p:spPr>
      </p:pic>
    </p:spTree>
    <p:custDataLst>
      <p:tags r:id="rId1"/>
    </p:custDataLst>
    <p:extLst>
      <p:ext uri="{BB962C8B-B14F-4D97-AF65-F5344CB8AC3E}">
        <p14:creationId xmlns:p14="http://schemas.microsoft.com/office/powerpoint/2010/main" val="370832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8C9A6-DCF9-3DF4-3A2D-4B22882D29C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EEAF64-52C5-9712-E204-38CEECF6ADD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E26326F3-A020-875D-C957-9FE4B2928D69}"/>
              </a:ext>
            </a:extLst>
          </p:cNvPr>
          <p:cNvSpPr txBox="1"/>
          <p:nvPr/>
        </p:nvSpPr>
        <p:spPr>
          <a:xfrm>
            <a:off x="526943" y="1270801"/>
            <a:ext cx="11332961" cy="385522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Present-day communication</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b="1"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You and your customers can easily share conversations, pictures, images, graphics, maps and thousands of things thanks for the development of electronic communication.</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They are streamlined for the busy world of work.</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They give information quickly.</a:t>
            </a:r>
          </a:p>
        </p:txBody>
      </p:sp>
      <p:grpSp>
        <p:nvGrpSpPr>
          <p:cNvPr id="2" name="Group 1">
            <a:extLst>
              <a:ext uri="{FF2B5EF4-FFF2-40B4-BE49-F238E27FC236}">
                <a16:creationId xmlns:a16="http://schemas.microsoft.com/office/drawing/2014/main" id="{43283676-114F-9B9E-FF05-19E735BB42BE}"/>
              </a:ext>
            </a:extLst>
          </p:cNvPr>
          <p:cNvGrpSpPr>
            <a:grpSpLocks noChangeAspect="1"/>
          </p:cNvGrpSpPr>
          <p:nvPr/>
        </p:nvGrpSpPr>
        <p:grpSpPr>
          <a:xfrm>
            <a:off x="1594087" y="1945827"/>
            <a:ext cx="6143934" cy="1125255"/>
            <a:chOff x="752475" y="1641475"/>
            <a:chExt cx="4474327" cy="819468"/>
          </a:xfrm>
        </p:grpSpPr>
        <p:pic>
          <p:nvPicPr>
            <p:cNvPr id="6" name="Picture 5" descr="Image result for emails png">
              <a:extLst>
                <a:ext uri="{FF2B5EF4-FFF2-40B4-BE49-F238E27FC236}">
                  <a16:creationId xmlns:a16="http://schemas.microsoft.com/office/drawing/2014/main" id="{2B0C13B7-04B1-4553-2F2E-069249E0948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3569" y="1641475"/>
              <a:ext cx="821690" cy="798195"/>
            </a:xfrm>
            <a:prstGeom prst="rect">
              <a:avLst/>
            </a:prstGeom>
            <a:noFill/>
          </p:spPr>
        </p:pic>
        <p:pic>
          <p:nvPicPr>
            <p:cNvPr id="7" name="Picture 6" descr="Image result for instant messaging png">
              <a:extLst>
                <a:ext uri="{FF2B5EF4-FFF2-40B4-BE49-F238E27FC236}">
                  <a16:creationId xmlns:a16="http://schemas.microsoft.com/office/drawing/2014/main" id="{C1EDE835-9B07-7E3B-EB64-BB6CB50B78E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226677" y="1690687"/>
              <a:ext cx="1000125" cy="699770"/>
            </a:xfrm>
            <a:prstGeom prst="rect">
              <a:avLst/>
            </a:prstGeom>
            <a:noFill/>
          </p:spPr>
        </p:pic>
        <p:pic>
          <p:nvPicPr>
            <p:cNvPr id="8" name="Picture 7" descr="Image result for phone icon blue">
              <a:extLst>
                <a:ext uri="{FF2B5EF4-FFF2-40B4-BE49-F238E27FC236}">
                  <a16:creationId xmlns:a16="http://schemas.microsoft.com/office/drawing/2014/main" id="{3451843D-30D5-B20C-F16C-4985E8D9C87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75" y="1689418"/>
              <a:ext cx="850265" cy="771525"/>
            </a:xfrm>
            <a:prstGeom prst="rect">
              <a:avLst/>
            </a:prstGeom>
            <a:noFill/>
            <a:ln>
              <a:noFill/>
            </a:ln>
          </p:spPr>
        </p:pic>
      </p:grpSp>
    </p:spTree>
    <p:custDataLst>
      <p:tags r:id="rId1"/>
    </p:custDataLst>
    <p:extLst>
      <p:ext uri="{BB962C8B-B14F-4D97-AF65-F5344CB8AC3E}">
        <p14:creationId xmlns:p14="http://schemas.microsoft.com/office/powerpoint/2010/main" val="270311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4B200-7B58-4630-4A1C-A71AD74A5EB3}"/>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1CB5A3A-2559-84F6-94FE-096E9A1340B1}"/>
              </a:ext>
            </a:extLst>
          </p:cNvPr>
          <p:cNvGrpSpPr/>
          <p:nvPr/>
        </p:nvGrpSpPr>
        <p:grpSpPr>
          <a:xfrm>
            <a:off x="2918733" y="1823356"/>
            <a:ext cx="5962650" cy="3733800"/>
            <a:chOff x="3114675" y="1464128"/>
            <a:chExt cx="5962650" cy="3733800"/>
          </a:xfrm>
        </p:grpSpPr>
        <p:pic>
          <p:nvPicPr>
            <p:cNvPr id="1026" name="Picture 2" descr="Positive vs negative positive and negative | Premium Vector">
              <a:extLst>
                <a:ext uri="{FF2B5EF4-FFF2-40B4-BE49-F238E27FC236}">
                  <a16:creationId xmlns:a16="http://schemas.microsoft.com/office/drawing/2014/main" id="{F9186AFB-54EF-4165-A493-0CC1F51DE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4675" y="1464128"/>
              <a:ext cx="5962650"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3735DB4-EDCC-BF75-63B4-CD1757AB26C0}"/>
                </a:ext>
              </a:extLst>
            </p:cNvPr>
            <p:cNvSpPr/>
            <p:nvPr/>
          </p:nvSpPr>
          <p:spPr>
            <a:xfrm>
              <a:off x="4784271" y="2523299"/>
              <a:ext cx="2432957" cy="505919"/>
            </a:xfrm>
            <a:prstGeom prst="rect">
              <a:avLst/>
            </a:prstGeom>
            <a:solidFill>
              <a:srgbClr val="1FC61E"/>
            </a:solidFill>
            <a:ln>
              <a:solidFill>
                <a:srgbClr val="1FC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ADVANTAGE</a:t>
              </a:r>
            </a:p>
          </p:txBody>
        </p:sp>
        <p:sp>
          <p:nvSpPr>
            <p:cNvPr id="6" name="Rectangle 5">
              <a:extLst>
                <a:ext uri="{FF2B5EF4-FFF2-40B4-BE49-F238E27FC236}">
                  <a16:creationId xmlns:a16="http://schemas.microsoft.com/office/drawing/2014/main" id="{A65E6D1C-2A0E-A40C-E2D2-23EC6F7F985A}"/>
                </a:ext>
              </a:extLst>
            </p:cNvPr>
            <p:cNvSpPr/>
            <p:nvPr/>
          </p:nvSpPr>
          <p:spPr>
            <a:xfrm>
              <a:off x="5050972" y="3691884"/>
              <a:ext cx="2623457" cy="505919"/>
            </a:xfrm>
            <a:prstGeom prst="rect">
              <a:avLst/>
            </a:prstGeom>
            <a:solidFill>
              <a:srgbClr val="D10B0C"/>
            </a:solidFill>
            <a:ln>
              <a:solidFill>
                <a:srgbClr val="D10B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DISADVANTAGE</a:t>
              </a:r>
            </a:p>
          </p:txBody>
        </p:sp>
      </p:grpSp>
      <p:sp>
        <p:nvSpPr>
          <p:cNvPr id="10" name="Title 1">
            <a:extLst>
              <a:ext uri="{FF2B5EF4-FFF2-40B4-BE49-F238E27FC236}">
                <a16:creationId xmlns:a16="http://schemas.microsoft.com/office/drawing/2014/main" id="{CFA93636-F5D8-C856-5815-8A219D72FA97}"/>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91384B15-FBFF-C853-A5FA-979130846302}"/>
              </a:ext>
            </a:extLst>
          </p:cNvPr>
          <p:cNvSpPr txBox="1"/>
          <p:nvPr/>
        </p:nvSpPr>
        <p:spPr>
          <a:xfrm>
            <a:off x="526944" y="902955"/>
            <a:ext cx="9441649" cy="3672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 are the advantages &amp; disadvantage of digital communication?</a:t>
            </a:r>
          </a:p>
        </p:txBody>
      </p:sp>
      <p:sp>
        <p:nvSpPr>
          <p:cNvPr id="2" name="TextBox 1">
            <a:extLst>
              <a:ext uri="{FF2B5EF4-FFF2-40B4-BE49-F238E27FC236}">
                <a16:creationId xmlns:a16="http://schemas.microsoft.com/office/drawing/2014/main" id="{B9574747-5CE5-2164-EA06-63065714CD0E}"/>
              </a:ext>
            </a:extLst>
          </p:cNvPr>
          <p:cNvSpPr txBox="1"/>
          <p:nvPr/>
        </p:nvSpPr>
        <p:spPr>
          <a:xfrm>
            <a:off x="331002" y="2191638"/>
            <a:ext cx="3236794" cy="1887696"/>
          </a:xfrm>
          <a:prstGeom prst="rect">
            <a:avLst/>
          </a:prstGeom>
          <a:noFill/>
        </p:spPr>
        <p:txBody>
          <a:bodyPr wrap="square">
            <a:spAutoFit/>
          </a:bodyPr>
          <a:lstStyle/>
          <a:p>
            <a:pPr marR="0" lvl="0" algn="r" defTabSz="914400" rtl="0" eaLnBrk="1" fontAlgn="auto" latinLnBrk="0" hangingPunct="1">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Speedy transmission</a:t>
            </a:r>
          </a:p>
          <a:p>
            <a:pPr marR="0" lvl="0" algn="r" defTabSz="914400" rtl="0" eaLnBrk="1" fontAlgn="auto" latinLnBrk="0" hangingPunct="1">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Wide coverage </a:t>
            </a:r>
          </a:p>
          <a:p>
            <a:pPr marR="0" lvl="0" algn="r" defTabSz="914400" rtl="0" eaLnBrk="1" fontAlgn="auto" latinLnBrk="0" hangingPunct="1">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Flexibility </a:t>
            </a:r>
          </a:p>
          <a:p>
            <a:pPr marR="0" lvl="0" algn="r" defTabSz="914400" rtl="0" eaLnBrk="1" fontAlgn="auto" latinLnBrk="0" hangingPunct="1">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Low cost </a:t>
            </a:r>
          </a:p>
          <a:p>
            <a:pPr marR="0" lvl="0" algn="r" defTabSz="914400" rtl="0" eaLnBrk="1" fontAlgn="auto" latinLnBrk="0" hangingPunct="1">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Exchange of feedback</a:t>
            </a:r>
          </a:p>
        </p:txBody>
      </p:sp>
      <p:sp>
        <p:nvSpPr>
          <p:cNvPr id="7" name="TextBox 6">
            <a:extLst>
              <a:ext uri="{FF2B5EF4-FFF2-40B4-BE49-F238E27FC236}">
                <a16:creationId xmlns:a16="http://schemas.microsoft.com/office/drawing/2014/main" id="{E74801D5-E195-0130-D0E9-315C8968A53D}"/>
              </a:ext>
            </a:extLst>
          </p:cNvPr>
          <p:cNvSpPr txBox="1"/>
          <p:nvPr/>
        </p:nvSpPr>
        <p:spPr>
          <a:xfrm>
            <a:off x="8303079" y="3466226"/>
            <a:ext cx="3236794" cy="1887696"/>
          </a:xfrm>
          <a:prstGeom prst="rect">
            <a:avLst/>
          </a:prstGeom>
          <a:noFill/>
        </p:spPr>
        <p:txBody>
          <a:bodyPr wrap="square">
            <a:spAutoFit/>
          </a:bodyPr>
          <a:lstStyle/>
          <a:p>
            <a:pPr marR="0" lvl="0" defTabSz="914400" rtl="0" eaLnBrk="1" fontAlgn="auto" latinLnBrk="0" hangingPunct="1">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No body language</a:t>
            </a:r>
          </a:p>
          <a:p>
            <a:pPr marR="0" lvl="0" defTabSz="914400" rtl="0" eaLnBrk="1" fontAlgn="auto" latinLnBrk="0" hangingPunct="1">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Information overload</a:t>
            </a:r>
          </a:p>
          <a:p>
            <a:pPr marR="0" lvl="0" defTabSz="914400" rtl="0" eaLnBrk="1" fontAlgn="auto" latinLnBrk="0" hangingPunct="1">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Time lag </a:t>
            </a:r>
          </a:p>
          <a:p>
            <a:pPr marR="0" lvl="0" defTabSz="914400" rtl="0" eaLnBrk="1" fontAlgn="auto" latinLnBrk="0" hangingPunct="1">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Undelivered data</a:t>
            </a:r>
          </a:p>
          <a:p>
            <a:pPr marR="0" lvl="0" defTabSz="914400" rtl="0" eaLnBrk="1" fontAlgn="auto" latinLnBrk="0" hangingPunct="1">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Dependency </a:t>
            </a:r>
          </a:p>
        </p:txBody>
      </p:sp>
    </p:spTree>
    <p:custDataLst>
      <p:tags r:id="rId1"/>
    </p:custDataLst>
    <p:extLst>
      <p:ext uri="{BB962C8B-B14F-4D97-AF65-F5344CB8AC3E}">
        <p14:creationId xmlns:p14="http://schemas.microsoft.com/office/powerpoint/2010/main" val="49964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310B7-5B9E-86B9-703C-DA3499B6D9BD}"/>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A03AE06-2785-E8A2-0480-E87F15F02FCB}"/>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F88A3A84-8645-ACC6-BD99-CF8E53E09E83}"/>
              </a:ext>
            </a:extLst>
          </p:cNvPr>
          <p:cNvSpPr txBox="1"/>
          <p:nvPr/>
        </p:nvSpPr>
        <p:spPr>
          <a:xfrm>
            <a:off x="526943" y="1270801"/>
            <a:ext cx="6446297" cy="505208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Email Etiquette </a:t>
            </a:r>
          </a:p>
          <a:p>
            <a:pPr marR="0" lvl="0" algn="l" defTabSz="914400" rtl="0" eaLnBrk="1" fontAlgn="auto" latinLnBrk="0" hangingPunct="1">
              <a:lnSpc>
                <a:spcPct val="107000"/>
              </a:lnSpc>
              <a:spcBef>
                <a:spcPts val="0"/>
              </a:spcBef>
              <a:spcAft>
                <a:spcPts val="800"/>
              </a:spcAft>
              <a:buClrTx/>
              <a:buSzTx/>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Used when:</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Customer messages via email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Communication is more formal, includes offers, follow-ups, test drive confirmation, etc.</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Be clear &amp; concise</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Answer all questions</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Double-check for grammar/spelling</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Personalize your response (not robotic)</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Use templates</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Answer promptly within 2 hours max</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No unnecessary attachments</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Avoid jargon or abbreviations (unless agreed)</a:t>
            </a:r>
          </a:p>
        </p:txBody>
      </p:sp>
      <p:pic>
        <p:nvPicPr>
          <p:cNvPr id="9" name="Picture 5" descr="Poor written communication and its crippling effects on business">
            <a:extLst>
              <a:ext uri="{FF2B5EF4-FFF2-40B4-BE49-F238E27FC236}">
                <a16:creationId xmlns:a16="http://schemas.microsoft.com/office/drawing/2014/main" id="{6DDC6335-AB7F-2203-EF01-5534639D6E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1" r="28540"/>
          <a:stretch/>
        </p:blipFill>
        <p:spPr bwMode="auto">
          <a:xfrm>
            <a:off x="7606353" y="0"/>
            <a:ext cx="4585647" cy="656866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3964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01" y="1048181"/>
            <a:ext cx="12162155" cy="5810250"/>
            <a:chOff x="0" y="1048181"/>
            <a:chExt cx="12162155" cy="5810250"/>
          </a:xfrm>
        </p:grpSpPr>
        <p:pic>
          <p:nvPicPr>
            <p:cNvPr id="3" name="object 3"/>
            <p:cNvPicPr/>
            <p:nvPr/>
          </p:nvPicPr>
          <p:blipFill>
            <a:blip r:embed="rId3" cstate="print"/>
            <a:stretch>
              <a:fillRect/>
            </a:stretch>
          </p:blipFill>
          <p:spPr>
            <a:xfrm>
              <a:off x="3341750" y="1048181"/>
              <a:ext cx="5549264" cy="5537835"/>
            </a:xfrm>
            <a:prstGeom prst="rect">
              <a:avLst/>
            </a:prstGeom>
          </p:spPr>
        </p:pic>
        <p:sp>
          <p:nvSpPr>
            <p:cNvPr id="4" name="object 4"/>
            <p:cNvSpPr/>
            <p:nvPr/>
          </p:nvSpPr>
          <p:spPr>
            <a:xfrm>
              <a:off x="5353049" y="3660647"/>
              <a:ext cx="1524000" cy="619760"/>
            </a:xfrm>
            <a:custGeom>
              <a:avLst/>
              <a:gdLst/>
              <a:ahLst/>
              <a:cxnLst/>
              <a:rect l="l" t="t" r="r" b="b"/>
              <a:pathLst>
                <a:path w="1524000" h="619760">
                  <a:moveTo>
                    <a:pt x="1420749" y="0"/>
                  </a:moveTo>
                  <a:lnTo>
                    <a:pt x="103250" y="0"/>
                  </a:lnTo>
                  <a:lnTo>
                    <a:pt x="63061" y="8094"/>
                  </a:lnTo>
                  <a:lnTo>
                    <a:pt x="30241" y="30178"/>
                  </a:lnTo>
                  <a:lnTo>
                    <a:pt x="8114" y="62954"/>
                  </a:lnTo>
                  <a:lnTo>
                    <a:pt x="0" y="103124"/>
                  </a:lnTo>
                  <a:lnTo>
                    <a:pt x="0" y="516000"/>
                  </a:lnTo>
                  <a:lnTo>
                    <a:pt x="8114" y="556190"/>
                  </a:lnTo>
                  <a:lnTo>
                    <a:pt x="30241" y="589010"/>
                  </a:lnTo>
                  <a:lnTo>
                    <a:pt x="63061" y="611137"/>
                  </a:lnTo>
                  <a:lnTo>
                    <a:pt x="103250" y="619251"/>
                  </a:lnTo>
                  <a:lnTo>
                    <a:pt x="1420749" y="619251"/>
                  </a:lnTo>
                  <a:lnTo>
                    <a:pt x="1460938" y="611137"/>
                  </a:lnTo>
                  <a:lnTo>
                    <a:pt x="1493758" y="589010"/>
                  </a:lnTo>
                  <a:lnTo>
                    <a:pt x="1515885" y="556190"/>
                  </a:lnTo>
                  <a:lnTo>
                    <a:pt x="1524000" y="516000"/>
                  </a:lnTo>
                  <a:lnTo>
                    <a:pt x="1524000" y="103124"/>
                  </a:lnTo>
                  <a:lnTo>
                    <a:pt x="1515885" y="62954"/>
                  </a:lnTo>
                  <a:lnTo>
                    <a:pt x="1493758" y="30178"/>
                  </a:lnTo>
                  <a:lnTo>
                    <a:pt x="1460938" y="8094"/>
                  </a:lnTo>
                  <a:lnTo>
                    <a:pt x="1420749" y="0"/>
                  </a:lnTo>
                  <a:close/>
                </a:path>
              </a:pathLst>
            </a:custGeom>
            <a:solidFill>
              <a:srgbClr val="1B407A"/>
            </a:solidFill>
          </p:spPr>
          <p:txBody>
            <a:bodyPr wrap="square" lIns="0" tIns="0" rIns="0" bIns="0" rtlCol="0"/>
            <a:lstStyle/>
            <a:p>
              <a:endParaRPr/>
            </a:p>
          </p:txBody>
        </p:sp>
      </p:grpSp>
      <p:sp>
        <p:nvSpPr>
          <p:cNvPr id="5" name="object 5"/>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30"/>
              <a:t> </a:t>
            </a:r>
            <a:r>
              <a:rPr sz="3800"/>
              <a:t>1: Greet</a:t>
            </a:r>
            <a:r>
              <a:rPr sz="3800" spc="-10"/>
              <a:t> </a:t>
            </a:r>
            <a:r>
              <a:rPr sz="3800"/>
              <a:t>and</a:t>
            </a:r>
            <a:r>
              <a:rPr sz="3800" spc="-10"/>
              <a:t> </a:t>
            </a:r>
            <a:r>
              <a:rPr sz="3800"/>
              <a:t>Build</a:t>
            </a:r>
            <a:r>
              <a:rPr sz="3800" spc="-20"/>
              <a:t> </a:t>
            </a:r>
            <a:r>
              <a:rPr sz="3800" spc="-10"/>
              <a:t>Rapport</a:t>
            </a:r>
            <a:endParaRPr sz="3800"/>
          </a:p>
        </p:txBody>
      </p:sp>
      <p:sp>
        <p:nvSpPr>
          <p:cNvPr id="7" name="object 7"/>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spc="-25"/>
              <a:t>40</a:t>
            </a:r>
          </a:p>
        </p:txBody>
      </p:sp>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t>Automotive</a:t>
            </a:r>
            <a:r>
              <a:rPr spc="-35"/>
              <a:t> </a:t>
            </a:r>
            <a:r>
              <a:rPr spc="-10"/>
              <a:t>Division</a:t>
            </a:r>
          </a:p>
        </p:txBody>
      </p:sp>
      <p:sp>
        <p:nvSpPr>
          <p:cNvPr id="6" name="object 6"/>
          <p:cNvSpPr txBox="1"/>
          <p:nvPr/>
        </p:nvSpPr>
        <p:spPr>
          <a:xfrm>
            <a:off x="5558283" y="3720210"/>
            <a:ext cx="1139825" cy="506730"/>
          </a:xfrm>
          <a:prstGeom prst="rect">
            <a:avLst/>
          </a:prstGeom>
        </p:spPr>
        <p:txBody>
          <a:bodyPr vert="horz" wrap="square" lIns="0" tIns="13335" rIns="0" bIns="0" rtlCol="0">
            <a:spAutoFit/>
          </a:bodyPr>
          <a:lstStyle/>
          <a:p>
            <a:pPr marL="12065" marR="5080" indent="-635" algn="ctr">
              <a:spcBef>
                <a:spcPts val="105"/>
              </a:spcBef>
            </a:pPr>
            <a:r>
              <a:rPr sz="1050" b="1" spc="-10">
                <a:solidFill>
                  <a:srgbClr val="FFFFFF"/>
                </a:solidFill>
                <a:latin typeface="Arial"/>
                <a:cs typeface="Arial"/>
              </a:rPr>
              <a:t>Knowledge </a:t>
            </a:r>
            <a:r>
              <a:rPr sz="1050" b="1">
                <a:solidFill>
                  <a:srgbClr val="FFFFFF"/>
                </a:solidFill>
                <a:latin typeface="Arial"/>
                <a:cs typeface="Arial"/>
              </a:rPr>
              <a:t>Customer</a:t>
            </a:r>
            <a:r>
              <a:rPr sz="1050" b="1" spc="-65">
                <a:solidFill>
                  <a:srgbClr val="FFFFFF"/>
                </a:solidFill>
                <a:latin typeface="Arial"/>
                <a:cs typeface="Arial"/>
              </a:rPr>
              <a:t> </a:t>
            </a:r>
            <a:r>
              <a:rPr sz="1050" b="1" spc="-10">
                <a:solidFill>
                  <a:srgbClr val="FFFFFF"/>
                </a:solidFill>
                <a:latin typeface="Arial"/>
                <a:cs typeface="Arial"/>
              </a:rPr>
              <a:t>Delight Presentation</a:t>
            </a:r>
            <a:endParaRPr sz="1050">
              <a:latin typeface="Arial"/>
              <a:cs typeface="Arial"/>
            </a:endParaRPr>
          </a:p>
        </p:txBody>
      </p:sp>
      <p:sp>
        <p:nvSpPr>
          <p:cNvPr id="9" name="object 5">
            <a:extLst>
              <a:ext uri="{FF2B5EF4-FFF2-40B4-BE49-F238E27FC236}">
                <a16:creationId xmlns:a16="http://schemas.microsoft.com/office/drawing/2014/main" id="{806A713A-AA13-2916-EE84-585DD72DEA3F}"/>
              </a:ext>
            </a:extLst>
          </p:cNvPr>
          <p:cNvSpPr/>
          <p:nvPr/>
        </p:nvSpPr>
        <p:spPr>
          <a:xfrm>
            <a:off x="5558282" y="3725670"/>
            <a:ext cx="1201747" cy="501270"/>
          </a:xfrm>
          <a:custGeom>
            <a:avLst/>
            <a:gdLst/>
            <a:ahLst/>
            <a:cxnLst/>
            <a:rect l="l" t="t" r="r" b="b"/>
            <a:pathLst>
              <a:path w="1635759" h="635000">
                <a:moveTo>
                  <a:pt x="1529714" y="0"/>
                </a:moveTo>
                <a:lnTo>
                  <a:pt x="105790" y="0"/>
                </a:lnTo>
                <a:lnTo>
                  <a:pt x="64615" y="8314"/>
                </a:lnTo>
                <a:lnTo>
                  <a:pt x="30987" y="30987"/>
                </a:lnTo>
                <a:lnTo>
                  <a:pt x="8314" y="64615"/>
                </a:lnTo>
                <a:lnTo>
                  <a:pt x="0" y="105790"/>
                </a:lnTo>
                <a:lnTo>
                  <a:pt x="0" y="528955"/>
                </a:lnTo>
                <a:lnTo>
                  <a:pt x="8314" y="570130"/>
                </a:lnTo>
                <a:lnTo>
                  <a:pt x="30987" y="603757"/>
                </a:lnTo>
                <a:lnTo>
                  <a:pt x="64615" y="626431"/>
                </a:lnTo>
                <a:lnTo>
                  <a:pt x="105790" y="634745"/>
                </a:lnTo>
                <a:lnTo>
                  <a:pt x="1529714" y="634745"/>
                </a:lnTo>
                <a:lnTo>
                  <a:pt x="1570890" y="626431"/>
                </a:lnTo>
                <a:lnTo>
                  <a:pt x="1604517" y="603757"/>
                </a:lnTo>
                <a:lnTo>
                  <a:pt x="1627191" y="570130"/>
                </a:lnTo>
                <a:lnTo>
                  <a:pt x="1635506" y="528955"/>
                </a:lnTo>
                <a:lnTo>
                  <a:pt x="1635506" y="105790"/>
                </a:lnTo>
                <a:lnTo>
                  <a:pt x="1627191" y="64615"/>
                </a:lnTo>
                <a:lnTo>
                  <a:pt x="1604517" y="30987"/>
                </a:lnTo>
                <a:lnTo>
                  <a:pt x="1570890" y="8314"/>
                </a:lnTo>
                <a:lnTo>
                  <a:pt x="1529714" y="0"/>
                </a:lnTo>
                <a:close/>
              </a:path>
            </a:pathLst>
          </a:custGeom>
          <a:solidFill>
            <a:srgbClr val="1B407A"/>
          </a:solidFill>
        </p:spPr>
        <p:txBody>
          <a:bodyPr wrap="square" lIns="0" tIns="0" rIns="0" bIns="0" rtlCol="0"/>
          <a:lstStyle/>
          <a:p>
            <a:endParaRPr kern="0">
              <a:solidFill>
                <a:sysClr val="windowText" lastClr="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D6150-B2B2-08D3-1C7F-78A1FE7780E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2D5226E-EA16-DF15-8557-D57565738147}"/>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561A08CE-8CAB-DA1D-3154-536E7EDF07FB}"/>
              </a:ext>
            </a:extLst>
          </p:cNvPr>
          <p:cNvSpPr txBox="1"/>
          <p:nvPr/>
        </p:nvSpPr>
        <p:spPr>
          <a:xfrm>
            <a:off x="526943" y="1270801"/>
            <a:ext cx="6446297" cy="385522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fr-FR"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Email Structure (</a:t>
            </a:r>
            <a:r>
              <a:rPr kumimoji="0" lang="fr-FR" sz="1800" b="1" i="0" u="none" strike="noStrike" kern="100" cap="none" spc="0" normalizeH="0" baseline="0" noProof="0" err="1">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Formal</a:t>
            </a:r>
            <a:r>
              <a:rPr kumimoji="0" lang="fr-FR"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 Semi-</a:t>
            </a:r>
            <a:r>
              <a:rPr kumimoji="0" lang="fr-FR" sz="1800" b="1" i="0" u="none" strike="noStrike" kern="100" cap="none" spc="0" normalizeH="0" baseline="0" noProof="0" err="1">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Formal</a:t>
            </a:r>
            <a:r>
              <a:rPr kumimoji="0" lang="fr-FR"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fr-FR"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Subject Line – Clear and specific </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Greeting – Use customer's name</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Opening Line – Acknowledge the inquiry or thank them</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Body – Provide clear, structured information. Use bullet points if needed.</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Closing Line – Reassure, invite questions, and offer help</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Sign-off – Use a polite closing</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7" name="Picture 5" descr="Poor written communication and its crippling effects on business">
            <a:extLst>
              <a:ext uri="{FF2B5EF4-FFF2-40B4-BE49-F238E27FC236}">
                <a16:creationId xmlns:a16="http://schemas.microsoft.com/office/drawing/2014/main" id="{F5385934-EE68-61AD-FFFB-0ACDA8F05D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1" r="28540"/>
          <a:stretch/>
        </p:blipFill>
        <p:spPr bwMode="auto">
          <a:xfrm>
            <a:off x="7606353" y="0"/>
            <a:ext cx="4585647" cy="656866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718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D7150-FBBC-4AAF-7F04-8696D7D2C131}"/>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EEA4D21E-9764-BDA5-5607-5CBD5F25A243}"/>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EF02CFE0-F567-BE05-6F19-223AFC951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88488F-59C1-C9AF-D86B-2DAE5CAA7F74}"/>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14ABBC66-8B57-EC04-13B7-64402F99FF6E}"/>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7:</a:t>
            </a:r>
            <a:br>
              <a:rPr lang="en-US" sz="2394">
                <a:solidFill>
                  <a:prstClr val="white"/>
                </a:solidFill>
                <a:latin typeface="Arial (Headings)"/>
              </a:rPr>
            </a:br>
            <a:r>
              <a:rPr lang="en-US" sz="2394">
                <a:solidFill>
                  <a:prstClr val="white"/>
                </a:solidFill>
                <a:latin typeface="Arial (Headings)"/>
              </a:rPr>
              <a:t>Email Etiquette</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B51124B6-948C-B807-40A0-E0B3596155F6}"/>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85853D72-3E51-3192-203B-20FCEC788E0A}"/>
              </a:ext>
            </a:extLst>
          </p:cNvPr>
          <p:cNvSpPr txBox="1">
            <a:spLocks/>
          </p:cNvSpPr>
          <p:nvPr/>
        </p:nvSpPr>
        <p:spPr>
          <a:xfrm>
            <a:off x="1800338" y="296985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Provide a professional and informative reply to the following customer email.</a:t>
            </a:r>
          </a:p>
        </p:txBody>
      </p:sp>
      <p:pic>
        <p:nvPicPr>
          <p:cNvPr id="7" name="Graphic 6" descr="Hourglass 30% with solid fill">
            <a:extLst>
              <a:ext uri="{FF2B5EF4-FFF2-40B4-BE49-F238E27FC236}">
                <a16:creationId xmlns:a16="http://schemas.microsoft.com/office/drawing/2014/main" id="{7F223753-F1A3-B2CA-AD6D-68E78C682B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D55B66E4-39A8-0FEF-D8A7-4E65B298F4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4721369E-EA39-5F65-C000-C657CE894F64}"/>
              </a:ext>
            </a:extLst>
          </p:cNvPr>
          <p:cNvSpPr txBox="1">
            <a:spLocks/>
          </p:cNvSpPr>
          <p:nvPr/>
        </p:nvSpPr>
        <p:spPr>
          <a:xfrm>
            <a:off x="1690914" y="400410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Individual </a:t>
            </a:r>
          </a:p>
        </p:txBody>
      </p:sp>
      <p:sp>
        <p:nvSpPr>
          <p:cNvPr id="16" name="Text Placeholder 6">
            <a:extLst>
              <a:ext uri="{FF2B5EF4-FFF2-40B4-BE49-F238E27FC236}">
                <a16:creationId xmlns:a16="http://schemas.microsoft.com/office/drawing/2014/main" id="{356B458D-1069-7CA8-3A14-51CCFEC54810}"/>
              </a:ext>
            </a:extLst>
          </p:cNvPr>
          <p:cNvSpPr txBox="1">
            <a:spLocks/>
          </p:cNvSpPr>
          <p:nvPr/>
        </p:nvSpPr>
        <p:spPr>
          <a:xfrm>
            <a:off x="1690914" y="506843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5 minutes</a:t>
            </a:r>
          </a:p>
        </p:txBody>
      </p:sp>
    </p:spTree>
    <p:extLst>
      <p:ext uri="{BB962C8B-B14F-4D97-AF65-F5344CB8AC3E}">
        <p14:creationId xmlns:p14="http://schemas.microsoft.com/office/powerpoint/2010/main" val="308915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951C2-58DF-5B77-8BF8-C00FA13D820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3CA16D05-D827-DF5C-0C16-6B76BD49B662}"/>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48C77FED-A11D-48F4-DE1F-39C949DFB6E9}"/>
              </a:ext>
            </a:extLst>
          </p:cNvPr>
          <p:cNvSpPr txBox="1"/>
          <p:nvPr/>
        </p:nvSpPr>
        <p:spPr>
          <a:xfrm>
            <a:off x="526944" y="817258"/>
            <a:ext cx="6446297" cy="575215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fr-FR"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Customer Email</a:t>
            </a:r>
          </a:p>
          <a:p>
            <a:r>
              <a:rPr lang="en-US" b="1"/>
              <a:t>Subject:</a:t>
            </a:r>
            <a:r>
              <a:rPr lang="en-US"/>
              <a:t> Feedback on Recent Car Hire Experience</a:t>
            </a:r>
          </a:p>
          <a:p>
            <a:r>
              <a:rPr lang="en-US"/>
              <a:t>Dear Hertz Customer Service,</a:t>
            </a:r>
          </a:p>
          <a:p>
            <a:r>
              <a:rPr lang="en-US"/>
              <a:t>I’m writing to express my disappointment with a recent car rental experience.</a:t>
            </a:r>
          </a:p>
          <a:p>
            <a:endParaRPr lang="en-US"/>
          </a:p>
          <a:p>
            <a:r>
              <a:rPr lang="en-US"/>
              <a:t>Firstly, the pickup process was extremely slow, taking far longer than expected despite having a confirmed booking. Once I finally received the vehicle, I encountered a serious issue: the car began overheating shortly after departure, which made the drive both stressful and unsafe.</a:t>
            </a:r>
          </a:p>
          <a:p>
            <a:endParaRPr lang="en-US"/>
          </a:p>
          <a:p>
            <a:r>
              <a:rPr lang="en-US"/>
              <a:t>To make matters worse, the time it took to get a replacement vehicle was unacceptably long, further disrupting my schedule.</a:t>
            </a:r>
          </a:p>
          <a:p>
            <a:endParaRPr lang="en-US"/>
          </a:p>
          <a:p>
            <a:r>
              <a:rPr lang="en-US"/>
              <a:t>Given the inconvenience caused, I feel very strongly that I should be offered appropriate compensation for the experience</a:t>
            </a:r>
            <a:r>
              <a:rPr lang="en-US" b="1"/>
              <a:t>.</a:t>
            </a:r>
            <a:endParaRPr lang="en-US"/>
          </a:p>
          <a:p>
            <a:r>
              <a:rPr lang="en-US"/>
              <a:t>Sincerely,</a:t>
            </a:r>
            <a:br>
              <a:rPr lang="en-US"/>
            </a:br>
            <a:r>
              <a:rPr lang="en-US"/>
              <a:t>[Customer Name]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7" name="Picture 5" descr="Poor written communication and its crippling effects on business">
            <a:extLst>
              <a:ext uri="{FF2B5EF4-FFF2-40B4-BE49-F238E27FC236}">
                <a16:creationId xmlns:a16="http://schemas.microsoft.com/office/drawing/2014/main" id="{AB3E21E1-F540-5E98-DED6-5E90285A8F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1" r="28540"/>
          <a:stretch/>
        </p:blipFill>
        <p:spPr bwMode="auto">
          <a:xfrm>
            <a:off x="7606353" y="0"/>
            <a:ext cx="4585647" cy="656866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450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50EB-A79D-9854-B0E5-E1CC866D2E1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034878B-AFFF-36FD-50B0-5EB5119E9C4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DC92E8F6-F4FB-EAFF-0613-FA403244C42F}"/>
              </a:ext>
            </a:extLst>
          </p:cNvPr>
          <p:cNvSpPr txBox="1"/>
          <p:nvPr/>
        </p:nvSpPr>
        <p:spPr>
          <a:xfrm>
            <a:off x="526944" y="1270801"/>
            <a:ext cx="6659669" cy="455054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Message</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Used when:</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Customer reached out through WhatsApp</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Conversation tone is more casual but still professional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You're following up, confirming appointments, or sharing quick info</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WhatsApp can be formal or informal </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Clarity is more important than length.</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Never skip the customer’s name, even in casual WhatsApp.</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Emojis on WhatsApp: Use selectively </a:t>
            </a:r>
          </a:p>
          <a:p>
            <a:pPr marL="742950" lvl="1" indent="-285750">
              <a:lnSpc>
                <a:spcPct val="107000"/>
              </a:lnSpc>
              <a:spcAft>
                <a:spcPts val="800"/>
              </a:spcAft>
              <a:buFont typeface="Arial" panose="020B0604020202020204" pitchFamily="34" charset="0"/>
              <a:buChar char="•"/>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Always check tone and read before sending</a:t>
            </a:r>
          </a:p>
        </p:txBody>
      </p:sp>
      <p:pic>
        <p:nvPicPr>
          <p:cNvPr id="8199" name="Picture 7" descr="WhatsApp's Upcoming Reverse Image Search Lets You Quickly Check Suspicious  Photos">
            <a:extLst>
              <a:ext uri="{FF2B5EF4-FFF2-40B4-BE49-F238E27FC236}">
                <a16:creationId xmlns:a16="http://schemas.microsoft.com/office/drawing/2014/main" id="{0521D61E-0145-1748-0943-3386DF6659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940" r="14011"/>
          <a:stretch/>
        </p:blipFill>
        <p:spPr bwMode="auto">
          <a:xfrm>
            <a:off x="7000240" y="-92601"/>
            <a:ext cx="5191760" cy="66497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226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B82E6-669A-3CA8-0006-F72280C8F06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39CB6C51-F520-F630-8E2E-F90CF672EA19}"/>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2B5925D5-53A4-0C22-D016-B9636643A1B7}"/>
              </a:ext>
            </a:extLst>
          </p:cNvPr>
          <p:cNvSpPr txBox="1"/>
          <p:nvPr/>
        </p:nvSpPr>
        <p:spPr>
          <a:xfrm>
            <a:off x="526943" y="1270801"/>
            <a:ext cx="6402177" cy="355885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Message Structure (Semi-Formal / Friendly)</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Greet by name + Introduce yourself</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State the purpose clearly upfront</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Key Info (keep it short, 1–2 lines max)</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Use emojis sparingly to keep tone warm, not casual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Offer a way to reach out or ask questions</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Sign off with your name and brand</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6" name="Picture 7" descr="WhatsApp's Upcoming Reverse Image Search Lets You Quickly Check Suspicious  Photos">
            <a:extLst>
              <a:ext uri="{FF2B5EF4-FFF2-40B4-BE49-F238E27FC236}">
                <a16:creationId xmlns:a16="http://schemas.microsoft.com/office/drawing/2014/main" id="{19F70F6C-84B6-FD85-3F9F-A52C63806C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940" r="14011"/>
          <a:stretch/>
        </p:blipFill>
        <p:spPr bwMode="auto">
          <a:xfrm>
            <a:off x="7000240" y="-92601"/>
            <a:ext cx="5191760" cy="66497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7381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2B5EF-DEEA-A235-23CA-24720AB85D2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CA302BD-9C45-1396-E54C-17825AD449C0}"/>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331488EF-91F6-B49A-8260-B46C1E804D7F}"/>
              </a:ext>
            </a:extLst>
          </p:cNvPr>
          <p:cNvSpPr txBox="1"/>
          <p:nvPr/>
        </p:nvSpPr>
        <p:spPr>
          <a:xfrm>
            <a:off x="526943" y="1270801"/>
            <a:ext cx="6402177" cy="394640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Always ask permission before starting to use </a:t>
            </a:r>
            <a:r>
              <a:rPr lang="en-US" kern="100" err="1">
                <a:solidFill>
                  <a:srgbClr val="00417C"/>
                </a:solidFill>
                <a:latin typeface="Arial" panose="020B0604020202020204" pitchFamily="34" charset="0"/>
                <a:ea typeface="Verdana" panose="020B0604030504040204" pitchFamily="34" charset="0"/>
                <a:cs typeface="Arial" panose="020B0604020202020204" pitchFamily="34" charset="0"/>
              </a:rPr>
              <a:t>Whatsapp</a:t>
            </a: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 with customers.</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Never send a text to a customer after working hours unless he started to text first. You can always reply.</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Be very aware of sending </a:t>
            </a:r>
            <a:r>
              <a:rPr lang="en-US" kern="100" err="1">
                <a:solidFill>
                  <a:srgbClr val="00417C"/>
                </a:solidFill>
                <a:latin typeface="Arial" panose="020B0604020202020204" pitchFamily="34" charset="0"/>
                <a:ea typeface="Verdana" panose="020B0604030504040204" pitchFamily="34" charset="0"/>
                <a:cs typeface="Arial" panose="020B0604020202020204" pitchFamily="34" charset="0"/>
              </a:rPr>
              <a:t>Whatsapp</a:t>
            </a: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 messages to ladies. It is treated personal.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Do not treat a </a:t>
            </a:r>
            <a:r>
              <a:rPr lang="en-US" kern="100" err="1">
                <a:solidFill>
                  <a:srgbClr val="00417C"/>
                </a:solidFill>
                <a:latin typeface="Arial" panose="020B0604020202020204" pitchFamily="34" charset="0"/>
                <a:ea typeface="Verdana" panose="020B0604030504040204" pitchFamily="34" charset="0"/>
                <a:cs typeface="Arial" panose="020B0604020202020204" pitchFamily="34" charset="0"/>
              </a:rPr>
              <a:t>Whatsapp</a:t>
            </a: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 message like an email, yet you need to be professional and polite.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2" name="Picture 4" descr="https://cdn01.vulcanpost.com/wp-uploads/2017/04/whatsapp-fail-1.png">
            <a:extLst>
              <a:ext uri="{FF2B5EF4-FFF2-40B4-BE49-F238E27FC236}">
                <a16:creationId xmlns:a16="http://schemas.microsoft.com/office/drawing/2014/main" id="{DC044AC0-5F2C-ED6D-CF31-DB1A43390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0550" b="10550"/>
          <a:stretch>
            <a:fillRect/>
          </a:stretch>
        </p:blipFill>
        <p:spPr bwMode="auto">
          <a:xfrm>
            <a:off x="7490079" y="199540"/>
            <a:ext cx="4031361" cy="59421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5401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CE3F1-F749-62A2-7BEC-8F85451E62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A8456B3-DAB7-61E4-977C-8E79E788EDEA}"/>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80351022-9845-897B-B25C-DA2B341ED68E}"/>
              </a:ext>
            </a:extLst>
          </p:cNvPr>
          <p:cNvSpPr txBox="1"/>
          <p:nvPr/>
        </p:nvSpPr>
        <p:spPr>
          <a:xfrm>
            <a:off x="526943" y="1270801"/>
            <a:ext cx="6402177" cy="2555764"/>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Never use unrecognizable short forms. It is very unprofessional.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Do not use emoji. It can be misunderstood (If used - use selectively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4" name="Picture 2" descr="https://cdn01.vulcanpost.com/wp-uploads/2017/04/whatsapp-text-acronym.png">
            <a:extLst>
              <a:ext uri="{FF2B5EF4-FFF2-40B4-BE49-F238E27FC236}">
                <a16:creationId xmlns:a16="http://schemas.microsoft.com/office/drawing/2014/main" id="{313752C9-F7DE-78F9-C255-DE53C626D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9359" b="9359"/>
          <a:stretch>
            <a:fillRect/>
          </a:stretch>
        </p:blipFill>
        <p:spPr bwMode="auto">
          <a:xfrm>
            <a:off x="7720282" y="316696"/>
            <a:ext cx="3944774" cy="58145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089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2301A-F732-7347-1C0E-634C0117491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BF77FFE-6C8E-E470-6C71-7DA04CB1D472}"/>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2335F75B-3A6A-FEC0-BF43-EA8024BDEE0D}"/>
              </a:ext>
            </a:extLst>
          </p:cNvPr>
          <p:cNvSpPr txBox="1"/>
          <p:nvPr/>
        </p:nvSpPr>
        <p:spPr>
          <a:xfrm>
            <a:off x="526943" y="1270801"/>
            <a:ext cx="6402177" cy="265835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Do not send pictures or files to customers without prior notification. It is considered spam.</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2" name="Picture 2" descr="https://cdn01.vulcanpost.com/wp-uploads/2017/04/whatsapp-image-monster.png">
            <a:extLst>
              <a:ext uri="{FF2B5EF4-FFF2-40B4-BE49-F238E27FC236}">
                <a16:creationId xmlns:a16="http://schemas.microsoft.com/office/drawing/2014/main" id="{A3C3B3CF-92CB-F577-5E42-6D8F1E136C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06" t="14610" r="-583" b="11342"/>
          <a:stretch/>
        </p:blipFill>
        <p:spPr bwMode="auto">
          <a:xfrm>
            <a:off x="7091023" y="303666"/>
            <a:ext cx="4018937" cy="592386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8849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0A2CE-A862-9E8B-3B1E-102E7ADA3C9D}"/>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D4923CC-F40E-F6C4-12B8-E8CC70683201}"/>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CAF97A5A-D846-656A-C5C8-75DBC3C91280}"/>
              </a:ext>
            </a:extLst>
          </p:cNvPr>
          <p:cNvSpPr txBox="1"/>
          <p:nvPr/>
        </p:nvSpPr>
        <p:spPr>
          <a:xfrm>
            <a:off x="526943" y="1270801"/>
            <a:ext cx="6402177" cy="265835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Never add your customers into groups with strangers without prior permission.</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3" name="Picture 2" descr="https://cdn01.vulcanpost.com/wp-uploads/2017/04/17903689_10155010731533787_3083765716113566703_n-e1492064060333.jpg">
            <a:extLst>
              <a:ext uri="{FF2B5EF4-FFF2-40B4-BE49-F238E27FC236}">
                <a16:creationId xmlns:a16="http://schemas.microsoft.com/office/drawing/2014/main" id="{DAFFDF38-40F9-06A0-CA1C-1F845935E4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2" t="1060" b="7063"/>
          <a:stretch/>
        </p:blipFill>
        <p:spPr bwMode="auto">
          <a:xfrm>
            <a:off x="7091023" y="252973"/>
            <a:ext cx="4181670" cy="61637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2561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EE2EE-8181-A1F1-C090-D28F3377573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322C4BB-606E-84C3-210F-12AB04C4972C}"/>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6884EF9D-DAB0-0BDB-36EE-15C2E61DC9DC}"/>
              </a:ext>
            </a:extLst>
          </p:cNvPr>
          <p:cNvSpPr txBox="1"/>
          <p:nvPr/>
        </p:nvSpPr>
        <p:spPr>
          <a:xfrm>
            <a:off x="526943" y="1270801"/>
            <a:ext cx="6402177" cy="305731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Respond as soon as possible. Always give a promise date to manage the expectations of the customer.</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Always meet your promise dates/time.</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3" name="Picture 2" descr="https://cdn01.vulcanpost.com/wp-uploads/2017/04/texting-slow-pains.png">
            <a:extLst>
              <a:ext uri="{FF2B5EF4-FFF2-40B4-BE49-F238E27FC236}">
                <a16:creationId xmlns:a16="http://schemas.microsoft.com/office/drawing/2014/main" id="{C4F8E86B-5C18-F2D4-112F-F46B46C76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675" b="12675"/>
          <a:stretch>
            <a:fillRect/>
          </a:stretch>
        </p:blipFill>
        <p:spPr bwMode="auto">
          <a:xfrm>
            <a:off x="7047337" y="455195"/>
            <a:ext cx="4617719" cy="56554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2963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18" y="197358"/>
            <a:ext cx="7187299" cy="702243"/>
          </a:xfrm>
          <a:prstGeom prst="rect">
            <a:avLst/>
          </a:prstGeom>
        </p:spPr>
        <p:txBody>
          <a:bodyPr vert="horz" wrap="square" lIns="0" tIns="116331" rIns="0" bIns="0" rtlCol="0">
            <a:spAutoFit/>
          </a:bodyPr>
          <a:lstStyle/>
          <a:p>
            <a:pPr marL="104139">
              <a:spcBef>
                <a:spcPts val="100"/>
              </a:spcBef>
            </a:pPr>
            <a:r>
              <a:rPr sz="3800"/>
              <a:t>Step</a:t>
            </a:r>
            <a:r>
              <a:rPr sz="3800" spc="-30"/>
              <a:t> </a:t>
            </a:r>
            <a:r>
              <a:rPr sz="3800"/>
              <a:t>1: Greet</a:t>
            </a:r>
            <a:r>
              <a:rPr sz="3800" spc="-10"/>
              <a:t> </a:t>
            </a:r>
            <a:r>
              <a:rPr sz="3800"/>
              <a:t>and</a:t>
            </a:r>
            <a:r>
              <a:rPr sz="3800" spc="-10"/>
              <a:t> </a:t>
            </a:r>
            <a:r>
              <a:rPr sz="3800"/>
              <a:t>Build</a:t>
            </a:r>
            <a:r>
              <a:rPr sz="3800" spc="-20"/>
              <a:t> </a:t>
            </a:r>
            <a:r>
              <a:rPr sz="3800" spc="-10"/>
              <a:t>Rapport</a:t>
            </a:r>
            <a:endParaRPr sz="3800"/>
          </a:p>
        </p:txBody>
      </p:sp>
      <p:sp>
        <p:nvSpPr>
          <p:cNvPr id="3" name="object 3"/>
          <p:cNvSpPr txBox="1"/>
          <p:nvPr/>
        </p:nvSpPr>
        <p:spPr>
          <a:xfrm>
            <a:off x="437692" y="1131824"/>
            <a:ext cx="4853940" cy="398780"/>
          </a:xfrm>
          <a:prstGeom prst="rect">
            <a:avLst/>
          </a:prstGeom>
        </p:spPr>
        <p:txBody>
          <a:bodyPr vert="horz" wrap="square" lIns="0" tIns="12065" rIns="0" bIns="0" rtlCol="0">
            <a:spAutoFit/>
          </a:bodyPr>
          <a:lstStyle/>
          <a:p>
            <a:pPr marL="12700">
              <a:spcBef>
                <a:spcPts val="95"/>
              </a:spcBef>
            </a:pPr>
            <a:r>
              <a:rPr sz="2450" b="1">
                <a:latin typeface="Calibri"/>
                <a:cs typeface="Calibri"/>
              </a:rPr>
              <a:t>The</a:t>
            </a:r>
            <a:r>
              <a:rPr sz="2450" b="1" spc="-60">
                <a:latin typeface="Calibri"/>
                <a:cs typeface="Calibri"/>
              </a:rPr>
              <a:t> </a:t>
            </a:r>
            <a:r>
              <a:rPr sz="2450" b="1" spc="-10">
                <a:latin typeface="Calibri"/>
                <a:cs typeface="Calibri"/>
              </a:rPr>
              <a:t>Importance</a:t>
            </a:r>
            <a:r>
              <a:rPr sz="2450" b="1" spc="-70">
                <a:latin typeface="Calibri"/>
                <a:cs typeface="Calibri"/>
              </a:rPr>
              <a:t> </a:t>
            </a:r>
            <a:r>
              <a:rPr sz="2450" b="1">
                <a:latin typeface="Calibri"/>
                <a:cs typeface="Calibri"/>
              </a:rPr>
              <a:t>Of</a:t>
            </a:r>
            <a:r>
              <a:rPr sz="2450" b="1" spc="-50">
                <a:latin typeface="Calibri"/>
                <a:cs typeface="Calibri"/>
              </a:rPr>
              <a:t> </a:t>
            </a:r>
            <a:r>
              <a:rPr sz="2450" b="1">
                <a:latin typeface="Calibri"/>
                <a:cs typeface="Calibri"/>
              </a:rPr>
              <a:t>The</a:t>
            </a:r>
            <a:r>
              <a:rPr sz="2450" b="1" spc="-40">
                <a:latin typeface="Calibri"/>
                <a:cs typeface="Calibri"/>
              </a:rPr>
              <a:t> </a:t>
            </a:r>
            <a:r>
              <a:rPr sz="2450" b="1">
                <a:latin typeface="Calibri"/>
                <a:cs typeface="Calibri"/>
              </a:rPr>
              <a:t>First</a:t>
            </a:r>
            <a:r>
              <a:rPr sz="2450" b="1" spc="-60">
                <a:latin typeface="Calibri"/>
                <a:cs typeface="Calibri"/>
              </a:rPr>
              <a:t> </a:t>
            </a:r>
            <a:r>
              <a:rPr sz="2450" b="1" spc="-10">
                <a:latin typeface="Calibri"/>
                <a:cs typeface="Calibri"/>
              </a:rPr>
              <a:t>Meeting:</a:t>
            </a:r>
            <a:endParaRPr sz="2450">
              <a:latin typeface="Calibri"/>
              <a:cs typeface="Calibri"/>
            </a:endParaRPr>
          </a:p>
        </p:txBody>
      </p:sp>
      <p:pic>
        <p:nvPicPr>
          <p:cNvPr id="4" name="object 4"/>
          <p:cNvPicPr/>
          <p:nvPr/>
        </p:nvPicPr>
        <p:blipFill>
          <a:blip r:embed="rId3" cstate="print"/>
          <a:stretch>
            <a:fillRect/>
          </a:stretch>
        </p:blipFill>
        <p:spPr>
          <a:xfrm>
            <a:off x="366980" y="1712926"/>
            <a:ext cx="5726607" cy="4440555"/>
          </a:xfrm>
          <a:prstGeom prst="rect">
            <a:avLst/>
          </a:prstGeom>
        </p:spPr>
      </p:pic>
      <p:sp>
        <p:nvSpPr>
          <p:cNvPr id="5" name="object 5"/>
          <p:cNvSpPr txBox="1"/>
          <p:nvPr/>
        </p:nvSpPr>
        <p:spPr>
          <a:xfrm>
            <a:off x="6342634" y="2628392"/>
            <a:ext cx="5513070" cy="2475230"/>
          </a:xfrm>
          <a:prstGeom prst="rect">
            <a:avLst/>
          </a:prstGeom>
        </p:spPr>
        <p:txBody>
          <a:bodyPr vert="horz" wrap="square" lIns="0" tIns="13335" rIns="0" bIns="0" rtlCol="0">
            <a:spAutoFit/>
          </a:bodyPr>
          <a:lstStyle/>
          <a:p>
            <a:pPr marL="476884" indent="-464184">
              <a:spcBef>
                <a:spcPts val="105"/>
              </a:spcBef>
              <a:buSzPct val="120000"/>
              <a:buChar char="•"/>
              <a:tabLst>
                <a:tab pos="476884" algn="l"/>
              </a:tabLst>
            </a:pPr>
            <a:r>
              <a:rPr sz="2000">
                <a:latin typeface="Calibri"/>
                <a:cs typeface="Calibri"/>
              </a:rPr>
              <a:t>Establishes</a:t>
            </a:r>
            <a:r>
              <a:rPr sz="2000" spc="-60">
                <a:latin typeface="Calibri"/>
                <a:cs typeface="Calibri"/>
              </a:rPr>
              <a:t> </a:t>
            </a:r>
            <a:r>
              <a:rPr sz="2000">
                <a:latin typeface="Calibri"/>
                <a:cs typeface="Calibri"/>
              </a:rPr>
              <a:t>lasting</a:t>
            </a:r>
            <a:r>
              <a:rPr sz="2000" spc="-50">
                <a:latin typeface="Calibri"/>
                <a:cs typeface="Calibri"/>
              </a:rPr>
              <a:t> </a:t>
            </a:r>
            <a:r>
              <a:rPr sz="2000">
                <a:latin typeface="Calibri"/>
                <a:cs typeface="Calibri"/>
              </a:rPr>
              <a:t>first</a:t>
            </a:r>
            <a:r>
              <a:rPr sz="2000" spc="-50">
                <a:latin typeface="Calibri"/>
                <a:cs typeface="Calibri"/>
              </a:rPr>
              <a:t> </a:t>
            </a:r>
            <a:r>
              <a:rPr sz="2000" spc="-10">
                <a:latin typeface="Calibri"/>
                <a:cs typeface="Calibri"/>
              </a:rPr>
              <a:t>impressions.</a:t>
            </a:r>
            <a:endParaRPr sz="2000">
              <a:latin typeface="Calibri"/>
              <a:cs typeface="Calibri"/>
            </a:endParaRPr>
          </a:p>
          <a:p>
            <a:pPr>
              <a:spcBef>
                <a:spcPts val="760"/>
              </a:spcBef>
              <a:buFont typeface="Calibri"/>
              <a:buChar char="•"/>
            </a:pPr>
            <a:endParaRPr sz="2000">
              <a:latin typeface="Calibri"/>
              <a:cs typeface="Calibri"/>
            </a:endParaRPr>
          </a:p>
          <a:p>
            <a:pPr marL="476884" indent="-464184">
              <a:buSzPct val="120000"/>
              <a:buChar char="•"/>
              <a:tabLst>
                <a:tab pos="476884" algn="l"/>
              </a:tabLst>
            </a:pPr>
            <a:r>
              <a:rPr sz="2000" spc="-10">
                <a:latin typeface="Calibri"/>
                <a:cs typeface="Calibri"/>
              </a:rPr>
              <a:t>Represents</a:t>
            </a:r>
            <a:r>
              <a:rPr sz="2000" spc="-50">
                <a:latin typeface="Calibri"/>
                <a:cs typeface="Calibri"/>
              </a:rPr>
              <a:t> </a:t>
            </a:r>
            <a:r>
              <a:rPr sz="2000">
                <a:latin typeface="Calibri"/>
                <a:cs typeface="Calibri"/>
              </a:rPr>
              <a:t>yourself,</a:t>
            </a:r>
            <a:r>
              <a:rPr sz="2000" spc="-50">
                <a:latin typeface="Calibri"/>
                <a:cs typeface="Calibri"/>
              </a:rPr>
              <a:t> </a:t>
            </a:r>
            <a:r>
              <a:rPr sz="2000">
                <a:latin typeface="Calibri"/>
                <a:cs typeface="Calibri"/>
              </a:rPr>
              <a:t>dealership,</a:t>
            </a:r>
            <a:r>
              <a:rPr sz="2000" spc="-35">
                <a:latin typeface="Calibri"/>
                <a:cs typeface="Calibri"/>
              </a:rPr>
              <a:t> </a:t>
            </a:r>
            <a:r>
              <a:rPr sz="2000">
                <a:latin typeface="Calibri"/>
                <a:cs typeface="Calibri"/>
              </a:rPr>
              <a:t>and</a:t>
            </a:r>
            <a:r>
              <a:rPr sz="2000" spc="-65">
                <a:latin typeface="Calibri"/>
                <a:cs typeface="Calibri"/>
              </a:rPr>
              <a:t> </a:t>
            </a:r>
            <a:r>
              <a:rPr sz="2000" spc="-10">
                <a:latin typeface="Calibri"/>
                <a:cs typeface="Calibri"/>
              </a:rPr>
              <a:t>experience.</a:t>
            </a:r>
            <a:endParaRPr sz="2000">
              <a:latin typeface="Calibri"/>
              <a:cs typeface="Calibri"/>
            </a:endParaRPr>
          </a:p>
          <a:p>
            <a:pPr>
              <a:spcBef>
                <a:spcPts val="750"/>
              </a:spcBef>
              <a:buFont typeface="Calibri"/>
              <a:buChar char="•"/>
            </a:pPr>
            <a:endParaRPr sz="2000">
              <a:latin typeface="Calibri"/>
              <a:cs typeface="Calibri"/>
            </a:endParaRPr>
          </a:p>
          <a:p>
            <a:pPr marL="476884" indent="-464184">
              <a:spcBef>
                <a:spcPts val="5"/>
              </a:spcBef>
              <a:buSzPct val="120000"/>
              <a:buChar char="•"/>
              <a:tabLst>
                <a:tab pos="476884" algn="l"/>
              </a:tabLst>
            </a:pPr>
            <a:r>
              <a:rPr sz="2000">
                <a:latin typeface="Calibri"/>
                <a:cs typeface="Calibri"/>
              </a:rPr>
              <a:t>Prioritizes</a:t>
            </a:r>
            <a:r>
              <a:rPr sz="2000" spc="-40">
                <a:latin typeface="Calibri"/>
                <a:cs typeface="Calibri"/>
              </a:rPr>
              <a:t> </a:t>
            </a:r>
            <a:r>
              <a:rPr sz="2000">
                <a:latin typeface="Calibri"/>
                <a:cs typeface="Calibri"/>
              </a:rPr>
              <a:t>customer</a:t>
            </a:r>
            <a:r>
              <a:rPr sz="2000" spc="-60">
                <a:latin typeface="Calibri"/>
                <a:cs typeface="Calibri"/>
              </a:rPr>
              <a:t> </a:t>
            </a:r>
            <a:r>
              <a:rPr sz="2000" spc="-10">
                <a:latin typeface="Calibri"/>
                <a:cs typeface="Calibri"/>
              </a:rPr>
              <a:t>comfort.</a:t>
            </a:r>
            <a:endParaRPr sz="2000">
              <a:latin typeface="Calibri"/>
              <a:cs typeface="Calibri"/>
            </a:endParaRPr>
          </a:p>
          <a:p>
            <a:pPr>
              <a:spcBef>
                <a:spcPts val="760"/>
              </a:spcBef>
              <a:buFont typeface="Calibri"/>
              <a:buChar char="•"/>
            </a:pPr>
            <a:endParaRPr sz="2000">
              <a:latin typeface="Calibri"/>
              <a:cs typeface="Calibri"/>
            </a:endParaRPr>
          </a:p>
          <a:p>
            <a:pPr marL="476884" indent="-464184">
              <a:buSzPct val="120000"/>
              <a:buChar char="•"/>
              <a:tabLst>
                <a:tab pos="476884" algn="l"/>
              </a:tabLst>
            </a:pPr>
            <a:r>
              <a:rPr sz="2000">
                <a:latin typeface="Calibri"/>
                <a:cs typeface="Calibri"/>
              </a:rPr>
              <a:t>Builds</a:t>
            </a:r>
            <a:r>
              <a:rPr sz="2000" spc="-45">
                <a:latin typeface="Calibri"/>
                <a:cs typeface="Calibri"/>
              </a:rPr>
              <a:t> </a:t>
            </a:r>
            <a:r>
              <a:rPr sz="2000">
                <a:latin typeface="Calibri"/>
                <a:cs typeface="Calibri"/>
              </a:rPr>
              <a:t>trust</a:t>
            </a:r>
            <a:r>
              <a:rPr sz="2000" spc="-40">
                <a:latin typeface="Calibri"/>
                <a:cs typeface="Calibri"/>
              </a:rPr>
              <a:t> </a:t>
            </a:r>
            <a:r>
              <a:rPr sz="2000">
                <a:latin typeface="Calibri"/>
                <a:cs typeface="Calibri"/>
              </a:rPr>
              <a:t>and</a:t>
            </a:r>
            <a:r>
              <a:rPr sz="2000" spc="-45">
                <a:latin typeface="Calibri"/>
                <a:cs typeface="Calibri"/>
              </a:rPr>
              <a:t> </a:t>
            </a:r>
            <a:r>
              <a:rPr sz="2000" spc="-10">
                <a:latin typeface="Calibri"/>
                <a:cs typeface="Calibri"/>
              </a:rPr>
              <a:t>rapport.</a:t>
            </a:r>
            <a:endParaRPr sz="2000">
              <a:latin typeface="Calibri"/>
              <a:cs typeface="Calibri"/>
            </a:endParaRPr>
          </a:p>
        </p:txBody>
      </p:sp>
      <p:sp>
        <p:nvSpPr>
          <p:cNvPr id="6" name="object 6"/>
          <p:cNvSpPr txBox="1">
            <a:spLocks noGrp="1"/>
          </p:cNvSpPr>
          <p:nvPr>
            <p:ph type="sldNum" sz="quarter" idx="7"/>
          </p:nvPr>
        </p:nvSpPr>
        <p:spPr>
          <a:xfrm>
            <a:off x="11269556" y="6658003"/>
            <a:ext cx="291182" cy="147476"/>
          </a:xfrm>
          <a:prstGeom prst="rect">
            <a:avLst/>
          </a:prstGeom>
        </p:spPr>
        <p:txBody>
          <a:bodyPr vert="horz" wrap="square" lIns="0" tIns="1270" rIns="0" bIns="0" rtlCol="0">
            <a:spAutoFit/>
          </a:bodyPr>
          <a:lstStyle/>
          <a:p>
            <a:pPr marL="104775">
              <a:spcBef>
                <a:spcPts val="10"/>
              </a:spcBef>
            </a:pPr>
            <a:r>
              <a:rPr spc="-25"/>
              <a:t>41</a:t>
            </a:r>
          </a:p>
        </p:txBody>
      </p:sp>
      <p:sp>
        <p:nvSpPr>
          <p:cNvPr id="7" name="object 7"/>
          <p:cNvSpPr txBox="1">
            <a:spLocks noGrp="1"/>
          </p:cNvSpPr>
          <p:nvPr>
            <p:ph type="ftr" sz="quarter" idx="5"/>
          </p:nvPr>
        </p:nvSpPr>
        <p:spPr>
          <a:prstGeom prst="rect">
            <a:avLst/>
          </a:prstGeom>
        </p:spPr>
        <p:txBody>
          <a:bodyPr vert="horz" wrap="square" lIns="0" tIns="635" rIns="0" bIns="0" rtlCol="0">
            <a:spAutoFit/>
          </a:bodyPr>
          <a:lstStyle/>
          <a:p>
            <a:pPr marL="12700">
              <a:spcBef>
                <a:spcPts val="5"/>
              </a:spcBef>
            </a:pPr>
            <a:r>
              <a:t>Automotive</a:t>
            </a:r>
            <a:r>
              <a:rPr spc="-35"/>
              <a:t> </a:t>
            </a:r>
            <a:r>
              <a:rPr spc="-10"/>
              <a:t>Division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9268-0ED5-CE65-4943-97594E77941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E2C21DD-8B7E-A628-65B6-F7E164C81856}"/>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B71701EB-C199-C28E-D3BA-C99336BD856E}"/>
              </a:ext>
            </a:extLst>
          </p:cNvPr>
          <p:cNvSpPr txBox="1"/>
          <p:nvPr/>
        </p:nvSpPr>
        <p:spPr>
          <a:xfrm>
            <a:off x="526943" y="1270801"/>
            <a:ext cx="6402177" cy="305731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Avoid very long messages. It is perceived as impersonalized way of communication and also as spam.</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Instead, use </a:t>
            </a:r>
            <a:r>
              <a:rPr lang="en-US" kern="100" err="1">
                <a:solidFill>
                  <a:srgbClr val="00417C"/>
                </a:solidFill>
                <a:latin typeface="Arial" panose="020B0604020202020204" pitchFamily="34" charset="0"/>
                <a:ea typeface="Verdana" panose="020B0604030504040204" pitchFamily="34" charset="0"/>
                <a:cs typeface="Arial" panose="020B0604020202020204" pitchFamily="34" charset="0"/>
              </a:rPr>
              <a:t>Whatsapp</a:t>
            </a: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 to ask if they are free for a call.</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3" name="Picture 2" descr="https://cdn01.vulcanpost.com/wp-uploads/2017/04/download-1-361x1024.png">
            <a:extLst>
              <a:ext uri="{FF2B5EF4-FFF2-40B4-BE49-F238E27FC236}">
                <a16:creationId xmlns:a16="http://schemas.microsoft.com/office/drawing/2014/main" id="{548987A3-4E9E-A35B-149B-C2119065C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020" b="24020"/>
          <a:stretch>
            <a:fillRect/>
          </a:stretch>
        </p:blipFill>
        <p:spPr bwMode="auto">
          <a:xfrm>
            <a:off x="6729767" y="593695"/>
            <a:ext cx="4935289" cy="545591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7916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9BE28-9823-63C8-C6A9-0D679DF97E2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61D6C2B-A7C6-B548-D13B-CA99EE4C1778}"/>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C9BBD0B9-EFC7-5880-123B-43E3ABA1080F}"/>
              </a:ext>
            </a:extLst>
          </p:cNvPr>
          <p:cNvSpPr txBox="1"/>
          <p:nvPr/>
        </p:nvSpPr>
        <p:spPr>
          <a:xfrm>
            <a:off x="526943" y="1270801"/>
            <a:ext cx="6402177" cy="236199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WhatsApp Guidelines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Never use long chainmail “</a:t>
            </a:r>
            <a:r>
              <a:rPr lang="en-US" kern="100" err="1">
                <a:solidFill>
                  <a:srgbClr val="00417C"/>
                </a:solidFill>
                <a:latin typeface="Arial" panose="020B0604020202020204" pitchFamily="34" charset="0"/>
                <a:ea typeface="Verdana" panose="020B0604030504040204" pitchFamily="34" charset="0"/>
                <a:cs typeface="Arial" panose="020B0604020202020204" pitchFamily="34" charset="0"/>
              </a:rPr>
              <a:t>copypastas</a:t>
            </a: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p:txBody>
      </p:sp>
      <p:pic>
        <p:nvPicPr>
          <p:cNvPr id="2" name="Picture 2" descr="https://cdn01.vulcanpost.com/wp-uploads/2017/04/whatsapp_embed_real_thumb.jpg">
            <a:extLst>
              <a:ext uri="{FF2B5EF4-FFF2-40B4-BE49-F238E27FC236}">
                <a16:creationId xmlns:a16="http://schemas.microsoft.com/office/drawing/2014/main" id="{DD4FD267-72E4-8416-433A-2DD3E96607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00" t="5807" r="14866"/>
          <a:stretch/>
        </p:blipFill>
        <p:spPr bwMode="auto">
          <a:xfrm>
            <a:off x="7383440" y="1022786"/>
            <a:ext cx="3252458" cy="48124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4170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47D37-640A-D5CE-7C39-CE71F433898D}"/>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BD8DDF5-7EE6-6CD3-B33E-A4DA9933208F}"/>
              </a:ext>
            </a:extLst>
          </p:cNvPr>
          <p:cNvGrpSpPr/>
          <p:nvPr/>
        </p:nvGrpSpPr>
        <p:grpSpPr>
          <a:xfrm>
            <a:off x="15081" y="8483"/>
            <a:ext cx="12161838" cy="6606326"/>
            <a:chOff x="0" y="0"/>
            <a:chExt cx="12192000" cy="6858000"/>
          </a:xfrm>
        </p:grpSpPr>
        <p:pic>
          <p:nvPicPr>
            <p:cNvPr id="2" name="Picture 1" descr="image">
              <a:extLst>
                <a:ext uri="{FF2B5EF4-FFF2-40B4-BE49-F238E27FC236}">
                  <a16:creationId xmlns:a16="http://schemas.microsoft.com/office/drawing/2014/main" id="{47BBDADD-A22E-EAD0-8874-7B767FA5D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F72EB35-20F4-BB24-092B-D8A047E48244}"/>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2160">
                <a:defRPr/>
              </a:pPr>
              <a:endParaRPr lang="ar-AE" sz="1796">
                <a:solidFill>
                  <a:prstClr val="white"/>
                </a:solidFill>
                <a:latin typeface="Calibri" panose="020F0502020204030204"/>
                <a:cs typeface="Arial" panose="020B0604020202020204" pitchFamily="34" charset="0"/>
              </a:endParaRPr>
            </a:p>
          </p:txBody>
        </p:sp>
      </p:grpSp>
      <p:sp>
        <p:nvSpPr>
          <p:cNvPr id="5" name="Title 1">
            <a:extLst>
              <a:ext uri="{FF2B5EF4-FFF2-40B4-BE49-F238E27FC236}">
                <a16:creationId xmlns:a16="http://schemas.microsoft.com/office/drawing/2014/main" id="{076E8FFB-AFD8-07B5-8EF9-51AE30BA26C2}"/>
              </a:ext>
            </a:extLst>
          </p:cNvPr>
          <p:cNvSpPr txBox="1">
            <a:spLocks/>
          </p:cNvSpPr>
          <p:nvPr/>
        </p:nvSpPr>
        <p:spPr>
          <a:xfrm>
            <a:off x="349532" y="1864550"/>
            <a:ext cx="11492936" cy="110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1288">
              <a:lnSpc>
                <a:spcPct val="100000"/>
              </a:lnSpc>
              <a:tabLst>
                <a:tab pos="274678" algn="l"/>
              </a:tabLst>
              <a:defRPr/>
            </a:pPr>
            <a:r>
              <a:rPr lang="en-US" sz="2394">
                <a:solidFill>
                  <a:prstClr val="white"/>
                </a:solidFill>
                <a:latin typeface="Arial (Headings)"/>
              </a:rPr>
              <a:t>ACTIVITY 8:</a:t>
            </a:r>
            <a:br>
              <a:rPr lang="en-US" sz="2394">
                <a:solidFill>
                  <a:prstClr val="white"/>
                </a:solidFill>
                <a:latin typeface="Arial (Headings)"/>
              </a:rPr>
            </a:br>
            <a:r>
              <a:rPr lang="en-US" sz="2394">
                <a:solidFill>
                  <a:prstClr val="white"/>
                </a:solidFill>
                <a:latin typeface="Arial (Headings)"/>
              </a:rPr>
              <a:t>Email Etiquette</a:t>
            </a:r>
          </a:p>
          <a:p>
            <a:pPr defTabSz="911288">
              <a:lnSpc>
                <a:spcPct val="100000"/>
              </a:lnSpc>
              <a:tabLst>
                <a:tab pos="274678" algn="l"/>
              </a:tabLst>
              <a:defRPr/>
            </a:pPr>
            <a:endParaRPr lang="en-US" sz="2394">
              <a:solidFill>
                <a:prstClr val="white"/>
              </a:solidFill>
              <a:latin typeface="Arial (Headings)"/>
            </a:endParaRPr>
          </a:p>
        </p:txBody>
      </p:sp>
      <p:pic>
        <p:nvPicPr>
          <p:cNvPr id="12" name="Graphic 11" descr="Bullseye with solid fill">
            <a:extLst>
              <a:ext uri="{FF2B5EF4-FFF2-40B4-BE49-F238E27FC236}">
                <a16:creationId xmlns:a16="http://schemas.microsoft.com/office/drawing/2014/main" id="{C47DA5A0-939C-C3F9-EF7D-8A783AC6E69D}"/>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902" y="3147536"/>
            <a:ext cx="389343" cy="389343"/>
          </a:xfrm>
          <a:prstGeom prst="rect">
            <a:avLst/>
          </a:prstGeom>
        </p:spPr>
      </p:pic>
      <p:sp>
        <p:nvSpPr>
          <p:cNvPr id="9" name="Text Placeholder 6">
            <a:extLst>
              <a:ext uri="{FF2B5EF4-FFF2-40B4-BE49-F238E27FC236}">
                <a16:creationId xmlns:a16="http://schemas.microsoft.com/office/drawing/2014/main" id="{F13B010E-792E-B548-C6EB-21E763607633}"/>
              </a:ext>
            </a:extLst>
          </p:cNvPr>
          <p:cNvSpPr txBox="1">
            <a:spLocks/>
          </p:cNvSpPr>
          <p:nvPr/>
        </p:nvSpPr>
        <p:spPr>
          <a:xfrm>
            <a:off x="1800338" y="2969853"/>
            <a:ext cx="10042130"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Reply to the following </a:t>
            </a:r>
            <a:r>
              <a:rPr lang="en-US" sz="1795" err="1">
                <a:solidFill>
                  <a:sysClr val="windowText" lastClr="000000"/>
                </a:solidFill>
                <a:latin typeface="Encode Sans Expanded Light" pitchFamily="2" charset="0"/>
                <a:sym typeface="Arial"/>
              </a:rPr>
              <a:t>whatsapp</a:t>
            </a:r>
            <a:r>
              <a:rPr lang="en-US" sz="1795">
                <a:solidFill>
                  <a:sysClr val="windowText" lastClr="000000"/>
                </a:solidFill>
                <a:latin typeface="Encode Sans Expanded Light" pitchFamily="2" charset="0"/>
                <a:sym typeface="Arial"/>
              </a:rPr>
              <a:t> message from a customer.</a:t>
            </a:r>
          </a:p>
        </p:txBody>
      </p:sp>
      <p:pic>
        <p:nvPicPr>
          <p:cNvPr id="7" name="Graphic 6" descr="Hourglass 30% with solid fill">
            <a:extLst>
              <a:ext uri="{FF2B5EF4-FFF2-40B4-BE49-F238E27FC236}">
                <a16:creationId xmlns:a16="http://schemas.microsoft.com/office/drawing/2014/main" id="{54D12AF3-CD06-C03F-2C9C-F2106B0606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755" y="5205772"/>
            <a:ext cx="393192" cy="393192"/>
          </a:xfrm>
          <a:prstGeom prst="rect">
            <a:avLst/>
          </a:prstGeom>
        </p:spPr>
      </p:pic>
      <p:pic>
        <p:nvPicPr>
          <p:cNvPr id="8" name="Graphic 7" descr="Users with solid fill">
            <a:extLst>
              <a:ext uri="{FF2B5EF4-FFF2-40B4-BE49-F238E27FC236}">
                <a16:creationId xmlns:a16="http://schemas.microsoft.com/office/drawing/2014/main" id="{68E9EDB6-C218-69A3-42F8-2BEEADBD8A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85" y="4176347"/>
            <a:ext cx="393192" cy="393192"/>
          </a:xfrm>
          <a:prstGeom prst="rect">
            <a:avLst/>
          </a:prstGeom>
        </p:spPr>
      </p:pic>
      <p:sp>
        <p:nvSpPr>
          <p:cNvPr id="14" name="Text Placeholder 6">
            <a:extLst>
              <a:ext uri="{FF2B5EF4-FFF2-40B4-BE49-F238E27FC236}">
                <a16:creationId xmlns:a16="http://schemas.microsoft.com/office/drawing/2014/main" id="{8FB0DB83-5E8B-D336-693F-8EEB325524D2}"/>
              </a:ext>
            </a:extLst>
          </p:cNvPr>
          <p:cNvSpPr txBox="1">
            <a:spLocks/>
          </p:cNvSpPr>
          <p:nvPr/>
        </p:nvSpPr>
        <p:spPr>
          <a:xfrm>
            <a:off x="1690914" y="400410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Individual </a:t>
            </a:r>
          </a:p>
        </p:txBody>
      </p:sp>
      <p:sp>
        <p:nvSpPr>
          <p:cNvPr id="16" name="Text Placeholder 6">
            <a:extLst>
              <a:ext uri="{FF2B5EF4-FFF2-40B4-BE49-F238E27FC236}">
                <a16:creationId xmlns:a16="http://schemas.microsoft.com/office/drawing/2014/main" id="{CA8086CB-31DA-8A19-11CD-F7EC22F44768}"/>
              </a:ext>
            </a:extLst>
          </p:cNvPr>
          <p:cNvSpPr txBox="1">
            <a:spLocks/>
          </p:cNvSpPr>
          <p:nvPr/>
        </p:nvSpPr>
        <p:spPr>
          <a:xfrm>
            <a:off x="1690914" y="5068430"/>
            <a:ext cx="8810172" cy="714471"/>
          </a:xfrm>
          <a:prstGeom prst="rect">
            <a:avLst/>
          </a:prstGeom>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400" kern="1200">
                <a:solidFill>
                  <a:schemeClr val="bg1"/>
                </a:solidFill>
                <a:latin typeface="Encode Sans ExpandedExtraLigh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Encode Sans SemiExpandedBlac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2114">
              <a:spcAft>
                <a:spcPts val="2394"/>
              </a:spcAft>
            </a:pPr>
            <a:r>
              <a:rPr lang="en-US" sz="1795">
                <a:solidFill>
                  <a:sysClr val="windowText" lastClr="000000"/>
                </a:solidFill>
                <a:latin typeface="Encode Sans Expanded Light" pitchFamily="2" charset="0"/>
                <a:sym typeface="Arial"/>
              </a:rPr>
              <a:t>5 minutes</a:t>
            </a:r>
          </a:p>
        </p:txBody>
      </p:sp>
    </p:spTree>
    <p:extLst>
      <p:ext uri="{BB962C8B-B14F-4D97-AF65-F5344CB8AC3E}">
        <p14:creationId xmlns:p14="http://schemas.microsoft.com/office/powerpoint/2010/main" val="422502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4C8E1-AEEF-8708-C12D-D5DDB0BB3EC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DBB50C78-E358-23CA-0656-365336732099}"/>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DIGITAL COMMUNICATION</a:t>
            </a:r>
          </a:p>
        </p:txBody>
      </p:sp>
      <p:sp>
        <p:nvSpPr>
          <p:cNvPr id="5" name="TextBox 4">
            <a:extLst>
              <a:ext uri="{FF2B5EF4-FFF2-40B4-BE49-F238E27FC236}">
                <a16:creationId xmlns:a16="http://schemas.microsoft.com/office/drawing/2014/main" id="{607C1735-71B0-6F7A-5774-4B30D63C8DD7}"/>
              </a:ext>
            </a:extLst>
          </p:cNvPr>
          <p:cNvSpPr txBox="1"/>
          <p:nvPr/>
        </p:nvSpPr>
        <p:spPr>
          <a:xfrm>
            <a:off x="526943" y="1270801"/>
            <a:ext cx="6402177" cy="325108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Customer WhatsApp Message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Hi there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I’m looking to rent a car and wanted to check availability and pricing. Could you please let me know what options you have, including any current offers or packages? I’d also appreciate details on pickup and drop-off locations in Dubai.</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kern="100">
              <a:solidFill>
                <a:srgbClr val="00417C"/>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kern="100">
                <a:solidFill>
                  <a:srgbClr val="00417C"/>
                </a:solidFill>
                <a:latin typeface="Arial" panose="020B0604020202020204" pitchFamily="34" charset="0"/>
                <a:ea typeface="Verdana" panose="020B0604030504040204" pitchFamily="34" charset="0"/>
                <a:cs typeface="Arial" panose="020B0604020202020204" pitchFamily="34" charset="0"/>
              </a:rPr>
              <a:t> TIA</a:t>
            </a:r>
          </a:p>
        </p:txBody>
      </p:sp>
      <p:pic>
        <p:nvPicPr>
          <p:cNvPr id="6" name="Picture 7" descr="WhatsApp's Upcoming Reverse Image Search Lets You Quickly Check Suspicious  Photos">
            <a:extLst>
              <a:ext uri="{FF2B5EF4-FFF2-40B4-BE49-F238E27FC236}">
                <a16:creationId xmlns:a16="http://schemas.microsoft.com/office/drawing/2014/main" id="{1786B019-6B99-F5ED-42C2-D2E6B280CE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940" r="14011"/>
          <a:stretch/>
        </p:blipFill>
        <p:spPr bwMode="auto">
          <a:xfrm>
            <a:off x="7000240" y="-92601"/>
            <a:ext cx="5191760" cy="66497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5264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74873-7D77-2F35-E2F0-8B430637730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FCCB242-4C31-FD37-7778-5D737CD66A5B}"/>
              </a:ext>
            </a:extLst>
          </p:cNvPr>
          <p:cNvSpPr txBox="1">
            <a:spLocks/>
          </p:cNvSpPr>
          <p:nvPr/>
        </p:nvSpPr>
        <p:spPr>
          <a:xfrm>
            <a:off x="4458985" y="2936557"/>
            <a:ext cx="638262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CUSTOMER PROFILING</a:t>
            </a:r>
          </a:p>
        </p:txBody>
      </p:sp>
      <p:pic>
        <p:nvPicPr>
          <p:cNvPr id="8" name="Picture 7" descr="image">
            <a:extLst>
              <a:ext uri="{FF2B5EF4-FFF2-40B4-BE49-F238E27FC236}">
                <a16:creationId xmlns:a16="http://schemas.microsoft.com/office/drawing/2014/main" id="{AC2F64CD-2F65-2A7A-ACEF-C0066345B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b="4387"/>
          <a:stretch/>
        </p:blipFill>
        <p:spPr bwMode="auto">
          <a:xfrm>
            <a:off x="0" y="0"/>
            <a:ext cx="3544570" cy="6557211"/>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16120B9-8EE2-A2E2-6063-314EF12C7F51}"/>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3</a:t>
            </a:r>
            <a:endParaRPr kumimoji="0" lang="en-US" sz="28700" b="1" i="0" u="none" strike="noStrike" kern="1200" cap="none" spc="0" normalizeH="0" baseline="0" noProof="0">
              <a:ln>
                <a:noFill/>
              </a:ln>
              <a:solidFill>
                <a:prstClr val="white"/>
              </a:solidFill>
              <a:effectLst/>
              <a:uLnTx/>
              <a:uFillTx/>
              <a:latin typeface="Arial (Headings)"/>
              <a:ea typeface="+mj-ea"/>
              <a:cs typeface="+mj-cs"/>
            </a:endParaRPr>
          </a:p>
        </p:txBody>
      </p:sp>
      <p:sp>
        <p:nvSpPr>
          <p:cNvPr id="2" name="TextBox 1">
            <a:extLst>
              <a:ext uri="{FF2B5EF4-FFF2-40B4-BE49-F238E27FC236}">
                <a16:creationId xmlns:a16="http://schemas.microsoft.com/office/drawing/2014/main" id="{7CB1CD78-1D15-7572-C24B-3742FF436FAA}"/>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21534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E7EB-23AA-C074-6D7A-CC97E2F4993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784DADE-740B-40EB-4646-65CD88D99B1D}"/>
              </a:ext>
            </a:extLst>
          </p:cNvPr>
          <p:cNvSpPr txBox="1"/>
          <p:nvPr/>
        </p:nvSpPr>
        <p:spPr>
          <a:xfrm>
            <a:off x="526943" y="1270801"/>
            <a:ext cx="6191525" cy="1599284"/>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Customer Types</a:t>
            </a:r>
          </a:p>
          <a:p>
            <a:endParaRPr lang="en-US" sz="1800">
              <a:solidFill>
                <a:srgbClr val="00417C"/>
              </a:solidFill>
              <a:latin typeface="Arial" panose="020B0604020202020204" pitchFamily="34" charset="0"/>
              <a:cs typeface="Arial" panose="020B0604020202020204" pitchFamily="34" charset="0"/>
            </a:endParaRPr>
          </a:p>
          <a:p>
            <a:r>
              <a:rPr lang="en-US" sz="1800">
                <a:solidFill>
                  <a:srgbClr val="00417C"/>
                </a:solidFill>
                <a:latin typeface="Arial" panose="020B0604020202020204" pitchFamily="34" charset="0"/>
                <a:cs typeface="Arial" panose="020B0604020202020204" pitchFamily="34" charset="0"/>
              </a:rPr>
              <a:t>Knowing how to deal with different types of customers is key to being successful.</a:t>
            </a:r>
          </a:p>
          <a:p>
            <a:endParaRPr lang="en-US" sz="1800">
              <a:solidFill>
                <a:srgbClr val="00417C"/>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915D61-7A99-B3D3-9FEB-46DD60FF4C0D}"/>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rgbClr val="005BAA"/>
                </a:solidFill>
                <a:latin typeface="Arial (Headings)"/>
              </a:rPr>
              <a:t>CUSTOMER PROFILING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2" name="Picture Placeholder 2">
            <a:extLst>
              <a:ext uri="{FF2B5EF4-FFF2-40B4-BE49-F238E27FC236}">
                <a16:creationId xmlns:a16="http://schemas.microsoft.com/office/drawing/2014/main" id="{84A66891-794E-C165-B95B-218BC6BF7444}"/>
              </a:ext>
            </a:extLst>
          </p:cNvPr>
          <p:cNvPicPr>
            <a:picLocks noChangeAspect="1"/>
          </p:cNvPicPr>
          <p:nvPr/>
        </p:nvPicPr>
        <p:blipFill rotWithShape="1">
          <a:blip r:embed="rId4">
            <a:extLst>
              <a:ext uri="{28A0092B-C50C-407E-A947-70E740481C1C}">
                <a14:useLocalDpi xmlns:a14="http://schemas.microsoft.com/office/drawing/2010/main" val="0"/>
              </a:ext>
            </a:extLst>
          </a:blip>
          <a:srcRect l="18315" r="25839"/>
          <a:stretch/>
        </p:blipFill>
        <p:spPr>
          <a:xfrm>
            <a:off x="6718468" y="0"/>
            <a:ext cx="5473532" cy="6541304"/>
          </a:xfrm>
          <a:prstGeom prst="rect">
            <a:avLst/>
          </a:prstGeom>
        </p:spPr>
      </p:pic>
    </p:spTree>
    <p:custDataLst>
      <p:tags r:id="rId1"/>
    </p:custDataLst>
    <p:extLst>
      <p:ext uri="{BB962C8B-B14F-4D97-AF65-F5344CB8AC3E}">
        <p14:creationId xmlns:p14="http://schemas.microsoft.com/office/powerpoint/2010/main" val="77470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CB79B-33A7-91CB-954B-8ACBFA97C79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EE1B00B-EAE5-F791-694D-D974E8FE95D5}"/>
              </a:ext>
            </a:extLst>
          </p:cNvPr>
          <p:cNvSpPr txBox="1"/>
          <p:nvPr/>
        </p:nvSpPr>
        <p:spPr>
          <a:xfrm>
            <a:off x="526943" y="1270801"/>
            <a:ext cx="5351034" cy="2555764"/>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WHAT IS D</a:t>
            </a:r>
            <a:r>
              <a:rPr lang="en-US" b="1" kern="100" err="1">
                <a:solidFill>
                  <a:srgbClr val="00417C"/>
                </a:solidFill>
                <a:latin typeface="Arial" panose="020B0604020202020204" pitchFamily="34" charset="0"/>
                <a:ea typeface="Aptos" panose="020B0004020202020204" pitchFamily="34" charset="0"/>
                <a:cs typeface="Arial" panose="020B0604020202020204" pitchFamily="34" charset="0"/>
              </a:rPr>
              <a:t>iSC</a:t>
            </a: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The </a:t>
            </a:r>
            <a:r>
              <a:rPr kumimoji="0" lang="en-US" sz="1800" b="0" i="0" u="none" strike="noStrike" kern="100" cap="none" spc="0" normalizeH="0" baseline="0" noProof="0" err="1">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DiSC</a:t>
            </a: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 profile, is a non-judgmental tool used for discussion of people's behavioral differences.</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497224B1-19F4-8D98-A219-DB8FC856130A}"/>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rgbClr val="005BAA"/>
                </a:solidFill>
                <a:latin typeface="Arial (Headings)"/>
              </a:rPr>
              <a:t>CUSTOMER PROFILING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2" name="Picture 4" descr="Everything DiSC authorized partner logo">
            <a:extLst>
              <a:ext uri="{FF2B5EF4-FFF2-40B4-BE49-F238E27FC236}">
                <a16:creationId xmlns:a16="http://schemas.microsoft.com/office/drawing/2014/main" id="{E035D0C3-1826-CC58-1006-22D36A3E0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984" y="2310859"/>
            <a:ext cx="5291073" cy="176369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9861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71BB1-1D0E-F2B3-40D1-B2F8A118D5B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D72DF16-0991-BBE4-6508-525CC79CA99E}"/>
              </a:ext>
            </a:extLst>
          </p:cNvPr>
          <p:cNvSpPr txBox="1"/>
          <p:nvPr/>
        </p:nvSpPr>
        <p:spPr>
          <a:xfrm>
            <a:off x="526943" y="1270801"/>
            <a:ext cx="5351034" cy="215680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Why </a:t>
            </a:r>
            <a:r>
              <a:rPr kumimoji="0" lang="en-US" sz="1800" b="1" i="0" u="none" strike="noStrike" kern="100" cap="none" spc="0" normalizeH="0" baseline="0" noProof="0" err="1">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DiSC</a:t>
            </a: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By learning to read your customers’ behavioral styles — and by knowing your own — you can adapt your style to form a stronger connection</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A77FECD4-7DAA-E9C5-35DB-27DD86502E4F}"/>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rgbClr val="005BAA"/>
                </a:solidFill>
                <a:latin typeface="Arial (Headings)"/>
              </a:rPr>
              <a:t>CUSTOMER PROFILING</a:t>
            </a:r>
            <a:endParaRPr kumimoji="0" lang="en-US" sz="1800" b="1" i="0" u="none" strike="noStrike" kern="1200" cap="none" spc="0" normalizeH="0" baseline="0" noProof="0">
              <a:ln>
                <a:noFill/>
              </a:ln>
              <a:solidFill>
                <a:srgbClr val="005BAA"/>
              </a:solidFill>
              <a:effectLst/>
              <a:uLnTx/>
              <a:uFillTx/>
              <a:latin typeface="Arial (Headings)"/>
              <a:ea typeface="+mj-ea"/>
              <a:cs typeface="+mj-cs"/>
            </a:endParaRPr>
          </a:p>
        </p:txBody>
      </p:sp>
      <p:pic>
        <p:nvPicPr>
          <p:cNvPr id="5" name="Picture 4" descr="Image result for disc profile">
            <a:extLst>
              <a:ext uri="{FF2B5EF4-FFF2-40B4-BE49-F238E27FC236}">
                <a16:creationId xmlns:a16="http://schemas.microsoft.com/office/drawing/2014/main" id="{1481C3AB-F323-5F7B-3B7E-7DF40FA957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01"/>
          <a:stretch/>
        </p:blipFill>
        <p:spPr bwMode="auto">
          <a:xfrm>
            <a:off x="6570697" y="843823"/>
            <a:ext cx="5094360" cy="51675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24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2621-6602-0866-F379-76CDE30BCA5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FAC65CC-C390-E19E-DB5C-29CB8C8AA69A}"/>
              </a:ext>
            </a:extLst>
          </p:cNvPr>
          <p:cNvSpPr txBox="1"/>
          <p:nvPr/>
        </p:nvSpPr>
        <p:spPr>
          <a:xfrm>
            <a:off x="526943" y="1270801"/>
            <a:ext cx="5351034" cy="295472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R="0" lvl="0" algn="l" defTabSz="914400" rtl="0" eaLnBrk="1" fontAlgn="auto" latinLnBrk="0" hangingPunct="1">
              <a:lnSpc>
                <a:spcPct val="107000"/>
              </a:lnSpc>
              <a:spcBef>
                <a:spcPts val="0"/>
              </a:spcBef>
              <a:spcAft>
                <a:spcPts val="800"/>
              </a:spcAft>
              <a:buClrTx/>
              <a:buSzTx/>
              <a:tabLst/>
              <a:defRPr/>
            </a:pPr>
            <a:r>
              <a:rPr kumimoji="0" lang="en-US" sz="1800" b="1"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How do we identify the different types of customer?</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R="0" lvl="0" algn="l" defTabSz="914400" rtl="0" eaLnBrk="1" fontAlgn="auto" latinLnBrk="0" hangingPunct="1">
              <a:lnSpc>
                <a:spcPct val="107000"/>
              </a:lnSpc>
              <a:spcBef>
                <a:spcPts val="0"/>
              </a:spcBef>
              <a:spcAft>
                <a:spcPts val="800"/>
              </a:spcAft>
              <a:buClrTx/>
              <a:buSzTx/>
              <a:tabLst/>
              <a:defRPr/>
            </a:pPr>
            <a:r>
              <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rPr>
              <a:t>Let’s take each one in turn and consider how we communicate best with them</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00" cap="none" spc="0" normalizeH="0" baseline="0" noProof="0">
              <a:ln>
                <a:noFill/>
              </a:ln>
              <a:solidFill>
                <a:srgbClr val="00417C"/>
              </a:solidFill>
              <a:effectLst/>
              <a:uLnTx/>
              <a:uFillTx/>
              <a:latin typeface="Arial" panose="020B0604020202020204" pitchFamily="34" charset="0"/>
              <a:ea typeface="Aptos" panose="020B00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B7FD0DB4-6A46-2AFA-100D-B8FD2284D8CF}"/>
              </a:ext>
            </a:extLst>
          </p:cNvPr>
          <p:cNvSpPr txBox="1">
            <a:spLocks/>
          </p:cNvSpPr>
          <p:nvPr/>
        </p:nvSpPr>
        <p:spPr bwMode="gray">
          <a:xfrm>
            <a:off x="526944" y="316696"/>
            <a:ext cx="6564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rgbClr val="005BAA"/>
                </a:solidFill>
                <a:latin typeface="Arial (Headings)"/>
              </a:rPr>
              <a:t>CUSTOMER TYPES</a:t>
            </a:r>
          </a:p>
        </p:txBody>
      </p:sp>
      <p:pic>
        <p:nvPicPr>
          <p:cNvPr id="5" name="Picture 4" descr="Image result for disc profile">
            <a:extLst>
              <a:ext uri="{FF2B5EF4-FFF2-40B4-BE49-F238E27FC236}">
                <a16:creationId xmlns:a16="http://schemas.microsoft.com/office/drawing/2014/main" id="{070CF480-7CB1-D46C-9EAD-BBAF1A6C5E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01"/>
          <a:stretch/>
        </p:blipFill>
        <p:spPr bwMode="auto">
          <a:xfrm>
            <a:off x="6570697" y="843823"/>
            <a:ext cx="5094360" cy="516757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D198597-9CC8-2010-210D-7E858D9EE54A}"/>
              </a:ext>
            </a:extLst>
          </p:cNvPr>
          <p:cNvSpPr txBox="1">
            <a:spLocks/>
          </p:cNvSpPr>
          <p:nvPr/>
        </p:nvSpPr>
        <p:spPr bwMode="gray">
          <a:xfrm>
            <a:off x="7239712" y="2862673"/>
            <a:ext cx="1878165" cy="28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chemeClr val="bg1"/>
                </a:solidFill>
                <a:latin typeface="Arial (Headings)"/>
              </a:rPr>
              <a:t>DOMINANCE</a:t>
            </a:r>
          </a:p>
        </p:txBody>
      </p:sp>
      <p:sp>
        <p:nvSpPr>
          <p:cNvPr id="6" name="Title 1">
            <a:extLst>
              <a:ext uri="{FF2B5EF4-FFF2-40B4-BE49-F238E27FC236}">
                <a16:creationId xmlns:a16="http://schemas.microsoft.com/office/drawing/2014/main" id="{3858A121-8945-8F8C-FD4F-00FB8BFE5E93}"/>
              </a:ext>
            </a:extLst>
          </p:cNvPr>
          <p:cNvSpPr txBox="1">
            <a:spLocks/>
          </p:cNvSpPr>
          <p:nvPr/>
        </p:nvSpPr>
        <p:spPr bwMode="gray">
          <a:xfrm>
            <a:off x="9212007" y="2862673"/>
            <a:ext cx="1878165" cy="28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chemeClr val="bg1"/>
                </a:solidFill>
                <a:latin typeface="Arial (Headings)"/>
              </a:rPr>
              <a:t>INFLUENCE</a:t>
            </a:r>
          </a:p>
        </p:txBody>
      </p:sp>
      <p:sp>
        <p:nvSpPr>
          <p:cNvPr id="7" name="Title 1">
            <a:extLst>
              <a:ext uri="{FF2B5EF4-FFF2-40B4-BE49-F238E27FC236}">
                <a16:creationId xmlns:a16="http://schemas.microsoft.com/office/drawing/2014/main" id="{EB65940D-57C4-79BA-357E-0A3CCD7C12B9}"/>
              </a:ext>
            </a:extLst>
          </p:cNvPr>
          <p:cNvSpPr txBox="1">
            <a:spLocks/>
          </p:cNvSpPr>
          <p:nvPr/>
        </p:nvSpPr>
        <p:spPr bwMode="gray">
          <a:xfrm>
            <a:off x="9212007" y="3458901"/>
            <a:ext cx="1878165" cy="28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chemeClr val="bg1"/>
                </a:solidFill>
                <a:latin typeface="Arial (Headings)"/>
              </a:rPr>
              <a:t>STEADINESS</a:t>
            </a:r>
          </a:p>
        </p:txBody>
      </p:sp>
      <p:sp>
        <p:nvSpPr>
          <p:cNvPr id="8" name="Title 1">
            <a:extLst>
              <a:ext uri="{FF2B5EF4-FFF2-40B4-BE49-F238E27FC236}">
                <a16:creationId xmlns:a16="http://schemas.microsoft.com/office/drawing/2014/main" id="{CA3E7188-C7DE-57CE-FE2D-C04576017E01}"/>
              </a:ext>
            </a:extLst>
          </p:cNvPr>
          <p:cNvSpPr txBox="1">
            <a:spLocks/>
          </p:cNvSpPr>
          <p:nvPr/>
        </p:nvSpPr>
        <p:spPr bwMode="gray">
          <a:xfrm>
            <a:off x="6996894" y="3465841"/>
            <a:ext cx="202685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chemeClr val="bg1"/>
                </a:solidFill>
                <a:latin typeface="Arial (Headings)"/>
              </a:rPr>
              <a:t>CONSCIENTIOUS</a:t>
            </a:r>
          </a:p>
        </p:txBody>
      </p:sp>
    </p:spTree>
    <p:custDataLst>
      <p:tags r:id="rId1"/>
    </p:custDataLst>
    <p:extLst>
      <p:ext uri="{BB962C8B-B14F-4D97-AF65-F5344CB8AC3E}">
        <p14:creationId xmlns:p14="http://schemas.microsoft.com/office/powerpoint/2010/main" val="165880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Right 2">
            <a:extLst>
              <a:ext uri="{FF2B5EF4-FFF2-40B4-BE49-F238E27FC236}">
                <a16:creationId xmlns:a16="http://schemas.microsoft.com/office/drawing/2014/main" id="{4E6D4F1B-4B18-CDA8-9A97-FE8CC8AF0136}"/>
              </a:ext>
            </a:extLst>
          </p:cNvPr>
          <p:cNvSpPr/>
          <p:nvPr/>
        </p:nvSpPr>
        <p:spPr>
          <a:xfrm>
            <a:off x="996044" y="1534887"/>
            <a:ext cx="2271165" cy="8001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2" descr="DiSC map showing fast-paced and outspoken at top, cautious and reflective at bottom, questioning and skeptical on the left, and accepting and warm at the right">
            <a:extLst>
              <a:ext uri="{FF2B5EF4-FFF2-40B4-BE49-F238E27FC236}">
                <a16:creationId xmlns:a16="http://schemas.microsoft.com/office/drawing/2014/main" id="{A3C9F42B-A616-56F4-02C3-FF2E7A18C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699" y="-130628"/>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3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63"/>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C82D294E8B3E408D6789D5DB978365" ma:contentTypeVersion="17" ma:contentTypeDescription="Create a new document." ma:contentTypeScope="" ma:versionID="6ee320358f90c04651861a51e3fc31db">
  <xsd:schema xmlns:xsd="http://www.w3.org/2001/XMLSchema" xmlns:xs="http://www.w3.org/2001/XMLSchema" xmlns:p="http://schemas.microsoft.com/office/2006/metadata/properties" xmlns:ns2="b1dd8b74-5c72-4bed-9600-dc522257a853" xmlns:ns3="a52e92df-ef05-4178-9ff7-ae52c84e8b80" targetNamespace="http://schemas.microsoft.com/office/2006/metadata/properties" ma:root="true" ma:fieldsID="25a970a39b1f11a4dd3fc4de4bd6885b" ns2:_="" ns3:_="">
    <xsd:import namespace="b1dd8b74-5c72-4bed-9600-dc522257a853"/>
    <xsd:import namespace="a52e92df-ef05-4178-9ff7-ae52c84e8b80"/>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SearchProperties" minOccurs="0"/>
                <xsd:element ref="ns2:MediaServiceObjectDetectorVersions" minOccurs="0"/>
                <xsd:element ref="ns2:MediaServiceOCR" minOccurs="0"/>
                <xsd:element ref="ns2:MediaServiceLocation" minOccurs="0"/>
                <xsd:element ref="ns3:SharedWithUsers" minOccurs="0"/>
                <xsd:element ref="ns3:SharedWithDetail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dd8b74-5c72-4bed-9600-dc522257a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f333aa0-1660-4a69-b487-86ecbf4b4bc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52e92df-ef05-4178-9ff7-ae52c84e8b8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c7a4276-aa78-46fd-88ea-7888c1f879c8}" ma:internalName="TaxCatchAll" ma:showField="CatchAllData" ma:web="a52e92df-ef05-4178-9ff7-ae52c84e8b80">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a52e92df-ef05-4178-9ff7-ae52c84e8b80" xsi:nil="true"/>
    <lcf76f155ced4ddcb4097134ff3c332f xmlns="b1dd8b74-5c72-4bed-9600-dc522257a85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86E73E-B275-4EE6-A631-079B4ABBBC82}">
  <ds:schemaRefs>
    <ds:schemaRef ds:uri="a52e92df-ef05-4178-9ff7-ae52c84e8b80"/>
    <ds:schemaRef ds:uri="b1dd8b74-5c72-4bed-9600-dc522257a8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C28691-7429-4027-9D74-7A511954C883}">
  <ds:schemaRefs>
    <ds:schemaRef ds:uri="a52e92df-ef05-4178-9ff7-ae52c84e8b80"/>
    <ds:schemaRef ds:uri="b1dd8b74-5c72-4bed-9600-dc522257a8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BFD3381-C9B2-45D6-A2F0-1CA4570AFA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112</TotalTime>
  <Words>13127</Words>
  <Application>Microsoft Office PowerPoint</Application>
  <PresentationFormat>Widescreen</PresentationFormat>
  <Paragraphs>1723</Paragraphs>
  <Slides>131</Slides>
  <Notes>131</Notes>
  <HiddenSlides>1</HiddenSlides>
  <MMClips>0</MMClips>
  <ScaleCrop>false</ScaleCrop>
  <HeadingPairs>
    <vt:vector size="6" baseType="variant">
      <vt:variant>
        <vt:lpstr>Fonts Used</vt:lpstr>
      </vt:variant>
      <vt:variant>
        <vt:i4>23</vt:i4>
      </vt:variant>
      <vt:variant>
        <vt:lpstr>Theme</vt:lpstr>
      </vt:variant>
      <vt:variant>
        <vt:i4>2</vt:i4>
      </vt:variant>
      <vt:variant>
        <vt:lpstr>Slide Titles</vt:lpstr>
      </vt:variant>
      <vt:variant>
        <vt:i4>131</vt:i4>
      </vt:variant>
    </vt:vector>
  </HeadingPairs>
  <TitlesOfParts>
    <vt:vector size="156" baseType="lpstr">
      <vt:lpstr>Arial</vt:lpstr>
      <vt:lpstr>Arial (Headings)</vt:lpstr>
      <vt:lpstr>Arial MT</vt:lpstr>
      <vt:lpstr>Arial Regular</vt:lpstr>
      <vt:lpstr>BwNistaGrotesk</vt:lpstr>
      <vt:lpstr>Calibri</vt:lpstr>
      <vt:lpstr>Calibri Light</vt:lpstr>
      <vt:lpstr>Century Gothic</vt:lpstr>
      <vt:lpstr>Encode Sans Expanded Light</vt:lpstr>
      <vt:lpstr>Encode Sans ExpandedLight</vt:lpstr>
      <vt:lpstr>Gotham Condensed Book</vt:lpstr>
      <vt:lpstr>Gotham Condensed Medium</vt:lpstr>
      <vt:lpstr>Helvetica 45 Light</vt:lpstr>
      <vt:lpstr>HelveticaNeueLT Std Blk Cn</vt:lpstr>
      <vt:lpstr>HelveticaNeueLT Std Lt Cn</vt:lpstr>
      <vt:lpstr>Indeed Sans</vt:lpstr>
      <vt:lpstr>Lucida Sans Unicode</vt:lpstr>
      <vt:lpstr>Montserrat</vt:lpstr>
      <vt:lpstr>PT Sans</vt:lpstr>
      <vt:lpstr>source-serif-pro</vt:lpstr>
      <vt:lpstr>Symbol</vt:lpstr>
      <vt:lpstr>Tahoma</vt:lpstr>
      <vt:lpstr>Wingdings</vt:lpstr>
      <vt:lpstr>1_Office Theme</vt:lpstr>
      <vt:lpstr>Office Theme</vt:lpstr>
      <vt:lpstr>PowerPoint Presentation</vt:lpstr>
      <vt:lpstr>HOUSEKEEPING</vt:lpstr>
      <vt:lpstr>PowerPoint Presentation</vt:lpstr>
      <vt:lpstr>PowerPoint Presentation</vt:lpstr>
      <vt:lpstr>PowerPoint Presentation</vt:lpstr>
      <vt:lpstr>PowerPoint Presentation</vt:lpstr>
      <vt:lpstr>Service Based Sales Process</vt:lpstr>
      <vt:lpstr>Step 1: Greet and Build Rapport</vt:lpstr>
      <vt:lpstr>Step 1: Greet and Build Rapport</vt:lpstr>
      <vt:lpstr>Step 1: Greet and Build Rapport</vt:lpstr>
      <vt:lpstr>Step 1: Greet and Build Rapport</vt:lpstr>
      <vt:lpstr>Step 1: Greet and Build Rapport</vt:lpstr>
      <vt:lpstr>Step 1: Greet and Build Rapport</vt:lpstr>
      <vt:lpstr>Step 1: Greet and Build Rapport</vt:lpstr>
      <vt:lpstr>Service Standards</vt:lpstr>
      <vt:lpstr>Step 2: Qualification</vt:lpstr>
      <vt:lpstr>Step 2: Qualification</vt:lpstr>
      <vt:lpstr>Step 2: Qualification</vt:lpstr>
      <vt:lpstr>Step 3: Offer the Vehicle</vt:lpstr>
      <vt:lpstr>Step 3: Offer the vehicle</vt:lpstr>
      <vt:lpstr>Step 3: Offer the vehicle</vt:lpstr>
      <vt:lpstr>Step 3: Offer the vehicle</vt:lpstr>
      <vt:lpstr>CUSTOMERS RENTAL MOTIVATION</vt:lpstr>
      <vt:lpstr>Step 4: Offer Protection</vt:lpstr>
      <vt:lpstr>Step 4: Offer Protection</vt:lpstr>
      <vt:lpstr>Step 4: Offer Protection</vt:lpstr>
      <vt:lpstr>Step 4: Offer Protection</vt:lpstr>
      <vt:lpstr>Step 4: Offer Protection</vt:lpstr>
      <vt:lpstr>Step 5: Offer Other Services</vt:lpstr>
      <vt:lpstr>Step 5: Offer Other Services</vt:lpstr>
      <vt:lpstr>Step 5: Offer Other Services</vt:lpstr>
      <vt:lpstr>Step 6: Close Positively</vt:lpstr>
      <vt:lpstr>Step 6: Close Positively</vt:lpstr>
      <vt:lpstr>Service Based Sales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DOMINANCE</vt:lpstr>
      <vt:lpstr>DOMINANCE</vt:lpstr>
      <vt:lpstr>DOMINANCE</vt:lpstr>
      <vt:lpstr>DOMINANCE</vt:lpstr>
      <vt:lpstr>DOMINANCE</vt:lpstr>
      <vt:lpstr>DOMINANCE</vt:lpstr>
      <vt:lpstr>PowerPoint Presentation</vt:lpstr>
      <vt:lpstr>INFLUENCE</vt:lpstr>
      <vt:lpstr>INFLUENCE</vt:lpstr>
      <vt:lpstr>INFLUENCE</vt:lpstr>
      <vt:lpstr>INFLUENCE</vt:lpstr>
      <vt:lpstr>INFLUENCE</vt:lpstr>
      <vt:lpstr>INFLUENCE</vt:lpstr>
      <vt:lpstr>PowerPoint Presentation</vt:lpstr>
      <vt:lpstr>STEADINESS</vt:lpstr>
      <vt:lpstr>STEADINESS</vt:lpstr>
      <vt:lpstr>STEADINESS</vt:lpstr>
      <vt:lpstr>STEADINESS</vt:lpstr>
      <vt:lpstr>STEADINESS</vt:lpstr>
      <vt:lpstr>STEADINESS</vt:lpstr>
      <vt:lpstr>PowerPoint Presentation</vt:lpstr>
      <vt:lpstr>CONSCIENTIOUS</vt:lpstr>
      <vt:lpstr>CONSCIENTIOUS</vt:lpstr>
      <vt:lpstr>CONSCIENTIOUS</vt:lpstr>
      <vt:lpstr>CONSCIENTIOUS</vt:lpstr>
      <vt:lpstr>CONSCIENTIOUS</vt:lpstr>
      <vt:lpstr>CONSCIENTIOUS</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Fatma Alsagaf</dc:creator>
  <cp:lastModifiedBy>Fatma Alsagaf</cp:lastModifiedBy>
  <cp:revision>1</cp:revision>
  <cp:lastPrinted>2025-08-15T14:37:02Z</cp:lastPrinted>
  <dcterms:created xsi:type="dcterms:W3CDTF">2025-04-29T06:44:18Z</dcterms:created>
  <dcterms:modified xsi:type="dcterms:W3CDTF">2025-08-18T06:07:56Z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0x010100E2C82D294E8B3E408D6789D5DB978365</vt:lpwstr>
  </property>
  <property fmtid="{D5CDD505-2E9C-101B-9397-08002B2CF9AE}" pid="3" name="MediaServiceImageTags">
    <vt:lpwstr/>
  </property>
  <property fmtid="{D5CDD505-2E9C-101B-9397-08002B2CF9AE}" pid="4" name="MSIP_Label_a8b038a4-b690-439f-9fce-f9c106be0ae1_Enabled">
    <vt:lpwstr>true</vt:lpwstr>
  </property>
  <property fmtid="{D5CDD505-2E9C-101B-9397-08002B2CF9AE}" pid="5" name="MSIP_Label_a8b038a4-b690-439f-9fce-f9c106be0ae1_SetDate">
    <vt:lpwstr>2025-06-11T09:15:16Z</vt:lpwstr>
  </property>
  <property fmtid="{D5CDD505-2E9C-101B-9397-08002B2CF9AE}" pid="6" name="MSIP_Label_a8b038a4-b690-439f-9fce-f9c106be0ae1_Method">
    <vt:lpwstr>Standard</vt:lpwstr>
  </property>
  <property fmtid="{D5CDD505-2E9C-101B-9397-08002B2CF9AE}" pid="7" name="MSIP_Label_a8b038a4-b690-439f-9fce-f9c106be0ae1_Name">
    <vt:lpwstr>Restricted - No Encryption</vt:lpwstr>
  </property>
  <property fmtid="{D5CDD505-2E9C-101B-9397-08002B2CF9AE}" pid="8" name="MSIP_Label_a8b038a4-b690-439f-9fce-f9c106be0ae1_SiteId">
    <vt:lpwstr>79ddd250-40e1-4d41-ba0f-c9e9849725cb</vt:lpwstr>
  </property>
  <property fmtid="{D5CDD505-2E9C-101B-9397-08002B2CF9AE}" pid="9" name="MSIP_Label_a8b038a4-b690-439f-9fce-f9c106be0ae1_ActionId">
    <vt:lpwstr>522a2788-2791-4b57-b9ad-5559a6e522ae</vt:lpwstr>
  </property>
  <property fmtid="{D5CDD505-2E9C-101B-9397-08002B2CF9AE}" pid="10" name="MSIP_Label_a8b038a4-b690-439f-9fce-f9c106be0ae1_ContentBits">
    <vt:lpwstr>2</vt:lpwstr>
  </property>
  <property fmtid="{D5CDD505-2E9C-101B-9397-08002B2CF9AE}" pid="11" name="MSIP_Label_a8b038a4-b690-439f-9fce-f9c106be0ae1_Tag">
    <vt:lpwstr>10, 1, 2, 2</vt:lpwstr>
  </property>
  <property fmtid="{D5CDD505-2E9C-101B-9397-08002B2CF9AE}" pid="12" name="ClassificationContentMarkingFooterLocations">
    <vt:lpwstr>1_Office Theme:12</vt:lpwstr>
  </property>
  <property fmtid="{D5CDD505-2E9C-101B-9397-08002B2CF9AE}" pid="13" name="ClassificationContentMarkingFooterText">
    <vt:lpwstr>Restricted : General Al-Futtaim Group</vt:lpwstr>
  </property>
</Properties>
</file>